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6"/>
  </p:notesMasterIdLst>
  <p:handoutMasterIdLst>
    <p:handoutMasterId r:id="rId87"/>
  </p:handoutMasterIdLst>
  <p:sldIdLst>
    <p:sldId id="256" r:id="rId3"/>
    <p:sldId id="257" r:id="rId4"/>
    <p:sldId id="304" r:id="rId5"/>
    <p:sldId id="305" r:id="rId6"/>
    <p:sldId id="306" r:id="rId7"/>
    <p:sldId id="307" r:id="rId8"/>
    <p:sldId id="308" r:id="rId9"/>
    <p:sldId id="357" r:id="rId10"/>
    <p:sldId id="258" r:id="rId11"/>
    <p:sldId id="355" r:id="rId12"/>
    <p:sldId id="356" r:id="rId13"/>
    <p:sldId id="259" r:id="rId14"/>
    <p:sldId id="260" r:id="rId15"/>
    <p:sldId id="261" r:id="rId16"/>
    <p:sldId id="262" r:id="rId17"/>
    <p:sldId id="263" r:id="rId18"/>
    <p:sldId id="264" r:id="rId19"/>
    <p:sldId id="265" r:id="rId20"/>
    <p:sldId id="266" r:id="rId21"/>
    <p:sldId id="358" r:id="rId22"/>
    <p:sldId id="359" r:id="rId23"/>
    <p:sldId id="267" r:id="rId24"/>
    <p:sldId id="268" r:id="rId25"/>
    <p:sldId id="269" r:id="rId26"/>
    <p:sldId id="270" r:id="rId27"/>
    <p:sldId id="362" r:id="rId28"/>
    <p:sldId id="363" r:id="rId29"/>
    <p:sldId id="364" r:id="rId30"/>
    <p:sldId id="271" r:id="rId31"/>
    <p:sldId id="272" r:id="rId32"/>
    <p:sldId id="273" r:id="rId33"/>
    <p:sldId id="365" r:id="rId34"/>
    <p:sldId id="366" r:id="rId35"/>
    <p:sldId id="274" r:id="rId36"/>
    <p:sldId id="369" r:id="rId37"/>
    <p:sldId id="370" r:id="rId38"/>
    <p:sldId id="367" r:id="rId39"/>
    <p:sldId id="368" r:id="rId40"/>
    <p:sldId id="371" r:id="rId41"/>
    <p:sldId id="360" r:id="rId42"/>
    <p:sldId id="361" r:id="rId43"/>
    <p:sldId id="373" r:id="rId44"/>
    <p:sldId id="374" r:id="rId45"/>
    <p:sldId id="375" r:id="rId46"/>
    <p:sldId id="376" r:id="rId47"/>
    <p:sldId id="383" r:id="rId48"/>
    <p:sldId id="384" r:id="rId49"/>
    <p:sldId id="377" r:id="rId50"/>
    <p:sldId id="378" r:id="rId51"/>
    <p:sldId id="379" r:id="rId52"/>
    <p:sldId id="380" r:id="rId53"/>
    <p:sldId id="381" r:id="rId54"/>
    <p:sldId id="382" r:id="rId55"/>
    <p:sldId id="275" r:id="rId56"/>
    <p:sldId id="432" r:id="rId57"/>
    <p:sldId id="276" r:id="rId58"/>
    <p:sldId id="277" r:id="rId59"/>
    <p:sldId id="278" r:id="rId60"/>
    <p:sldId id="279" r:id="rId61"/>
    <p:sldId id="280" r:id="rId62"/>
    <p:sldId id="281" r:id="rId63"/>
    <p:sldId id="282" r:id="rId64"/>
    <p:sldId id="283" r:id="rId65"/>
    <p:sldId id="284" r:id="rId66"/>
    <p:sldId id="285" r:id="rId67"/>
    <p:sldId id="286" r:id="rId68"/>
    <p:sldId id="287" r:id="rId69"/>
    <p:sldId id="288" r:id="rId70"/>
    <p:sldId id="289" r:id="rId71"/>
    <p:sldId id="290" r:id="rId72"/>
    <p:sldId id="291" r:id="rId73"/>
    <p:sldId id="292" r:id="rId74"/>
    <p:sldId id="293" r:id="rId75"/>
    <p:sldId id="294" r:id="rId76"/>
    <p:sldId id="295" r:id="rId77"/>
    <p:sldId id="296" r:id="rId78"/>
    <p:sldId id="297" r:id="rId79"/>
    <p:sldId id="298" r:id="rId80"/>
    <p:sldId id="299" r:id="rId81"/>
    <p:sldId id="300" r:id="rId82"/>
    <p:sldId id="301" r:id="rId83"/>
    <p:sldId id="302" r:id="rId84"/>
    <p:sldId id="303" r:id="rId85"/>
  </p:sldIdLst>
  <p:sldSz cx="12192000" cy="6858000"/>
  <p:notesSz cx="6858000" cy="9144000"/>
  <p:embeddedFontLst>
    <p:embeddedFont>
      <p:font typeface="黑体" panose="02010609060101010101" charset="-122"/>
      <p:regular r:id="rId91"/>
    </p:embeddedFont>
    <p:embeddedFont>
      <p:font typeface="微软雅黑" panose="020B0503020204020204" charset="-122"/>
      <p:regular r:id="rId92"/>
    </p:embeddedFont>
    <p:embeddedFont>
      <p:font typeface="Impact" panose="020B0806030902050204" pitchFamily="34" charset="0"/>
      <p:regular r:id="rId93"/>
    </p:embeddedFont>
    <p:embeddedFont>
      <p:font typeface="Calibri" panose="020F0502020204030204"/>
      <p:regular r:id="rId94"/>
      <p:bold r:id="rId95"/>
      <p:italic r:id="rId96"/>
      <p:boldItalic r:id="rId97"/>
    </p:embeddedFont>
    <p:embeddedFont>
      <p:font typeface="华文中宋" panose="02010600040101010101" charset="-122"/>
      <p:regular r:id="rId98"/>
    </p:embeddedFont>
    <p:embeddedFont>
      <p:font typeface="仿宋" panose="02010609060101010101" charset="-122"/>
      <p:regular r:id="rId99"/>
    </p:embeddedFont>
    <p:embeddedFont>
      <p:font typeface="MS Gothic" panose="020B0609070205080204" charset="-128"/>
      <p:regular r:id="rId100"/>
    </p:embeddedFont>
    <p:embeddedFont>
      <p:font typeface="楷体" panose="02010609060101010101" charset="-122"/>
      <p:regular r:id="rId10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9.fntdata"/><Relationship Id="rId98" Type="http://schemas.openxmlformats.org/officeDocument/2006/relationships/font" Target="fonts/font8.fntdata"/><Relationship Id="rId97" Type="http://schemas.openxmlformats.org/officeDocument/2006/relationships/font" Target="fonts/font7.fntdata"/><Relationship Id="rId96" Type="http://schemas.openxmlformats.org/officeDocument/2006/relationships/font" Target="fonts/font6.fntdata"/><Relationship Id="rId95" Type="http://schemas.openxmlformats.org/officeDocument/2006/relationships/font" Target="fonts/font5.fntdata"/><Relationship Id="rId94" Type="http://schemas.openxmlformats.org/officeDocument/2006/relationships/font" Target="fonts/font4.fntdata"/><Relationship Id="rId93" Type="http://schemas.openxmlformats.org/officeDocument/2006/relationships/font" Target="fonts/font3.fntdata"/><Relationship Id="rId92" Type="http://schemas.openxmlformats.org/officeDocument/2006/relationships/font" Target="fonts/font2.fntdata"/><Relationship Id="rId91" Type="http://schemas.openxmlformats.org/officeDocument/2006/relationships/font" Target="fonts/font1.fntdata"/><Relationship Id="rId90" Type="http://schemas.openxmlformats.org/officeDocument/2006/relationships/tableStyles" Target="tableStyles.xml"/><Relationship Id="rId9" Type="http://schemas.openxmlformats.org/officeDocument/2006/relationships/slide" Target="slides/slide7.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notesMaster" Target="notesMasters/notesMaster1.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1" Type="http://schemas.openxmlformats.org/officeDocument/2006/relationships/font" Target="fonts/font11.fntdata"/><Relationship Id="rId100" Type="http://schemas.openxmlformats.org/officeDocument/2006/relationships/font" Target="fonts/font10.fntdata"/><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hyperlink" Target="file:///C:\Users\Administrator\Desktop\9&#230;&#156;&#136;&#230;&#148;&#191;&#229;&#138;&#161;&#228;&#191;&#161;&#230;&#129;&#175;\9&#230;&#156;&#136;2024&#229;&#185;&#180;&#229;&#155;&#189;&#229;&#174;&#182;&#229;&#159;&#186;&#230;&#156;&#172;&#229;&#133;&#172;&#229;&#133;&#177;&#229;&#141;&#171;&#231;&#148;&#159;&#230;&#156;&#141;&#229;&#138;&#161;&#233;&#161;&#185;&#231;&#155;&#174;&#229;&#133;&#168;&#233;&#157;&#162;&#232;&#167;&#163;&#232;&#175;&#187;(1).docx#wechat_redirect"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jpe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jpeg"/><Relationship Id="rId1"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4" Type="http://schemas.openxmlformats.org/officeDocument/2006/relationships/slideLayout" Target="../slideLayouts/slideLayout1.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9.jpeg"/><Relationship Id="rId1" Type="http://schemas.openxmlformats.org/officeDocument/2006/relationships/image" Target="../media/image58.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1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6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6.jpeg"/><Relationship Id="rId1" Type="http://schemas.openxmlformats.org/officeDocument/2006/relationships/image" Target="../media/image65.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9.jpeg"/><Relationship Id="rId1" Type="http://schemas.openxmlformats.org/officeDocument/2006/relationships/image" Target="../media/image68.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1.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3.jpeg"/><Relationship Id="rId1" Type="http://schemas.openxmlformats.org/officeDocument/2006/relationships/image" Target="../media/image72.png"/></Relationships>
</file>

<file path=ppt/slides/_rels/slide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6" Type="http://schemas.openxmlformats.org/officeDocument/2006/relationships/slideLayout" Target="../slideLayouts/slideLayout1.xml"/><Relationship Id="rId15" Type="http://schemas.openxmlformats.org/officeDocument/2006/relationships/image" Target="../media/image13.png"/><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image" Target="../media/image12.jpeg"/><Relationship Id="rId11" Type="http://schemas.openxmlformats.org/officeDocument/2006/relationships/tags" Target="../tags/tag25.xml"/><Relationship Id="rId10" Type="http://schemas.openxmlformats.org/officeDocument/2006/relationships/image" Target="../media/image11.png"/><Relationship Id="rId1" Type="http://schemas.openxmlformats.org/officeDocument/2006/relationships/tags" Target="../tags/tag1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5.jpeg"/><Relationship Id="rId1" Type="http://schemas.openxmlformats.org/officeDocument/2006/relationships/image" Target="../media/image74.jpe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0.png"/><Relationship Id="rId1" Type="http://schemas.openxmlformats.org/officeDocument/2006/relationships/image" Target="../media/image79.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4.jpeg"/><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image" Target="../media/image81.jpeg"/></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8.jpeg"/><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image" Target="../media/image85.jpeg"/></Relationships>
</file>

<file path=ppt/slides/_rels/slide7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image" Target="../media/image89.jpe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8.jpeg"/><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image" Target="../media/image95.png"/></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06.jpeg"/><Relationship Id="rId7" Type="http://schemas.openxmlformats.org/officeDocument/2006/relationships/image" Target="../media/image105.jpeg"/><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image" Target="../media/image9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0.jpeg"/><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image" Target="../media/image107.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1.jpeg"/></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16.jpeg"/><Relationship Id="rId4" Type="http://schemas.openxmlformats.org/officeDocument/2006/relationships/image" Target="../media/image115.jpeg"/><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image" Target="../media/image112.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tretch>
            <a:fillRect/>
          </a:stretch>
        </p:blipFill>
        <p:spPr>
          <a:xfrm rot="21600000">
            <a:off x="0" y="0"/>
            <a:ext cx="12192000" cy="6858000"/>
          </a:xfrm>
          <a:prstGeom prst="rect">
            <a:avLst/>
          </a:prstGeom>
        </p:spPr>
      </p:pic>
      <p:sp>
        <p:nvSpPr>
          <p:cNvPr id="4" name="textbox 4"/>
          <p:cNvSpPr/>
          <p:nvPr/>
        </p:nvSpPr>
        <p:spPr>
          <a:xfrm>
            <a:off x="158719" y="916936"/>
            <a:ext cx="6817359" cy="486981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6000"/>
              </a:lnSpc>
              <a:spcBef>
                <a:spcPts val="0"/>
              </a:spcBef>
            </a:pPr>
            <a:r>
              <a:rPr sz="4800" kern="0" spc="30" dirty="0">
                <a:solidFill>
                  <a:srgbClr val="FFFFFF">
                    <a:alpha val="100000"/>
                  </a:srgbClr>
                </a:solidFill>
                <a:latin typeface="黑体" panose="02010609060101010101" charset="-122"/>
                <a:ea typeface="黑体" panose="02010609060101010101" charset="-122"/>
                <a:cs typeface="黑体" panose="02010609060101010101" charset="-122"/>
              </a:rPr>
              <a:t>以“标准化”为导向的</a:t>
            </a:r>
            <a:endParaRPr sz="4800" dirty="0">
              <a:latin typeface="黑体" panose="02010609060101010101" charset="-122"/>
              <a:ea typeface="黑体" panose="02010609060101010101" charset="-122"/>
              <a:cs typeface="黑体" panose="02010609060101010101" charset="-122"/>
            </a:endParaRPr>
          </a:p>
          <a:p>
            <a:pPr marL="12700" algn="l" rtl="0" eaLnBrk="0">
              <a:lnSpc>
                <a:spcPct val="97000"/>
              </a:lnSpc>
              <a:spcBef>
                <a:spcPts val="2385"/>
              </a:spcBef>
            </a:pPr>
            <a:r>
              <a:rPr sz="4800" kern="0" spc="60" dirty="0">
                <a:solidFill>
                  <a:srgbClr val="FFFFFF">
                    <a:alpha val="100000"/>
                  </a:srgbClr>
                </a:solidFill>
                <a:latin typeface="黑体" panose="02010609060101010101" charset="-122"/>
                <a:ea typeface="黑体" panose="02010609060101010101" charset="-122"/>
                <a:cs typeface="黑体" panose="02010609060101010101" charset="-122"/>
              </a:rPr>
              <a:t>社区慢性病管理技能指导</a:t>
            </a:r>
            <a:endParaRPr sz="48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marL="1222375" algn="l" rtl="0" eaLnBrk="0">
              <a:lnSpc>
                <a:spcPct val="96000"/>
              </a:lnSpc>
              <a:spcBef>
                <a:spcPts val="575"/>
              </a:spcBef>
            </a:pPr>
            <a:r>
              <a:rPr sz="1900" b="1" kern="0" spc="-70" dirty="0">
                <a:solidFill>
                  <a:srgbClr val="000000">
                    <a:alpha val="100000"/>
                  </a:srgbClr>
                </a:solidFill>
                <a:latin typeface="黑体" panose="02010609060101010101" charset="-122"/>
                <a:ea typeface="黑体" panose="02010609060101010101" charset="-122"/>
                <a:cs typeface="黑体" panose="02010609060101010101" charset="-122"/>
              </a:rPr>
              <a:t>汇报人：</a:t>
            </a:r>
            <a:r>
              <a:rPr lang="zh-CN" sz="1900" b="1" kern="0" spc="-70" dirty="0">
                <a:solidFill>
                  <a:srgbClr val="000000">
                    <a:alpha val="100000"/>
                  </a:srgbClr>
                </a:solidFill>
                <a:latin typeface="黑体" panose="02010609060101010101" charset="-122"/>
                <a:ea typeface="黑体" panose="02010609060101010101" charset="-122"/>
                <a:cs typeface="黑体" panose="02010609060101010101" charset="-122"/>
              </a:rPr>
              <a:t>胡冰</a:t>
            </a:r>
            <a:endParaRPr lang="zh-CN" sz="1900" b="1" kern="0" spc="-70" dirty="0">
              <a:solidFill>
                <a:srgbClr val="000000">
                  <a:alpha val="100000"/>
                </a:srgbClr>
              </a:solidFill>
              <a:latin typeface="黑体" panose="02010609060101010101" charset="-122"/>
              <a:ea typeface="黑体" panose="02010609060101010101" charset="-122"/>
              <a:cs typeface="黑体" panose="02010609060101010101" charset="-122"/>
            </a:endParaRPr>
          </a:p>
          <a:p>
            <a:pPr marL="1222375" algn="l" rtl="0" eaLnBrk="0">
              <a:lnSpc>
                <a:spcPct val="96000"/>
              </a:lnSpc>
              <a:spcBef>
                <a:spcPts val="575"/>
              </a:spcBef>
            </a:pPr>
            <a:r>
              <a:rPr lang="zh-CN" sz="2200" b="1" kern="0" spc="-70" dirty="0">
                <a:solidFill>
                  <a:srgbClr val="000000">
                    <a:alpha val="100000"/>
                  </a:srgbClr>
                </a:solidFill>
                <a:latin typeface="黑体" panose="02010609060101010101" charset="-122"/>
                <a:ea typeface="黑体" panose="02010609060101010101" charset="-122"/>
                <a:cs typeface="黑体" panose="02010609060101010101" charset="-122"/>
              </a:rPr>
              <a:t>潍坊社区卫生服务中心</a:t>
            </a:r>
            <a:endParaRPr sz="19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4000"/>
              </a:lnSpc>
            </a:pPr>
            <a:endParaRPr sz="7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015365" algn="l" rtl="0" eaLnBrk="0">
              <a:lnSpc>
                <a:spcPct val="77000"/>
              </a:lnSpc>
            </a:pPr>
            <a:endParaRPr sz="2900" dirty="0">
              <a:latin typeface="Times New Roman" panose="02020603050405020304"/>
              <a:ea typeface="Times New Roman" panose="02020603050405020304"/>
              <a:cs typeface="Times New Roman" panose="0202060305040502030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0690" y="382905"/>
            <a:ext cx="6096000" cy="622935"/>
          </a:xfrm>
          <a:prstGeom prst="rect">
            <a:avLst/>
          </a:prstGeom>
          <a:noFill/>
        </p:spPr>
        <p:txBody>
          <a:bodyPr wrap="square" rtlCol="0" anchor="t">
            <a:spAutoFit/>
          </a:bodyPr>
          <a:p>
            <a:pPr marL="184150" algn="l" rtl="0" eaLnBrk="0">
              <a:lnSpc>
                <a:spcPct val="96000"/>
              </a:lnSpc>
              <a:spcBef>
                <a:spcPts val="5"/>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rPr>
              <a:t>社区慢性病管理现状与挑战</a:t>
            </a:r>
            <a:endParaRPr lang="zh-CN" altLang="en-US"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864870" y="1404620"/>
            <a:ext cx="9531985" cy="4007485"/>
          </a:xfrm>
          <a:prstGeom prst="rect">
            <a:avLst/>
          </a:prstGeom>
        </p:spPr>
        <p:txBody>
          <a:bodyPr>
            <a:noAutofit/>
          </a:bodyPr>
          <a:p>
            <a:pPr indent="0" algn="just" defTabSz="266700" fontAlgn="auto">
              <a:lnSpc>
                <a:spcPts val="3300"/>
              </a:lnSpc>
              <a:spcBef>
                <a:spcPct val="0"/>
              </a:spcBef>
              <a:spcAft>
                <a:spcPct val="0"/>
              </a:spcAft>
            </a:pPr>
            <a:r>
              <a:rPr lang="en-US" altLang="zh-CN" sz="2500">
                <a:latin typeface="Calibri" panose="020F0502020204030204"/>
                <a:ea typeface="宋体" panose="02010600030101010101" pitchFamily="2" charset="-122"/>
              </a:rPr>
              <a:t>     </a:t>
            </a:r>
            <a:r>
              <a:rPr lang="en-US" altLang="zh-CN" sz="2500">
                <a:solidFill>
                  <a:schemeClr val="accent1">
                    <a:lumMod val="50000"/>
                  </a:schemeClr>
                </a:solidFill>
                <a:latin typeface="Calibri" panose="020F0502020204030204"/>
                <a:ea typeface="宋体" panose="02010600030101010101" pitchFamily="2" charset="-122"/>
              </a:rPr>
              <a:t> </a:t>
            </a:r>
            <a:r>
              <a:rPr lang="zh-CN" altLang="en-US" sz="2500">
                <a:solidFill>
                  <a:schemeClr val="accent1">
                    <a:lumMod val="50000"/>
                  </a:schemeClr>
                </a:solidFill>
                <a:latin typeface="Calibri" panose="020F0502020204030204"/>
                <a:ea typeface="宋体" panose="02010600030101010101" pitchFamily="2" charset="-122"/>
              </a:rPr>
              <a:t>国家基本公共卫生服务项目，是促进基本公共卫生服务逐步均等化的重要内容，是深化医药卫生体制改革的重要工作。是我国政府针对当前城乡居民存在的主要健康问题，以儿童、孕产妇、老年人、慢性疾病患者为重点人群，面向全体居民免费提供的最基本的公共卫生服务。开展服务项目所需资金主要由政府承担，城乡居民可直接受益。</a:t>
            </a:r>
            <a:endParaRPr lang="zh-CN" altLang="en-US" sz="25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r>
              <a:rPr lang="zh-CN" altLang="en-US" sz="2500">
                <a:solidFill>
                  <a:schemeClr val="accent1">
                    <a:lumMod val="50000"/>
                  </a:schemeClr>
                </a:solidFill>
                <a:latin typeface="Calibri" panose="020F0502020204030204"/>
                <a:ea typeface="宋体" panose="02010600030101010101" pitchFamily="2" charset="-122"/>
              </a:rPr>
              <a:t> </a:t>
            </a:r>
            <a:r>
              <a:rPr lang="en-US" altLang="zh-CN" sz="2500">
                <a:solidFill>
                  <a:schemeClr val="accent1">
                    <a:lumMod val="50000"/>
                  </a:schemeClr>
                </a:solidFill>
                <a:latin typeface="Calibri" panose="020F0502020204030204"/>
                <a:ea typeface="宋体" panose="02010600030101010101" pitchFamily="2" charset="-122"/>
              </a:rPr>
              <a:t>      </a:t>
            </a:r>
            <a:r>
              <a:rPr lang="zh-CN" altLang="en-US" sz="2500">
                <a:solidFill>
                  <a:schemeClr val="accent1">
                    <a:lumMod val="50000"/>
                  </a:schemeClr>
                </a:solidFill>
                <a:latin typeface="Calibri" panose="020F0502020204030204"/>
                <a:ea typeface="宋体" panose="02010600030101010101" pitchFamily="2" charset="-122"/>
              </a:rPr>
              <a:t>国家慢性病的防控主战场在社区，全科医疗：主要负责慢性病及危险因素的早期筛查、早期诊断、早期治疗和干预等管理工作，积极的健康教育和健康促进。对慢性病患者进行持续性照顾，事前预防干预，事中沟通（与专科医师），事后持续性照顾等。</a:t>
            </a:r>
            <a:endParaRPr lang="zh-CN" altLang="en-US" sz="2500">
              <a:solidFill>
                <a:schemeClr val="accent1">
                  <a:lumMod val="50000"/>
                </a:schemeClr>
              </a:solidFill>
              <a:latin typeface="Calibri" panose="020F0502020204030204"/>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文本框 1"/>
          <p:cNvSpPr txBox="1"/>
          <p:nvPr/>
        </p:nvSpPr>
        <p:spPr>
          <a:xfrm>
            <a:off x="1039495" y="1562735"/>
            <a:ext cx="10107295" cy="5666740"/>
          </a:xfrm>
          <a:prstGeom prst="rect">
            <a:avLst/>
          </a:prstGeom>
        </p:spPr>
        <p:txBody>
          <a:bodyPr>
            <a:noAutofit/>
          </a:bodyPr>
          <a:p>
            <a:pPr marL="0" indent="152400" algn="l">
              <a:spcBef>
                <a:spcPct val="0"/>
              </a:spcBef>
              <a:spcAft>
                <a:spcPct val="0"/>
              </a:spcAft>
            </a:pPr>
            <a:r>
              <a:rPr lang="zh-CN" altLang="en-US" sz="2800" b="1" i="0">
                <a:latin typeface="宋体" panose="02010600030101010101" pitchFamily="2" charset="-122"/>
                <a:ea typeface="宋体" panose="02010600030101010101" pitchFamily="2" charset="-122"/>
                <a:cs typeface="宋体" panose="02010600030101010101" pitchFamily="2" charset="-122"/>
                <a:hlinkClick r:id="rId1" action="ppaction://hlinkfile"/>
              </a:rPr>
              <a:t>国家基本公共卫生服务项目有</a:t>
            </a:r>
            <a:r>
              <a:rPr lang="en-US" altLang="zh-CN" sz="2800" b="1" i="0">
                <a:latin typeface="宋体" panose="02010600030101010101" pitchFamily="2" charset="-122"/>
                <a:ea typeface="宋体" panose="02010600030101010101" pitchFamily="2" charset="-122"/>
                <a:cs typeface="宋体" panose="02010600030101010101" pitchFamily="2" charset="-122"/>
                <a:hlinkClick r:id="rId1" action="ppaction://hlinkfile"/>
              </a:rPr>
              <a:t>12</a:t>
            </a:r>
            <a:r>
              <a:rPr lang="zh-CN" altLang="en-US" sz="2800" b="1" i="0">
                <a:latin typeface="宋体" panose="02010600030101010101" pitchFamily="2" charset="-122"/>
                <a:ea typeface="宋体" panose="02010600030101010101" pitchFamily="2" charset="-122"/>
                <a:cs typeface="宋体" panose="02010600030101010101" pitchFamily="2" charset="-122"/>
                <a:hlinkClick r:id="rId1" action="ppaction://hlinkfile"/>
              </a:rPr>
              <a:t>项内容</a:t>
            </a:r>
            <a:endParaRPr lang="zh-CN" altLang="en-US" sz="2500" b="0" i="0">
              <a:latin typeface="宋体" panose="02010600030101010101" pitchFamily="2" charset="-122"/>
              <a:ea typeface="宋体" panose="02010600030101010101" pitchFamily="2" charset="-122"/>
              <a:cs typeface="宋体" panose="02010600030101010101" pitchFamily="2" charset="-122"/>
              <a:hlinkClick r:id="rId1" action="ppaction://hlinkfile"/>
            </a:endParaRPr>
          </a:p>
          <a:p>
            <a:pPr indent="720090" algn="l" fontAlgn="auto">
              <a:lnSpc>
                <a:spcPts val="3300"/>
              </a:lnSpc>
            </a:pP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包括：居民健康档案管理、健康教育、预防接种、</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0</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岁儿童健康管理、孕产妇健康管理、老年人健康管理、慢性病患者健康管理（高血压患者健康管理、</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型糖尿病患者健康管理）、严重精神障碍患者管理、传染病及突发公共卫生事件报告和处理、肺结核患者健康管理、中医药健康管理、卫生监督协管服务等。</a:t>
            </a:r>
            <a:endPar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720090" algn="l" fontAlgn="auto">
              <a:lnSpc>
                <a:spcPts val="3300"/>
              </a:lnSpc>
            </a:pPr>
            <a:r>
              <a:rPr lang="en-US" altLang="zh-CN" sz="2500">
                <a:solidFill>
                  <a:schemeClr val="accent1">
                    <a:lumMod val="50000"/>
                  </a:schemeClr>
                </a:solidFill>
                <a:latin typeface="Calibri" panose="020F0502020204030204"/>
                <a:ea typeface="宋体" panose="02010600030101010101" pitchFamily="2" charset="-122"/>
                <a:sym typeface="+mn-ea"/>
              </a:rPr>
              <a:t> </a:t>
            </a:r>
            <a:r>
              <a:rPr lang="zh-CN" altLang="en-US" sz="2500">
                <a:solidFill>
                  <a:schemeClr val="accent1">
                    <a:lumMod val="50000"/>
                  </a:schemeClr>
                </a:solidFill>
                <a:latin typeface="Calibri" panose="020F0502020204030204"/>
                <a:ea typeface="宋体" panose="02010600030101010101" pitchFamily="2" charset="-122"/>
                <a:sym typeface="+mn-ea"/>
              </a:rPr>
              <a:t>目前疾控中心设置在医生工作站中主要步骤在确定管理对象后建立高血压、糖尿病患者的管理档案包括有周期性的健康检查、随访或转诊，跟踪与效果评价等，目前新加入慢性阻塞性肺疾病的筛查问卷。有助于</a:t>
            </a:r>
            <a:r>
              <a:rPr lang="en-US" altLang="zh-CN" sz="2500">
                <a:solidFill>
                  <a:schemeClr val="accent1">
                    <a:lumMod val="50000"/>
                  </a:schemeClr>
                </a:solidFill>
                <a:latin typeface="Calibri" panose="020F0502020204030204"/>
                <a:ea typeface="宋体" panose="02010600030101010101" pitchFamily="2" charset="-122"/>
                <a:sym typeface="+mn-ea"/>
              </a:rPr>
              <a:t>COPD</a:t>
            </a:r>
            <a:r>
              <a:rPr lang="zh-CN" altLang="en-US" sz="2500">
                <a:solidFill>
                  <a:schemeClr val="accent1">
                    <a:lumMod val="50000"/>
                  </a:schemeClr>
                </a:solidFill>
                <a:latin typeface="Calibri" panose="020F0502020204030204"/>
                <a:ea typeface="宋体" panose="02010600030101010101" pitchFamily="2" charset="-122"/>
                <a:sym typeface="+mn-ea"/>
              </a:rPr>
              <a:t>公共卫生条线的管理。</a:t>
            </a:r>
            <a:endParaRPr lang="zh-CN" altLang="en-US" sz="2500">
              <a:solidFill>
                <a:schemeClr val="accent1">
                  <a:lumMod val="50000"/>
                </a:schemeClr>
              </a:solidFill>
              <a:latin typeface="Calibri" panose="020F0502020204030204"/>
              <a:ea typeface="宋体" panose="02010600030101010101" pitchFamily="2" charset="-122"/>
            </a:endParaRPr>
          </a:p>
          <a:p>
            <a:pPr marL="0" indent="152400" algn="l"/>
            <a:endParaRPr lang="zh-CN" altLang="en-US" sz="2500" b="0" i="0">
              <a:solidFill>
                <a:schemeClr val="accent1">
                  <a:lumMod val="50000"/>
                </a:schemeClr>
              </a:solidFill>
              <a:latin typeface="Calibri" panose="020F0502020204030204"/>
              <a:ea typeface="宋体" panose="02010600030101010101" pitchFamily="2" charset="-122"/>
              <a:cs typeface="宋体" panose="02010600030101010101" pitchFamily="2" charset="-122"/>
            </a:endParaRPr>
          </a:p>
        </p:txBody>
      </p:sp>
      <p:sp>
        <p:nvSpPr>
          <p:cNvPr id="3" name="文本框 2"/>
          <p:cNvSpPr txBox="1"/>
          <p:nvPr/>
        </p:nvSpPr>
        <p:spPr>
          <a:xfrm>
            <a:off x="561340" y="498475"/>
            <a:ext cx="6096000" cy="645160"/>
          </a:xfrm>
          <a:prstGeom prst="rect">
            <a:avLst/>
          </a:prstGeom>
          <a:noFill/>
        </p:spPr>
        <p:txBody>
          <a:bodyPr wrap="square" rtlCol="0" anchor="t">
            <a:spAutoFit/>
          </a:bodyPr>
          <a:p>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rPr>
              <a:t>社区慢性病管理现状与挑战</a:t>
            </a:r>
            <a:endParaRPr lang="zh-CN" altLang="en-US"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 30"/>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32" name="textbox 32"/>
          <p:cNvSpPr/>
          <p:nvPr/>
        </p:nvSpPr>
        <p:spPr>
          <a:xfrm>
            <a:off x="4343400" y="1616710"/>
            <a:ext cx="7018020" cy="4044950"/>
          </a:xfrm>
          <a:prstGeom prst="rect">
            <a:avLst/>
          </a:prstGeom>
          <a:noFill/>
          <a:ln w="0" cap="flat">
            <a:noFill/>
            <a:prstDash val="solid"/>
            <a:miter lim="0"/>
          </a:ln>
        </p:spPr>
        <p:txBody>
          <a:bodyPr vert="horz" wrap="square" lIns="0" tIns="0" rIns="0" bIns="0"/>
          <a:lstStyle/>
          <a:p>
            <a:pPr algn="l" rtl="0" eaLnBrk="0">
              <a:lnSpc>
                <a:spcPct val="91000"/>
              </a:lnSpc>
            </a:pPr>
            <a:endParaRPr sz="100" dirty="0">
              <a:latin typeface="Arial" panose="020B0604020202020204"/>
              <a:ea typeface="Arial" panose="020B0604020202020204"/>
              <a:cs typeface="Arial" panose="020B0604020202020204"/>
            </a:endParaRPr>
          </a:p>
          <a:p>
            <a:pPr marL="12700" algn="l" rtl="0" eaLnBrk="0">
              <a:lnSpc>
                <a:spcPct val="97000"/>
              </a:lnSpc>
            </a:pPr>
            <a:r>
              <a:rPr sz="2300" kern="0" spc="110" dirty="0">
                <a:solidFill>
                  <a:srgbClr val="000000">
                    <a:alpha val="100000"/>
                  </a:srgbClr>
                </a:solidFill>
                <a:latin typeface="黑体" panose="02010609060101010101" charset="-122"/>
                <a:ea typeface="黑体" panose="02010609060101010101" charset="-122"/>
                <a:cs typeface="黑体" panose="02010609060101010101" charset="-122"/>
              </a:rPr>
              <a:t>社区管理的慢性疾病</a:t>
            </a:r>
            <a:endParaRPr sz="2300" dirty="0">
              <a:latin typeface="黑体" panose="02010609060101010101" charset="-122"/>
              <a:ea typeface="黑体" panose="02010609060101010101" charset="-122"/>
              <a:cs typeface="黑体" panose="02010609060101010101" charset="-122"/>
            </a:endParaRPr>
          </a:p>
          <a:p>
            <a:pPr marL="76200" algn="l" rtl="0" eaLnBrk="0">
              <a:lnSpc>
                <a:spcPct val="109000"/>
              </a:lnSpc>
              <a:spcBef>
                <a:spcPts val="1600"/>
              </a:spcBef>
            </a:pPr>
            <a:r>
              <a:rPr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主要聚焦于发病率高、病程长、</a:t>
            </a:r>
            <a:r>
              <a:rPr kern="0" spc="0" dirty="0">
                <a:solidFill>
                  <a:srgbClr val="000000">
                    <a:alpha val="100000"/>
                  </a:srgbClr>
                </a:solidFill>
                <a:latin typeface="华文中宋" panose="02010600040101010101" charset="-122"/>
                <a:ea typeface="华文中宋" panose="02010600040101010101" charset="-122"/>
                <a:cs typeface="华文中宋" panose="02010600040101010101" charset="-122"/>
              </a:rPr>
              <a:t>需长期干预且基层可及性强的病种，通常以国 </a:t>
            </a:r>
            <a:r>
              <a:rPr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家基本公共卫生服务项目为核心，结合地方实</a:t>
            </a:r>
            <a:r>
              <a:rPr kern="0" spc="-20" dirty="0">
                <a:solidFill>
                  <a:srgbClr val="000000">
                    <a:alpha val="100000"/>
                  </a:srgbClr>
                </a:solidFill>
                <a:latin typeface="华文中宋" panose="02010600040101010101" charset="-122"/>
                <a:ea typeface="华文中宋" panose="02010600040101010101" charset="-122"/>
                <a:cs typeface="华文中宋" panose="02010600040101010101" charset="-122"/>
              </a:rPr>
              <a:t>际情况扩展……</a:t>
            </a:r>
            <a:endParaRPr dirty="0">
              <a:latin typeface="华文中宋" panose="02010600040101010101" charset="-122"/>
              <a:ea typeface="华文中宋" panose="02010600040101010101" charset="-122"/>
              <a:cs typeface="华文中宋" panose="02010600040101010101" charset="-122"/>
            </a:endParaRPr>
          </a:p>
          <a:p>
            <a:pPr algn="l" rtl="0" eaLnBrk="0">
              <a:lnSpc>
                <a:spcPct val="114000"/>
              </a:lnSpc>
            </a:pPr>
            <a:endParaRPr dirty="0">
              <a:latin typeface="华文中宋" panose="02010600040101010101" charset="-122"/>
              <a:ea typeface="华文中宋" panose="02010600040101010101" charset="-122"/>
              <a:cs typeface="华文中宋" panose="02010600040101010101" charset="-122"/>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marL="35560" algn="l" rtl="0" eaLnBrk="0">
              <a:lnSpc>
                <a:spcPct val="97000"/>
              </a:lnSpc>
              <a:spcBef>
                <a:spcPts val="695"/>
              </a:spcBef>
            </a:pPr>
            <a:r>
              <a:rPr sz="2300" b="1" kern="0" spc="80" dirty="0">
                <a:solidFill>
                  <a:srgbClr val="000000">
                    <a:alpha val="100000"/>
                  </a:srgbClr>
                </a:solidFill>
                <a:latin typeface="黑体" panose="02010609060101010101" charset="-122"/>
                <a:ea typeface="黑体" panose="02010609060101010101" charset="-122"/>
                <a:cs typeface="黑体" panose="02010609060101010101" charset="-122"/>
              </a:rPr>
              <a:t>国家基本公共卫生项目核</a:t>
            </a:r>
            <a:r>
              <a:rPr sz="2300" b="1" kern="0" spc="70" dirty="0">
                <a:solidFill>
                  <a:srgbClr val="000000">
                    <a:alpha val="100000"/>
                  </a:srgbClr>
                </a:solidFill>
                <a:latin typeface="黑体" panose="02010609060101010101" charset="-122"/>
                <a:ea typeface="黑体" panose="02010609060101010101" charset="-122"/>
                <a:cs typeface="黑体" panose="02010609060101010101" charset="-122"/>
              </a:rPr>
              <a:t>心病种</a:t>
            </a:r>
            <a:endParaRPr sz="2300" b="1" kern="0" spc="70" dirty="0">
              <a:solidFill>
                <a:srgbClr val="000000">
                  <a:alpha val="100000"/>
                </a:srgbClr>
              </a:solidFill>
              <a:latin typeface="黑体" panose="02010609060101010101" charset="-122"/>
              <a:ea typeface="黑体" panose="02010609060101010101" charset="-122"/>
              <a:cs typeface="黑体" panose="02010609060101010101" charset="-122"/>
            </a:endParaRPr>
          </a:p>
          <a:p>
            <a:pPr marL="35560" algn="l" rtl="0" eaLnBrk="0">
              <a:lnSpc>
                <a:spcPct val="97000"/>
              </a:lnSpc>
              <a:spcBef>
                <a:spcPts val="695"/>
              </a:spcBef>
            </a:pPr>
            <a:r>
              <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1.高血压</a:t>
            </a:r>
            <a:endPar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endParaRPr>
          </a:p>
          <a:p>
            <a:pPr marL="35560" algn="l" rtl="0" eaLnBrk="0">
              <a:lnSpc>
                <a:spcPct val="97000"/>
              </a:lnSpc>
              <a:spcBef>
                <a:spcPts val="695"/>
              </a:spcBef>
            </a:pPr>
            <a:r>
              <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2.2型糖尿病</a:t>
            </a:r>
            <a:endPar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endParaRPr>
          </a:p>
          <a:p>
            <a:pPr marL="35560" algn="l" rtl="0" eaLnBrk="0">
              <a:lnSpc>
                <a:spcPct val="97000"/>
              </a:lnSpc>
              <a:spcBef>
                <a:spcPts val="695"/>
              </a:spcBef>
            </a:pPr>
            <a:r>
              <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3.重性精神疾病</a:t>
            </a:r>
            <a:endPar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endParaRPr>
          </a:p>
          <a:p>
            <a:pPr algn="l" rtl="0" eaLnBrk="0">
              <a:lnSpc>
                <a:spcPct val="107000"/>
              </a:lnSpc>
            </a:pPr>
            <a:endPar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endParaRPr>
          </a:p>
          <a:p>
            <a:pPr algn="l" rtl="0" eaLnBrk="0">
              <a:lnSpc>
                <a:spcPct val="7000"/>
              </a:lnSpc>
            </a:pPr>
            <a:r>
              <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rPr>
              <a:t> 4.慢性阻塞性肺疾病 (COPD)</a:t>
            </a:r>
            <a:endParaRPr sz="1800" kern="0" spc="10" dirty="0">
              <a:solidFill>
                <a:srgbClr val="000000">
                  <a:alpha val="100000"/>
                </a:srgbClr>
              </a:solidFill>
              <a:latin typeface="华文中宋" panose="02010600040101010101" charset="-122"/>
              <a:ea typeface="华文中宋" panose="02010600040101010101" charset="-122"/>
              <a:cs typeface="华文中宋" panose="02010600040101010101" charset="-122"/>
            </a:endParaRPr>
          </a:p>
        </p:txBody>
      </p:sp>
      <p:pic>
        <p:nvPicPr>
          <p:cNvPr id="34" name="picture 34"/>
          <p:cNvPicPr>
            <a:picLocks noChangeAspect="1"/>
          </p:cNvPicPr>
          <p:nvPr/>
        </p:nvPicPr>
        <p:blipFill>
          <a:blip r:embed="rId1"/>
          <a:stretch>
            <a:fillRect/>
          </a:stretch>
        </p:blipFill>
        <p:spPr>
          <a:xfrm rot="21600000">
            <a:off x="787359" y="1511297"/>
            <a:ext cx="3079821" cy="2044712"/>
          </a:xfrm>
          <a:prstGeom prst="rect">
            <a:avLst/>
          </a:prstGeom>
        </p:spPr>
      </p:pic>
      <p:pic>
        <p:nvPicPr>
          <p:cNvPr id="36" name="picture 36"/>
          <p:cNvPicPr>
            <a:picLocks noChangeAspect="1"/>
          </p:cNvPicPr>
          <p:nvPr/>
        </p:nvPicPr>
        <p:blipFill>
          <a:blip r:embed="rId2"/>
          <a:stretch>
            <a:fillRect/>
          </a:stretch>
        </p:blipFill>
        <p:spPr>
          <a:xfrm rot="21600000">
            <a:off x="812840" y="4190992"/>
            <a:ext cx="3060679" cy="2057400"/>
          </a:xfrm>
          <a:prstGeom prst="rect">
            <a:avLst/>
          </a:prstGeom>
        </p:spPr>
      </p:pic>
      <p:sp>
        <p:nvSpPr>
          <p:cNvPr id="38" name="textbox 38"/>
          <p:cNvSpPr/>
          <p:nvPr/>
        </p:nvSpPr>
        <p:spPr>
          <a:xfrm>
            <a:off x="584418" y="619996"/>
            <a:ext cx="5525770" cy="55118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社区慢性病管理现状与挑战</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6"/>
          <p:cNvPicPr>
            <a:picLocks noChangeAspect="1"/>
          </p:cNvPicPr>
          <p:nvPr/>
        </p:nvPicPr>
        <p:blipFill>
          <a:blip r:embed="rId1"/>
          <a:stretch>
            <a:fillRect/>
          </a:stretch>
        </p:blipFill>
        <p:spPr>
          <a:xfrm rot="21600000">
            <a:off x="0" y="0"/>
            <a:ext cx="12192000" cy="6858000"/>
          </a:xfrm>
          <a:prstGeom prst="rect">
            <a:avLst/>
          </a:prstGeom>
        </p:spPr>
      </p:pic>
      <p:graphicFrame>
        <p:nvGraphicFramePr>
          <p:cNvPr id="48" name="table 48"/>
          <p:cNvGraphicFramePr>
            <a:graphicFrameLocks noGrp="1"/>
          </p:cNvGraphicFramePr>
          <p:nvPr/>
        </p:nvGraphicFramePr>
        <p:xfrm>
          <a:off x="123865" y="1584314"/>
          <a:ext cx="9010015" cy="4298950"/>
        </p:xfrm>
        <a:graphic>
          <a:graphicData uri="http://schemas.openxmlformats.org/drawingml/2006/table">
            <a:tbl>
              <a:tblPr/>
              <a:tblGrid>
                <a:gridCol w="2994025"/>
                <a:gridCol w="3016250"/>
                <a:gridCol w="2999739"/>
              </a:tblGrid>
              <a:tr h="619125">
                <a:tc>
                  <a:txBody>
                    <a:bodyPr/>
                    <a:lstStyle/>
                    <a:p>
                      <a:pPr algn="l" rtl="0" eaLnBrk="0">
                        <a:lnSpc>
                          <a:spcPct val="101000"/>
                        </a:lnSpc>
                      </a:pPr>
                      <a:endParaRPr sz="1000" dirty="0">
                        <a:latin typeface="Arial" panose="020B0604020202020204"/>
                        <a:ea typeface="Arial" panose="020B0604020202020204"/>
                        <a:cs typeface="Arial" panose="020B0604020202020204"/>
                      </a:endParaRPr>
                    </a:p>
                    <a:p>
                      <a:pPr marL="661670" algn="l" rtl="0" eaLnBrk="0">
                        <a:lnSpc>
                          <a:spcPct val="97000"/>
                        </a:lnSpc>
                        <a:spcBef>
                          <a:spcPts val="5"/>
                        </a:spcBef>
                      </a:pPr>
                      <a:r>
                        <a:rPr sz="2600" b="1"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人口老龄化</a:t>
                      </a:r>
                      <a:endParaRPr sz="2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5000"/>
                        </a:lnSpc>
                      </a:pPr>
                      <a:endParaRPr sz="900" dirty="0">
                        <a:latin typeface="Arial" panose="020B0604020202020204"/>
                        <a:ea typeface="Arial" panose="020B0604020202020204"/>
                        <a:cs typeface="Arial" panose="020B0604020202020204"/>
                      </a:endParaRPr>
                    </a:p>
                    <a:p>
                      <a:pPr marL="575945" algn="l" rtl="0" eaLnBrk="0">
                        <a:lnSpc>
                          <a:spcPct val="95000"/>
                        </a:lnSpc>
                        <a:spcBef>
                          <a:spcPts val="5"/>
                        </a:spcBef>
                      </a:pPr>
                      <a:r>
                        <a:rPr sz="2700" b="1"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慢性病负担重</a:t>
                      </a:r>
                      <a:endParaRPr sz="2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p>
                      <a:pPr marL="321945" algn="l" rtl="0" eaLnBrk="0">
                        <a:lnSpc>
                          <a:spcPct val="96000"/>
                        </a:lnSpc>
                        <a:spcBef>
                          <a:spcPts val="5"/>
                        </a:spcBef>
                      </a:pPr>
                      <a:r>
                        <a:rPr sz="2600" b="1"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不健康生活方式</a:t>
                      </a:r>
                      <a:endParaRPr sz="2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3450">
                <a:tc>
                  <a:txBody>
                    <a:bodyPr/>
                    <a:lstStyle/>
                    <a:p>
                      <a:pPr algn="l" rtl="0" eaLnBrk="0">
                        <a:lnSpc>
                          <a:spcPct val="112000"/>
                        </a:lnSpc>
                      </a:pPr>
                      <a:endParaRPr sz="600" dirty="0">
                        <a:latin typeface="Arial" panose="020B0604020202020204"/>
                        <a:ea typeface="Arial" panose="020B0604020202020204"/>
                        <a:cs typeface="Arial" panose="020B0604020202020204"/>
                      </a:endParaRPr>
                    </a:p>
                    <a:p>
                      <a:pPr marL="237490" algn="l" rtl="0" eaLnBrk="0">
                        <a:lnSpc>
                          <a:spcPct val="97000"/>
                        </a:lnSpc>
                        <a:spcBef>
                          <a:spcPts val="5"/>
                        </a:spcBef>
                      </a:pP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上海市户籍60岁及以上老年</a:t>
                      </a:r>
                      <a:endParaRPr sz="1600" dirty="0">
                        <a:latin typeface="宋体" panose="02010600030101010101" pitchFamily="2" charset="-122"/>
                        <a:ea typeface="宋体" panose="02010600030101010101" pitchFamily="2" charset="-122"/>
                        <a:cs typeface="宋体" panose="02010600030101010101" pitchFamily="2" charset="-122"/>
                      </a:endParaRPr>
                    </a:p>
                    <a:p>
                      <a:pPr marL="344805" indent="-107315" algn="l" rtl="0" eaLnBrk="0">
                        <a:lnSpc>
                          <a:spcPct val="122000"/>
                        </a:lnSpc>
                        <a:spcBef>
                          <a:spcPts val="0"/>
                        </a:spcBef>
                      </a:pPr>
                      <a:r>
                        <a:rPr sz="1600" kern="0" spc="40" dirty="0">
                          <a:solidFill>
                            <a:srgbClr val="305090">
                              <a:alpha val="100000"/>
                            </a:srgbClr>
                          </a:solidFill>
                          <a:latin typeface="宋体" panose="02010600030101010101" pitchFamily="2" charset="-122"/>
                          <a:ea typeface="宋体" panose="02010600030101010101" pitchFamily="2" charset="-122"/>
                          <a:cs typeface="宋体" panose="02010600030101010101" pitchFamily="2" charset="-122"/>
                        </a:rPr>
                        <a:t>人口已达577.62万，占户籍</a:t>
                      </a:r>
                      <a:r>
                        <a:rPr sz="1600" kern="0" spc="20" dirty="0">
                          <a:solidFill>
                            <a:srgbClr val="30509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40" dirty="0">
                          <a:solidFill>
                            <a:srgbClr val="305090">
                              <a:alpha val="100000"/>
                            </a:srgbClr>
                          </a:solidFill>
                          <a:latin typeface="宋体" panose="02010600030101010101" pitchFamily="2" charset="-122"/>
                          <a:ea typeface="宋体" panose="02010600030101010101" pitchFamily="2" charset="-122"/>
                          <a:cs typeface="宋体" panose="02010600030101010101" pitchFamily="2" charset="-122"/>
                        </a:rPr>
                        <a:t>总人口的37.6%;65岁及以</a:t>
                      </a:r>
                      <a:endParaRPr sz="1600" dirty="0">
                        <a:latin typeface="宋体" panose="02010600030101010101" pitchFamily="2" charset="-122"/>
                        <a:ea typeface="宋体" panose="02010600030101010101" pitchFamily="2" charset="-122"/>
                        <a:cs typeface="宋体" panose="02010600030101010101" pitchFamily="2" charset="-122"/>
                      </a:endParaRPr>
                    </a:p>
                    <a:p>
                      <a:pPr marL="255905" indent="-18415" algn="l" rtl="0" eaLnBrk="0">
                        <a:lnSpc>
                          <a:spcPct val="117000"/>
                        </a:lnSpc>
                        <a:spcBef>
                          <a:spcPts val="35"/>
                        </a:spcBef>
                      </a:pP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上老年人口452.14万，</a:t>
                      </a: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占总</a:t>
                      </a:r>
                      <a:r>
                        <a:rPr sz="1600" kern="0" spc="-1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2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人口的29.4%</a:t>
                      </a:r>
                      <a:endParaRPr sz="1600" dirty="0">
                        <a:latin typeface="宋体" panose="02010600030101010101" pitchFamily="2" charset="-122"/>
                        <a:ea typeface="宋体" panose="02010600030101010101" pitchFamily="2" charset="-122"/>
                        <a:cs typeface="宋体" panose="02010600030101010101" pitchFamily="2" charset="-122"/>
                      </a:endParaRPr>
                    </a:p>
                    <a:p>
                      <a:pPr marL="237490" algn="l" rtl="0" eaLnBrk="0">
                        <a:lnSpc>
                          <a:spcPct val="97000"/>
                        </a:lnSpc>
                        <a:spcBef>
                          <a:spcPts val="525"/>
                        </a:spcBef>
                      </a:pPr>
                      <a:r>
                        <a:rPr lang="zh-CN"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潍坊社区</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60岁及以户籍老人</a:t>
                      </a:r>
                      <a:endParaRPr sz="1600" dirty="0">
                        <a:latin typeface="宋体" panose="02010600030101010101" pitchFamily="2" charset="-122"/>
                        <a:ea typeface="宋体" panose="02010600030101010101" pitchFamily="2" charset="-122"/>
                        <a:cs typeface="宋体" panose="02010600030101010101" pitchFamily="2" charset="-122"/>
                      </a:endParaRPr>
                    </a:p>
                    <a:p>
                      <a:pPr marL="256540" algn="l" rtl="0" eaLnBrk="0">
                        <a:lnSpc>
                          <a:spcPct val="98000"/>
                        </a:lnSpc>
                        <a:spcBef>
                          <a:spcPts val="290"/>
                        </a:spcBef>
                      </a:pP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4.28万人，占总人口的</a:t>
                      </a:r>
                      <a:endParaRPr sz="1600" dirty="0">
                        <a:latin typeface="宋体" panose="02010600030101010101" pitchFamily="2" charset="-122"/>
                        <a:ea typeface="宋体" panose="02010600030101010101" pitchFamily="2" charset="-122"/>
                        <a:cs typeface="宋体" panose="02010600030101010101" pitchFamily="2" charset="-122"/>
                      </a:endParaRPr>
                    </a:p>
                    <a:p>
                      <a:pPr marL="256540" algn="l" rtl="0" eaLnBrk="0">
                        <a:lnSpc>
                          <a:spcPts val="2025"/>
                        </a:lnSpc>
                        <a:spcBef>
                          <a:spcPts val="680"/>
                        </a:spcBef>
                      </a:pPr>
                      <a:r>
                        <a:rPr sz="1600" kern="0" spc="-70" dirty="0">
                          <a:solidFill>
                            <a:srgbClr val="2050A0">
                              <a:alpha val="100000"/>
                            </a:srgbClr>
                          </a:solidFill>
                          <a:latin typeface="宋体" panose="02010600030101010101" pitchFamily="2" charset="-122"/>
                          <a:ea typeface="宋体" panose="02010600030101010101" pitchFamily="2" charset="-122"/>
                          <a:cs typeface="宋体" panose="02010600030101010101" pitchFamily="2" charset="-122"/>
                        </a:rPr>
                        <a:t>49.15%。</a:t>
                      </a:r>
                      <a:endParaRPr sz="16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1000"/>
                        </a:lnSpc>
                      </a:pPr>
                      <a:endParaRPr sz="400" dirty="0">
                        <a:latin typeface="Arial" panose="020B0604020202020204"/>
                        <a:ea typeface="Arial" panose="020B0604020202020204"/>
                        <a:cs typeface="Arial" panose="020B0604020202020204"/>
                      </a:endParaRPr>
                    </a:p>
                    <a:p>
                      <a:pPr marL="456565" algn="l" rtl="0" eaLnBrk="0">
                        <a:lnSpc>
                          <a:spcPct val="97000"/>
                        </a:lnSpc>
                        <a:spcBef>
                          <a:spcPts val="0"/>
                        </a:spcBef>
                      </a:pPr>
                      <a:r>
                        <a:rPr sz="16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服务总体需求增加</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29000"/>
                        </a:lnSpc>
                      </a:pPr>
                      <a:endParaRPr sz="300" dirty="0">
                        <a:latin typeface="Arial" panose="020B0604020202020204"/>
                        <a:ea typeface="Arial" panose="020B0604020202020204"/>
                        <a:cs typeface="Arial" panose="020B0604020202020204"/>
                      </a:endParaRPr>
                    </a:p>
                    <a:p>
                      <a:pPr marL="291465" indent="100965" algn="l" rtl="0" eaLnBrk="0">
                        <a:lnSpc>
                          <a:spcPct val="121000"/>
                        </a:lnSpc>
                        <a:spcBef>
                          <a:spcPts val="0"/>
                        </a:spcBef>
                      </a:pPr>
                      <a:r>
                        <a:rPr sz="1600" kern="0" spc="6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上海市居民94%的死</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亡归因</a:t>
                      </a:r>
                      <a:r>
                        <a:rPr sz="1600" kern="0" spc="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于慢性病，重大慢性病早死</a:t>
                      </a:r>
                      <a:r>
                        <a:rPr sz="1600" kern="0" spc="1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1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率为9.2%</a:t>
                      </a:r>
                      <a:endParaRPr sz="1600" dirty="0">
                        <a:latin typeface="宋体" panose="02010600030101010101" pitchFamily="2" charset="-122"/>
                        <a:ea typeface="宋体" panose="02010600030101010101" pitchFamily="2" charset="-122"/>
                        <a:cs typeface="宋体" panose="02010600030101010101" pitchFamily="2" charset="-122"/>
                      </a:endParaRPr>
                    </a:p>
                    <a:p>
                      <a:pPr marL="348615" indent="-165100" algn="l" rtl="0" eaLnBrk="0">
                        <a:lnSpc>
                          <a:spcPct val="117000"/>
                        </a:lnSpc>
                        <a:spcBef>
                          <a:spcPts val="10"/>
                        </a:spcBef>
                      </a:pP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&gt;恶性肿瘤发病率为477.8/10</a:t>
                      </a:r>
                      <a:r>
                        <a:rPr sz="1600" kern="0" spc="1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万，脑卒中发病率为</a:t>
                      </a:r>
                      <a:endParaRPr sz="1600" dirty="0">
                        <a:latin typeface="宋体" panose="02010600030101010101" pitchFamily="2" charset="-122"/>
                        <a:ea typeface="宋体" panose="02010600030101010101" pitchFamily="2" charset="-122"/>
                        <a:cs typeface="宋体" panose="02010600030101010101" pitchFamily="2" charset="-122"/>
                      </a:endParaRPr>
                    </a:p>
                    <a:p>
                      <a:pPr marL="348615" indent="-57150" algn="l" rtl="0" eaLnBrk="0">
                        <a:lnSpc>
                          <a:spcPct val="117000"/>
                        </a:lnSpc>
                        <a:spcBef>
                          <a:spcPts val="215"/>
                        </a:spcBef>
                      </a:pP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514.6/10万，高血压患病率</a:t>
                      </a:r>
                      <a:r>
                        <a:rPr sz="1600" kern="0" spc="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为31.4%,35岁以上人群糖</a:t>
                      </a:r>
                      <a:r>
                        <a:rPr sz="1600" kern="0" spc="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尿病患病率为21.6%,慢阻</a:t>
                      </a:r>
                      <a:r>
                        <a:rPr sz="1600" kern="0" spc="1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肺9.00%,超重和肥胖率为</a:t>
                      </a:r>
                      <a:endParaRPr sz="1600" dirty="0">
                        <a:latin typeface="宋体" panose="02010600030101010101" pitchFamily="2" charset="-122"/>
                        <a:ea typeface="宋体" panose="02010600030101010101" pitchFamily="2" charset="-122"/>
                        <a:cs typeface="宋体" panose="02010600030101010101" pitchFamily="2" charset="-122"/>
                      </a:endParaRPr>
                    </a:p>
                    <a:p>
                      <a:pPr marL="349250" algn="l" rtl="0" eaLnBrk="0">
                        <a:lnSpc>
                          <a:spcPts val="2040"/>
                        </a:lnSpc>
                        <a:spcBef>
                          <a:spcPts val="595"/>
                        </a:spcBef>
                      </a:pPr>
                      <a:r>
                        <a:rPr sz="1600" kern="0" spc="20" dirty="0">
                          <a:solidFill>
                            <a:srgbClr val="2050A0">
                              <a:alpha val="100000"/>
                            </a:srgbClr>
                          </a:solidFill>
                          <a:latin typeface="宋体" panose="02010600030101010101" pitchFamily="2" charset="-122"/>
                          <a:ea typeface="宋体" panose="02010600030101010101" pitchFamily="2" charset="-122"/>
                          <a:cs typeface="宋体" panose="02010600030101010101" pitchFamily="2" charset="-122"/>
                        </a:rPr>
                        <a:t>44.1%</a:t>
                      </a:r>
                      <a:endParaRPr sz="16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1000" dirty="0">
                        <a:latin typeface="Arial" panose="020B0604020202020204"/>
                        <a:ea typeface="Arial" panose="020B0604020202020204"/>
                        <a:cs typeface="Arial" panose="020B0604020202020204"/>
                      </a:endParaRPr>
                    </a:p>
                    <a:p>
                      <a:pPr marL="427990" algn="l" rtl="0" eaLnBrk="0">
                        <a:lnSpc>
                          <a:spcPct val="97000"/>
                        </a:lnSpc>
                        <a:spcBef>
                          <a:spcPts val="5"/>
                        </a:spcBef>
                      </a:pPr>
                      <a:r>
                        <a:rPr sz="16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服务质量要求提高</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4000"/>
                        </a:lnSpc>
                      </a:pPr>
                      <a:endParaRPr sz="600" dirty="0">
                        <a:latin typeface="Arial" panose="020B0604020202020204"/>
                        <a:ea typeface="Arial" panose="020B0604020202020204"/>
                        <a:cs typeface="Arial" panose="020B0604020202020204"/>
                      </a:endParaRPr>
                    </a:p>
                    <a:p>
                      <a:pPr marL="241300" algn="l" rtl="0" eaLnBrk="0">
                        <a:lnSpc>
                          <a:spcPct val="97000"/>
                        </a:lnSpc>
                        <a:spcBef>
                          <a:spcPts val="5"/>
                        </a:spcBef>
                      </a:pPr>
                      <a:r>
                        <a:rPr sz="1600" kern="0" spc="60" dirty="0">
                          <a:solidFill>
                            <a:srgbClr val="2050A0">
                              <a:alpha val="100000"/>
                            </a:srgbClr>
                          </a:solidFill>
                          <a:latin typeface="宋体" panose="02010600030101010101" pitchFamily="2" charset="-122"/>
                          <a:ea typeface="宋体" panose="02010600030101010101" pitchFamily="2" charset="-122"/>
                          <a:cs typeface="宋体" panose="02010600030101010101" pitchFamily="2" charset="-122"/>
                        </a:rPr>
                        <a:t>吸烟、危险饮酒、身体</a:t>
                      </a:r>
                      <a:r>
                        <a:rPr sz="1600" kern="0" spc="50" dirty="0">
                          <a:solidFill>
                            <a:srgbClr val="2050A0">
                              <a:alpha val="100000"/>
                            </a:srgbClr>
                          </a:solidFill>
                          <a:latin typeface="宋体" panose="02010600030101010101" pitchFamily="2" charset="-122"/>
                          <a:ea typeface="宋体" panose="02010600030101010101" pitchFamily="2" charset="-122"/>
                          <a:cs typeface="宋体" panose="02010600030101010101" pitchFamily="2" charset="-122"/>
                        </a:rPr>
                        <a:t>活动</a:t>
                      </a:r>
                      <a:endParaRPr sz="1600" dirty="0">
                        <a:latin typeface="宋体" panose="02010600030101010101" pitchFamily="2" charset="-122"/>
                        <a:ea typeface="宋体" panose="02010600030101010101" pitchFamily="2" charset="-122"/>
                        <a:cs typeface="宋体" panose="02010600030101010101" pitchFamily="2" charset="-122"/>
                      </a:endParaRPr>
                    </a:p>
                    <a:p>
                      <a:pPr marL="241300" algn="l" rtl="0" eaLnBrk="0">
                        <a:lnSpc>
                          <a:spcPct val="97000"/>
                        </a:lnSpc>
                        <a:spcBef>
                          <a:spcPts val="490"/>
                        </a:spcBef>
                      </a:pPr>
                      <a:r>
                        <a:rPr sz="1600" kern="0" spc="5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不足和不健康饮食等行为危</a:t>
                      </a:r>
                      <a:endParaRPr sz="1600" dirty="0">
                        <a:latin typeface="宋体" panose="02010600030101010101" pitchFamily="2" charset="-122"/>
                        <a:ea typeface="宋体" panose="02010600030101010101" pitchFamily="2" charset="-122"/>
                        <a:cs typeface="宋体" panose="02010600030101010101" pitchFamily="2" charset="-122"/>
                      </a:endParaRPr>
                    </a:p>
                    <a:p>
                      <a:pPr marL="342265" algn="l" rtl="0" eaLnBrk="0">
                        <a:lnSpc>
                          <a:spcPct val="97000"/>
                        </a:lnSpc>
                        <a:spcBef>
                          <a:spcPts val="340"/>
                        </a:spcBef>
                      </a:pPr>
                      <a:r>
                        <a:rPr sz="1600" kern="0" spc="60" dirty="0">
                          <a:solidFill>
                            <a:srgbClr val="3060A0">
                              <a:alpha val="100000"/>
                            </a:srgbClr>
                          </a:solidFill>
                          <a:latin typeface="宋体" panose="02010600030101010101" pitchFamily="2" charset="-122"/>
                          <a:ea typeface="宋体" panose="02010600030101010101" pitchFamily="2" charset="-122"/>
                          <a:cs typeface="宋体" panose="02010600030101010101" pitchFamily="2" charset="-122"/>
                        </a:rPr>
                        <a:t>险因素尚未得到有效控制</a:t>
                      </a:r>
                      <a:endParaRPr sz="1600" dirty="0">
                        <a:latin typeface="宋体" panose="02010600030101010101" pitchFamily="2" charset="-122"/>
                        <a:ea typeface="宋体" panose="02010600030101010101" pitchFamily="2" charset="-122"/>
                        <a:cs typeface="宋体" panose="02010600030101010101" pitchFamily="2" charset="-122"/>
                      </a:endParaRPr>
                    </a:p>
                    <a:p>
                      <a:pPr marL="241300" algn="l" rtl="0" eaLnBrk="0">
                        <a:lnSpc>
                          <a:spcPct val="97000"/>
                        </a:lnSpc>
                        <a:spcBef>
                          <a:spcPts val="490"/>
                        </a:spcBef>
                      </a:pPr>
                      <a:r>
                        <a:rPr sz="1600" kern="0" spc="50" dirty="0">
                          <a:solidFill>
                            <a:srgbClr val="2060B0">
                              <a:alpha val="100000"/>
                            </a:srgbClr>
                          </a:solidFill>
                          <a:latin typeface="宋体" panose="02010600030101010101" pitchFamily="2" charset="-122"/>
                          <a:ea typeface="宋体" panose="02010600030101010101" pitchFamily="2" charset="-122"/>
                          <a:cs typeface="宋体" panose="02010600030101010101" pitchFamily="2" charset="-122"/>
                        </a:rPr>
                        <a:t>上海市成年居民现在吸烟率</a:t>
                      </a:r>
                      <a:endParaRPr sz="1600" dirty="0">
                        <a:latin typeface="宋体" panose="02010600030101010101" pitchFamily="2" charset="-122"/>
                        <a:ea typeface="宋体" panose="02010600030101010101" pitchFamily="2" charset="-122"/>
                        <a:cs typeface="宋体" panose="02010600030101010101" pitchFamily="2" charset="-122"/>
                      </a:endParaRPr>
                    </a:p>
                    <a:p>
                      <a:pPr marL="323215" algn="l" rtl="0" eaLnBrk="0">
                        <a:lnSpc>
                          <a:spcPct val="96000"/>
                        </a:lnSpc>
                        <a:spcBef>
                          <a:spcPts val="355"/>
                        </a:spcBef>
                      </a:pPr>
                      <a:r>
                        <a:rPr sz="1600" kern="0" spc="40" dirty="0">
                          <a:solidFill>
                            <a:srgbClr val="305090">
                              <a:alpha val="100000"/>
                            </a:srgbClr>
                          </a:solidFill>
                          <a:latin typeface="宋体" panose="02010600030101010101" pitchFamily="2" charset="-122"/>
                          <a:ea typeface="宋体" panose="02010600030101010101" pitchFamily="2" charset="-122"/>
                          <a:cs typeface="宋体" panose="02010600030101010101" pitchFamily="2" charset="-122"/>
                        </a:rPr>
                        <a:t>为17.7%,危险饮酒率为</a:t>
                      </a:r>
                      <a:endParaRPr sz="1600" dirty="0">
                        <a:latin typeface="宋体" panose="02010600030101010101" pitchFamily="2" charset="-122"/>
                        <a:ea typeface="宋体" panose="02010600030101010101" pitchFamily="2" charset="-122"/>
                        <a:cs typeface="宋体" panose="02010600030101010101" pitchFamily="2" charset="-122"/>
                      </a:endParaRPr>
                    </a:p>
                    <a:p>
                      <a:pPr marL="342265" indent="-50800" algn="l" rtl="0" eaLnBrk="0">
                        <a:lnSpc>
                          <a:spcPct val="113000"/>
                        </a:lnSpc>
                        <a:spcBef>
                          <a:spcPts val="310"/>
                        </a:spcBef>
                      </a:pP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3.3%,蔬菜和水果摄入量不</a:t>
                      </a:r>
                      <a:r>
                        <a:rPr sz="1600" kern="0" spc="2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40" dirty="0">
                          <a:solidFill>
                            <a:srgbClr val="3050A0">
                              <a:alpha val="100000"/>
                            </a:srgbClr>
                          </a:solidFill>
                          <a:latin typeface="宋体" panose="02010600030101010101" pitchFamily="2" charset="-122"/>
                          <a:ea typeface="宋体" panose="02010600030101010101" pitchFamily="2" charset="-122"/>
                          <a:cs typeface="宋体" panose="02010600030101010101" pitchFamily="2" charset="-122"/>
                        </a:rPr>
                        <a:t>足比例为41.2%,从不锻炼</a:t>
                      </a:r>
                      <a:endParaRPr sz="1600" dirty="0">
                        <a:latin typeface="宋体" panose="02010600030101010101" pitchFamily="2" charset="-122"/>
                        <a:ea typeface="宋体" panose="02010600030101010101" pitchFamily="2" charset="-122"/>
                        <a:cs typeface="宋体" panose="02010600030101010101" pitchFamily="2" charset="-122"/>
                      </a:endParaRPr>
                    </a:p>
                    <a:p>
                      <a:pPr marL="323215" algn="l" rtl="0" eaLnBrk="0">
                        <a:lnSpc>
                          <a:spcPct val="97000"/>
                        </a:lnSpc>
                        <a:spcBef>
                          <a:spcPts val="435"/>
                        </a:spcBef>
                      </a:pPr>
                      <a:r>
                        <a:rPr sz="1600" kern="0" spc="20" dirty="0">
                          <a:solidFill>
                            <a:srgbClr val="3050B0">
                              <a:alpha val="100000"/>
                            </a:srgbClr>
                          </a:solidFill>
                          <a:latin typeface="宋体" panose="02010600030101010101" pitchFamily="2" charset="-122"/>
                          <a:ea typeface="宋体" panose="02010600030101010101" pitchFamily="2" charset="-122"/>
                          <a:cs typeface="宋体" panose="02010600030101010101" pitchFamily="2" charset="-122"/>
                        </a:rPr>
                        <a:t>率为67.8%</a:t>
                      </a:r>
                      <a:endParaRPr sz="16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8000"/>
                        </a:lnSpc>
                      </a:pPr>
                      <a:endParaRPr sz="1000" dirty="0">
                        <a:latin typeface="Arial" panose="020B0604020202020204"/>
                        <a:ea typeface="Arial" panose="020B0604020202020204"/>
                        <a:cs typeface="Arial" panose="020B0604020202020204"/>
                      </a:endParaRPr>
                    </a:p>
                    <a:p>
                      <a:pPr algn="l" rtl="0" eaLnBrk="0">
                        <a:lnSpc>
                          <a:spcPct val="101000"/>
                        </a:lnSpc>
                      </a:pPr>
                      <a:endParaRPr sz="400" dirty="0">
                        <a:latin typeface="Arial" panose="020B0604020202020204"/>
                        <a:ea typeface="Arial" panose="020B0604020202020204"/>
                        <a:cs typeface="Arial" panose="020B0604020202020204"/>
                      </a:endParaRPr>
                    </a:p>
                    <a:p>
                      <a:pPr marL="662940" algn="l" rtl="0" eaLnBrk="0">
                        <a:lnSpc>
                          <a:spcPct val="97000"/>
                        </a:lnSpc>
                        <a:spcBef>
                          <a:spcPts val="0"/>
                        </a:spcBef>
                      </a:pPr>
                      <a:r>
                        <a:rPr sz="16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服务关口需要前移</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6375">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4" name="textbox 54"/>
          <p:cNvSpPr/>
          <p:nvPr/>
        </p:nvSpPr>
        <p:spPr>
          <a:xfrm>
            <a:off x="9340879" y="1789105"/>
            <a:ext cx="2183764" cy="4035425"/>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143000" algn="l" rtl="0" eaLnBrk="0">
              <a:lnSpc>
                <a:spcPct val="89000"/>
              </a:lnSpc>
            </a:pPr>
            <a:r>
              <a:rPr sz="2800" b="1"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人口</a:t>
            </a:r>
            <a:endParaRPr sz="2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96000"/>
              </a:lnSpc>
              <a:spcBef>
                <a:spcPts val="30"/>
              </a:spcBef>
            </a:pPr>
            <a:r>
              <a:rPr sz="31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老龄化</a:t>
            </a:r>
            <a:endParaRPr sz="31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marL="12700" algn="l" rtl="0" eaLnBrk="0">
              <a:lnSpc>
                <a:spcPts val="1010"/>
              </a:lnSpc>
              <a:spcBef>
                <a:spcPts val="245"/>
              </a:spcBef>
            </a:pPr>
            <a:r>
              <a:rPr sz="8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影响健康的主要因素</a:t>
            </a:r>
            <a:endParaRPr sz="8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14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据WHO的界定</a:t>
            </a:r>
            <a:endParaRPr sz="9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3000"/>
              </a:lnSpc>
              <a:spcBef>
                <a:spcPts val="175"/>
              </a:spcBef>
            </a:pP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15%遗传</a:t>
            </a:r>
            <a:r>
              <a:rPr sz="9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10%社会因素</a:t>
            </a:r>
            <a:endParaRPr sz="9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200"/>
              </a:lnSpc>
            </a:pP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8%医疗条件7%气候条件</a:t>
            </a:r>
            <a:endParaRPr sz="9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ts val="1295"/>
              </a:lnSpc>
            </a:pPr>
            <a:r>
              <a:rPr sz="8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60%生活方式和行为习惯</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97000"/>
              </a:lnSpc>
            </a:pPr>
            <a:endParaRPr sz="1000" dirty="0">
              <a:latin typeface="Arial" panose="020B0604020202020204"/>
              <a:ea typeface="Arial" panose="020B0604020202020204"/>
              <a:cs typeface="Arial" panose="020B0604020202020204"/>
            </a:endParaRPr>
          </a:p>
          <a:p>
            <a:pPr marL="88900" algn="l" rtl="0" eaLnBrk="0">
              <a:lnSpc>
                <a:spcPts val="750"/>
              </a:lnSpc>
              <a:spcBef>
                <a:spcPts val="190"/>
              </a:spcBef>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15%</a:t>
            </a:r>
            <a:endParaRPr sz="6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marL="793115" algn="l" rtl="0" eaLnBrk="0">
              <a:lnSpc>
                <a:spcPct val="99000"/>
              </a:lnSpc>
              <a:spcBef>
                <a:spcPts val="340"/>
              </a:spcBef>
            </a:pP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56" name="textbox 56"/>
          <p:cNvSpPr/>
          <p:nvPr/>
        </p:nvSpPr>
        <p:spPr>
          <a:xfrm>
            <a:off x="1280355" y="6153988"/>
            <a:ext cx="7573644" cy="343534"/>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95000"/>
              </a:lnSpc>
            </a:pPr>
            <a:r>
              <a:rPr sz="2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有限的卫生资源与居民日益增长的慢性病服务需求</a:t>
            </a:r>
            <a:r>
              <a:rPr sz="2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之间不平衡</a:t>
            </a:r>
            <a:endParaRPr sz="2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60"/>
          <p:cNvPicPr>
            <a:picLocks noChangeAspect="1"/>
          </p:cNvPicPr>
          <p:nvPr/>
        </p:nvPicPr>
        <p:blipFill>
          <a:blip r:embed="rId1"/>
          <a:stretch>
            <a:fillRect/>
          </a:stretch>
        </p:blipFill>
        <p:spPr>
          <a:xfrm rot="21600000">
            <a:off x="0" y="0"/>
            <a:ext cx="12192000" cy="6858000"/>
          </a:xfrm>
          <a:prstGeom prst="rect">
            <a:avLst/>
          </a:prstGeom>
        </p:spPr>
      </p:pic>
      <p:grpSp>
        <p:nvGrpSpPr>
          <p:cNvPr id="8" name="group 8"/>
          <p:cNvGrpSpPr/>
          <p:nvPr/>
        </p:nvGrpSpPr>
        <p:grpSpPr>
          <a:xfrm rot="21600000">
            <a:off x="4464100" y="3562319"/>
            <a:ext cx="7111958" cy="3127392"/>
            <a:chOff x="0" y="0"/>
            <a:chExt cx="7111958" cy="3127392"/>
          </a:xfrm>
        </p:grpSpPr>
        <p:sp>
          <p:nvSpPr>
            <p:cNvPr id="62" name="rect 62"/>
            <p:cNvSpPr/>
            <p:nvPr/>
          </p:nvSpPr>
          <p:spPr>
            <a:xfrm>
              <a:off x="3670279" y="0"/>
              <a:ext cx="3441679" cy="2667007"/>
            </a:xfrm>
            <a:prstGeom prst="rect">
              <a:avLst/>
            </a:prstGeom>
            <a:solidFill>
              <a:srgbClr val="FEFEFE">
                <a:alpha val="100000"/>
              </a:srgbClr>
            </a:solidFill>
            <a:ln w="0" cap="flat">
              <a:noFill/>
              <a:prstDash val="solid"/>
              <a:miter lim="0"/>
            </a:ln>
          </p:spPr>
          <p:txBody>
            <a:bodyPr rtlCol="0"/>
            <a:lstStyle/>
            <a:p>
              <a:pPr algn="ctr"/>
              <a:endParaRPr lang="zh-CN" altLang="en-US"/>
            </a:p>
          </p:txBody>
        </p:sp>
        <p:sp>
          <p:nvSpPr>
            <p:cNvPr id="64" name="textbox 64"/>
            <p:cNvSpPr/>
            <p:nvPr/>
          </p:nvSpPr>
          <p:spPr>
            <a:xfrm>
              <a:off x="-12700" y="294975"/>
              <a:ext cx="7013575" cy="2886710"/>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3961765" algn="l" rtl="0" eaLnBrk="0">
                <a:lnSpc>
                  <a:spcPct val="95000"/>
                </a:lnSpc>
              </a:pPr>
              <a:r>
                <a:rPr sz="2200" kern="0" spc="-20" dirty="0">
                  <a:solidFill>
                    <a:srgbClr val="000000">
                      <a:alpha val="100000"/>
                    </a:srgbClr>
                  </a:solidFill>
                  <a:latin typeface="黑体" panose="02010609060101010101" charset="-122"/>
                  <a:ea typeface="黑体" panose="02010609060101010101" charset="-122"/>
                  <a:cs typeface="黑体" panose="02010609060101010101" charset="-122"/>
                </a:rPr>
                <a:t>工作成效不显著</a:t>
              </a:r>
              <a:endParaRPr sz="2200" dirty="0">
                <a:latin typeface="黑体" panose="02010609060101010101" charset="-122"/>
                <a:ea typeface="黑体" panose="02010609060101010101" charset="-122"/>
                <a:cs typeface="黑体" panose="02010609060101010101" charset="-122"/>
              </a:endParaRPr>
            </a:p>
            <a:p>
              <a:pPr marL="3961765" algn="l" rtl="0" eaLnBrk="0">
                <a:lnSpc>
                  <a:spcPct val="87000"/>
                </a:lnSpc>
                <a:spcBef>
                  <a:spcPts val="1465"/>
                </a:spcBef>
              </a:pPr>
              <a:r>
                <a:rPr sz="1500" kern="0" spc="40" dirty="0">
                  <a:solidFill>
                    <a:srgbClr val="000000">
                      <a:alpha val="100000"/>
                    </a:srgbClr>
                  </a:solidFill>
                  <a:latin typeface="黑体" panose="02010609060101010101" charset="-122"/>
                  <a:ea typeface="黑体" panose="02010609060101010101" charset="-122"/>
                  <a:cs typeface="黑体" panose="02010609060101010101" charset="-122"/>
                </a:rPr>
                <a:t>社区慢性病管理涉及医护、公卫、</a:t>
              </a:r>
              <a:endParaRPr sz="1500" dirty="0">
                <a:latin typeface="黑体" panose="02010609060101010101" charset="-122"/>
                <a:ea typeface="黑体" panose="02010609060101010101" charset="-122"/>
                <a:cs typeface="黑体" panose="02010609060101010101" charset="-122"/>
              </a:endParaRPr>
            </a:p>
            <a:p>
              <a:pPr marL="3961765" algn="l" rtl="0" eaLnBrk="0">
                <a:lnSpc>
                  <a:spcPct val="149000"/>
                </a:lnSpc>
                <a:spcBef>
                  <a:spcPts val="20"/>
                </a:spcBef>
              </a:pP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信息等多岗位，若各岗位间</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协作</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不规范、信息传递不及时、不完</a:t>
              </a:r>
              <a:r>
                <a:rPr sz="15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80" dirty="0">
                  <a:solidFill>
                    <a:srgbClr val="000000">
                      <a:alpha val="100000"/>
                    </a:srgbClr>
                  </a:solidFill>
                  <a:latin typeface="黑体" panose="02010609060101010101" charset="-122"/>
                  <a:ea typeface="黑体" panose="02010609060101010101" charset="-122"/>
                  <a:cs typeface="黑体" panose="02010609060101010101" charset="-122"/>
                </a:rPr>
                <a:t>整，影响管理效率与质量。</a:t>
              </a:r>
              <a:endParaRPr sz="15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730"/>
                </a:spcBef>
              </a:pPr>
              <a:r>
                <a:rPr sz="2400" kern="0" spc="40" dirty="0">
                  <a:solidFill>
                    <a:srgbClr val="2070D0">
                      <a:alpha val="100000"/>
                    </a:srgbClr>
                  </a:solidFill>
                  <a:latin typeface="黑体" panose="02010609060101010101" charset="-122"/>
                  <a:ea typeface="黑体" panose="02010609060101010101" charset="-122"/>
                  <a:cs typeface="黑体" panose="02010609060101010101" charset="-122"/>
                </a:rPr>
                <a:t>卫生部门、医护人员、居民患者三方不</a:t>
              </a:r>
              <a:r>
                <a:rPr sz="2400" kern="0" spc="30" dirty="0">
                  <a:solidFill>
                    <a:srgbClr val="2070D0">
                      <a:alpha val="100000"/>
                    </a:srgbClr>
                  </a:solidFill>
                  <a:latin typeface="黑体" panose="02010609060101010101" charset="-122"/>
                  <a:ea typeface="黑体" panose="02010609060101010101" charset="-122"/>
                  <a:cs typeface="黑体" panose="02010609060101010101" charset="-122"/>
                </a:rPr>
                <a:t>满意</a:t>
              </a:r>
              <a:endParaRPr sz="24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255"/>
                </a:spcBef>
              </a:pPr>
              <a:r>
                <a:rPr sz="2400" kern="0" spc="10" dirty="0">
                  <a:solidFill>
                    <a:srgbClr val="2080E0">
                      <a:alpha val="100000"/>
                    </a:srgbClr>
                  </a:solidFill>
                  <a:latin typeface="黑体" panose="02010609060101010101" charset="-122"/>
                  <a:ea typeface="黑体" panose="02010609060101010101" charset="-122"/>
                  <a:cs typeface="黑体" panose="02010609060101010101" charset="-122"/>
                </a:rPr>
                <a:t>社区慢性病管理瓶颈亟待突破</a:t>
              </a:r>
              <a:endParaRPr sz="2400" dirty="0">
                <a:latin typeface="黑体" panose="02010609060101010101" charset="-122"/>
                <a:ea typeface="黑体" panose="02010609060101010101" charset="-122"/>
                <a:cs typeface="黑体" panose="02010609060101010101" charset="-122"/>
              </a:endParaRPr>
            </a:p>
          </p:txBody>
        </p:sp>
      </p:grpSp>
      <p:grpSp>
        <p:nvGrpSpPr>
          <p:cNvPr id="10" name="group 10"/>
          <p:cNvGrpSpPr/>
          <p:nvPr/>
        </p:nvGrpSpPr>
        <p:grpSpPr>
          <a:xfrm rot="21600000">
            <a:off x="596920" y="1511297"/>
            <a:ext cx="3479840" cy="4718029"/>
            <a:chOff x="0" y="0"/>
            <a:chExt cx="3479840" cy="4718029"/>
          </a:xfrm>
        </p:grpSpPr>
        <p:pic>
          <p:nvPicPr>
            <p:cNvPr id="66" name="picture 66"/>
            <p:cNvPicPr>
              <a:picLocks noChangeAspect="1"/>
            </p:cNvPicPr>
            <p:nvPr/>
          </p:nvPicPr>
          <p:blipFill>
            <a:blip r:embed="rId2"/>
            <a:stretch>
              <a:fillRect/>
            </a:stretch>
          </p:blipFill>
          <p:spPr>
            <a:xfrm rot="21600000">
              <a:off x="0" y="0"/>
              <a:ext cx="3479840" cy="4718029"/>
            </a:xfrm>
            <a:prstGeom prst="rect">
              <a:avLst/>
            </a:prstGeom>
          </p:spPr>
        </p:pic>
        <p:sp>
          <p:nvSpPr>
            <p:cNvPr id="68" name="textbox 68"/>
            <p:cNvSpPr/>
            <p:nvPr/>
          </p:nvSpPr>
          <p:spPr>
            <a:xfrm>
              <a:off x="-12700" y="-12700"/>
              <a:ext cx="3505834" cy="4769484"/>
            </a:xfrm>
            <a:prstGeom prst="rect">
              <a:avLst/>
            </a:prstGeom>
            <a:noFill/>
            <a:ln w="0" cap="flat">
              <a:noFill/>
              <a:prstDash val="solid"/>
              <a:miter lim="0"/>
            </a:ln>
          </p:spPr>
          <p:txBody>
            <a:bodyPr vert="horz" wrap="square" lIns="0" tIns="0" rIns="0" bIns="0"/>
            <a:lstStyle/>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marL="304800" algn="l" rtl="0" eaLnBrk="0">
                <a:lnSpc>
                  <a:spcPct val="96000"/>
                </a:lnSpc>
                <a:spcBef>
                  <a:spcPts val="5"/>
                </a:spcBef>
              </a:pPr>
              <a:r>
                <a:rPr sz="2200" kern="0" spc="20" dirty="0">
                  <a:solidFill>
                    <a:srgbClr val="000000">
                      <a:alpha val="100000"/>
                    </a:srgbClr>
                  </a:solidFill>
                  <a:latin typeface="黑体" panose="02010609060101010101" charset="-122"/>
                  <a:ea typeface="黑体" panose="02010609060101010101" charset="-122"/>
                  <a:cs typeface="黑体" panose="02010609060101010101" charset="-122"/>
                </a:rPr>
                <a:t>数据采集误差高</a:t>
              </a:r>
              <a:endParaRPr sz="2200" dirty="0">
                <a:latin typeface="黑体" panose="02010609060101010101" charset="-122"/>
                <a:ea typeface="黑体" panose="02010609060101010101" charset="-122"/>
                <a:cs typeface="黑体" panose="02010609060101010101" charset="-122"/>
              </a:endParaRPr>
            </a:p>
            <a:p>
              <a:pPr algn="l" rtl="0" eaLnBrk="0">
                <a:lnSpc>
                  <a:spcPct val="120000"/>
                </a:lnSpc>
              </a:pPr>
              <a:endParaRPr sz="400" dirty="0">
                <a:latin typeface="Arial" panose="020B0604020202020204"/>
                <a:ea typeface="Arial" panose="020B0604020202020204"/>
                <a:cs typeface="Arial" panose="020B0604020202020204"/>
              </a:endParaRPr>
            </a:p>
            <a:p>
              <a:pPr marL="304800" algn="l" rtl="0" eaLnBrk="0">
                <a:lnSpc>
                  <a:spcPct val="119000"/>
                </a:lnSpc>
                <a:spcBef>
                  <a:spcPts val="5"/>
                </a:spcBef>
              </a:pP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在社区慢性病管理中，数据采集</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环节存在诸多问题，如血压测</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量</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时，因操作不规范导致误差</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、尾</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数偏好，血糖检测也常因设备校</a:t>
              </a:r>
              <a:r>
                <a:rPr sz="15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准不及时、操作流程不标</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准，使</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得数据失真，影响后续</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诊断与管</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40" dirty="0">
                  <a:solidFill>
                    <a:srgbClr val="000000">
                      <a:alpha val="100000"/>
                    </a:srgbClr>
                  </a:solidFill>
                  <a:latin typeface="黑体" panose="02010609060101010101" charset="-122"/>
                  <a:ea typeface="黑体" panose="02010609060101010101" charset="-122"/>
                  <a:cs typeface="黑体" panose="02010609060101010101" charset="-122"/>
                </a:rPr>
                <a:t>理决策。</a:t>
              </a:r>
              <a:endParaRPr sz="1500" dirty="0">
                <a:latin typeface="黑体" panose="02010609060101010101" charset="-122"/>
                <a:ea typeface="黑体" panose="02010609060101010101" charset="-122"/>
                <a:cs typeface="黑体" panose="02010609060101010101" charset="-122"/>
              </a:endParaRPr>
            </a:p>
          </p:txBody>
        </p:sp>
      </p:grpSp>
      <p:grpSp>
        <p:nvGrpSpPr>
          <p:cNvPr id="12" name="group 12"/>
          <p:cNvGrpSpPr/>
          <p:nvPr/>
        </p:nvGrpSpPr>
        <p:grpSpPr>
          <a:xfrm rot="21600000">
            <a:off x="4381560" y="1530363"/>
            <a:ext cx="3429000" cy="2006581"/>
            <a:chOff x="0" y="0"/>
            <a:chExt cx="3429000" cy="2006581"/>
          </a:xfrm>
        </p:grpSpPr>
        <p:pic>
          <p:nvPicPr>
            <p:cNvPr id="70" name="picture 70"/>
            <p:cNvPicPr>
              <a:picLocks noChangeAspect="1"/>
            </p:cNvPicPr>
            <p:nvPr/>
          </p:nvPicPr>
          <p:blipFill>
            <a:blip r:embed="rId3"/>
            <a:stretch>
              <a:fillRect/>
            </a:stretch>
          </p:blipFill>
          <p:spPr>
            <a:xfrm rot="21600000">
              <a:off x="0" y="0"/>
              <a:ext cx="3429000" cy="2006581"/>
            </a:xfrm>
            <a:prstGeom prst="rect">
              <a:avLst/>
            </a:prstGeom>
          </p:spPr>
        </p:pic>
        <p:sp>
          <p:nvSpPr>
            <p:cNvPr id="72" name="textbox 72"/>
            <p:cNvSpPr/>
            <p:nvPr/>
          </p:nvSpPr>
          <p:spPr>
            <a:xfrm>
              <a:off x="-12700" y="-12700"/>
              <a:ext cx="3455034" cy="2061210"/>
            </a:xfrm>
            <a:prstGeom prst="rect">
              <a:avLst/>
            </a:prstGeom>
            <a:noFill/>
            <a:ln w="0" cap="flat">
              <a:noFill/>
              <a:prstDash val="solid"/>
              <a:miter lim="0"/>
            </a:ln>
          </p:spPr>
          <p:txBody>
            <a:bodyPr vert="horz" wrap="square" lIns="0" tIns="0" rIns="0" bIns="0"/>
            <a:lstStyle/>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2152015" algn="l" rtl="0" eaLnBrk="0">
                <a:lnSpc>
                  <a:spcPct val="100000"/>
                </a:lnSpc>
              </a:pPr>
              <a:r>
                <a:rPr sz="1500" kern="0" spc="-10" dirty="0">
                  <a:solidFill>
                    <a:srgbClr val="FFFFFF">
                      <a:alpha val="100000"/>
                    </a:srgbClr>
                  </a:solidFill>
                  <a:latin typeface="黑体" panose="02010609060101010101" charset="-122"/>
                  <a:ea typeface="黑体" panose="02010609060101010101" charset="-122"/>
                  <a:cs typeface="黑体" panose="02010609060101010101" charset="-122"/>
                </a:rPr>
                <a:t>日</a:t>
              </a:r>
              <a:endParaRPr sz="1500" dirty="0">
                <a:latin typeface="黑体" panose="02010609060101010101" charset="-122"/>
                <a:ea typeface="黑体" panose="02010609060101010101" charset="-122"/>
                <a:cs typeface="黑体" panose="02010609060101010101" charset="-122"/>
              </a:endParaRPr>
            </a:p>
          </p:txBody>
        </p:sp>
      </p:grpSp>
      <p:pic>
        <p:nvPicPr>
          <p:cNvPr id="74" name="picture 74"/>
          <p:cNvPicPr>
            <a:picLocks noChangeAspect="1"/>
          </p:cNvPicPr>
          <p:nvPr/>
        </p:nvPicPr>
        <p:blipFill>
          <a:blip r:embed="rId4"/>
          <a:stretch>
            <a:fillRect/>
          </a:stretch>
        </p:blipFill>
        <p:spPr>
          <a:xfrm rot="21600000">
            <a:off x="8108899" y="1492232"/>
            <a:ext cx="3479841" cy="1911393"/>
          </a:xfrm>
          <a:prstGeom prst="rect">
            <a:avLst/>
          </a:prstGeom>
        </p:spPr>
      </p:pic>
      <p:sp>
        <p:nvSpPr>
          <p:cNvPr id="76" name="textbox 76"/>
          <p:cNvSpPr/>
          <p:nvPr/>
        </p:nvSpPr>
        <p:spPr>
          <a:xfrm>
            <a:off x="4641839" y="3844607"/>
            <a:ext cx="3063875" cy="1723389"/>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2700" algn="l" rtl="0" eaLnBrk="0">
              <a:lnSpc>
                <a:spcPct val="95000"/>
              </a:lnSpc>
            </a:pPr>
            <a:r>
              <a:rPr sz="2200" kern="0" spc="20" dirty="0">
                <a:solidFill>
                  <a:srgbClr val="000000">
                    <a:alpha val="100000"/>
                  </a:srgbClr>
                </a:solidFill>
                <a:latin typeface="黑体" panose="02010609060101010101" charset="-122"/>
                <a:ea typeface="黑体" panose="02010609060101010101" charset="-122"/>
                <a:cs typeface="黑体" panose="02010609060101010101" charset="-122"/>
              </a:rPr>
              <a:t>随访流于形式</a:t>
            </a:r>
            <a:endParaRPr sz="2200" dirty="0">
              <a:latin typeface="黑体" panose="02010609060101010101" charset="-122"/>
              <a:ea typeface="黑体" panose="02010609060101010101" charset="-122"/>
              <a:cs typeface="黑体" panose="02010609060101010101" charset="-122"/>
            </a:endParaRPr>
          </a:p>
          <a:p>
            <a:pPr marL="12700" algn="l" rtl="0" eaLnBrk="0">
              <a:lnSpc>
                <a:spcPct val="87000"/>
              </a:lnSpc>
              <a:spcBef>
                <a:spcPts val="1250"/>
              </a:spcBef>
            </a:pP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大量重复询问，手工录入，医生</a:t>
            </a:r>
            <a:endParaRPr sz="1500" dirty="0">
              <a:latin typeface="黑体" panose="02010609060101010101" charset="-122"/>
              <a:ea typeface="黑体" panose="02010609060101010101" charset="-122"/>
              <a:cs typeface="黑体" panose="02010609060101010101" charset="-122"/>
            </a:endParaRPr>
          </a:p>
          <a:p>
            <a:pPr marL="12700" algn="l" rtl="0" eaLnBrk="0">
              <a:lnSpc>
                <a:spcPct val="148000"/>
              </a:lnSpc>
              <a:spcBef>
                <a:spcPts val="40"/>
              </a:spcBef>
            </a:pPr>
            <a:r>
              <a:rPr sz="1500" kern="0" spc="30" dirty="0">
                <a:solidFill>
                  <a:srgbClr val="000000">
                    <a:alpha val="100000"/>
                  </a:srgbClr>
                </a:solidFill>
                <a:latin typeface="黑体" panose="02010609060101010101" charset="-122"/>
                <a:ea typeface="黑体" panose="02010609060101010101" charset="-122"/>
                <a:cs typeface="黑体" panose="02010609060101010101" charset="-122"/>
              </a:rPr>
              <a:t>负担重，容易倦怠；随访结果“症</a:t>
            </a:r>
            <a:r>
              <a:rPr sz="15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20" dirty="0">
                <a:solidFill>
                  <a:srgbClr val="000000">
                    <a:alpha val="100000"/>
                  </a:srgbClr>
                </a:solidFill>
                <a:latin typeface="黑体" panose="02010609060101010101" charset="-122"/>
                <a:ea typeface="黑体" panose="02010609060101010101" charset="-122"/>
                <a:cs typeface="黑体" panose="02010609060101010101" charset="-122"/>
              </a:rPr>
              <a:t>状无异常，指标无波动”比例高，</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40" dirty="0">
                <a:solidFill>
                  <a:srgbClr val="000000">
                    <a:alpha val="100000"/>
                  </a:srgbClr>
                </a:solidFill>
                <a:latin typeface="黑体" panose="02010609060101010101" charset="-122"/>
                <a:ea typeface="黑体" panose="02010609060101010101" charset="-122"/>
                <a:cs typeface="黑体" panose="02010609060101010101" charset="-122"/>
              </a:rPr>
              <a:t>批量随访率高，患者感受度不高。</a:t>
            </a:r>
            <a:endParaRPr sz="1500" dirty="0">
              <a:latin typeface="黑体" panose="02010609060101010101" charset="-122"/>
              <a:ea typeface="黑体" panose="02010609060101010101" charset="-122"/>
              <a:cs typeface="黑体" panose="02010609060101010101" charset="-122"/>
            </a:endParaRPr>
          </a:p>
        </p:txBody>
      </p:sp>
      <p:sp>
        <p:nvSpPr>
          <p:cNvPr id="78" name="textbox 78"/>
          <p:cNvSpPr/>
          <p:nvPr/>
        </p:nvSpPr>
        <p:spPr>
          <a:xfrm>
            <a:off x="584418" y="619996"/>
            <a:ext cx="5525770" cy="55118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社区慢性病管理现状与挑战</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picture 86"/>
          <p:cNvPicPr>
            <a:picLocks noChangeAspect="1"/>
          </p:cNvPicPr>
          <p:nvPr/>
        </p:nvPicPr>
        <p:blipFill>
          <a:blip r:embed="rId1"/>
          <a:stretch>
            <a:fillRect/>
          </a:stretch>
        </p:blipFill>
        <p:spPr>
          <a:xfrm rot="21600000">
            <a:off x="0" y="0"/>
            <a:ext cx="12192000" cy="6858000"/>
          </a:xfrm>
          <a:prstGeom prst="rect">
            <a:avLst/>
          </a:prstGeom>
        </p:spPr>
      </p:pic>
      <p:grpSp>
        <p:nvGrpSpPr>
          <p:cNvPr id="14" name="group 14"/>
          <p:cNvGrpSpPr/>
          <p:nvPr/>
        </p:nvGrpSpPr>
        <p:grpSpPr>
          <a:xfrm rot="21600000">
            <a:off x="1085819" y="4311624"/>
            <a:ext cx="3987881" cy="1943145"/>
            <a:chOff x="0" y="0"/>
            <a:chExt cx="3987881" cy="1943145"/>
          </a:xfrm>
        </p:grpSpPr>
        <p:pic>
          <p:nvPicPr>
            <p:cNvPr id="88" name="picture 88"/>
            <p:cNvPicPr>
              <a:picLocks noChangeAspect="1"/>
            </p:cNvPicPr>
            <p:nvPr/>
          </p:nvPicPr>
          <p:blipFill>
            <a:blip r:embed="rId2"/>
            <a:stretch>
              <a:fillRect/>
            </a:stretch>
          </p:blipFill>
          <p:spPr>
            <a:xfrm rot="21600000">
              <a:off x="0" y="0"/>
              <a:ext cx="3987881" cy="1943145"/>
            </a:xfrm>
            <a:prstGeom prst="rect">
              <a:avLst/>
            </a:prstGeom>
          </p:spPr>
        </p:pic>
        <p:sp>
          <p:nvSpPr>
            <p:cNvPr id="90" name="textbox 90"/>
            <p:cNvSpPr/>
            <p:nvPr/>
          </p:nvSpPr>
          <p:spPr>
            <a:xfrm>
              <a:off x="-12700" y="-12700"/>
              <a:ext cx="4013834" cy="1991995"/>
            </a:xfrm>
            <a:prstGeom prst="rect">
              <a:avLst/>
            </a:prstGeom>
            <a:noFill/>
            <a:ln w="0" cap="flat">
              <a:noFill/>
              <a:prstDash val="solid"/>
              <a:miter lim="0"/>
            </a:ln>
          </p:spPr>
          <p:txBody>
            <a:bodyPr vert="horz" wrap="square" lIns="0" tIns="0" rIns="0" bIns="0"/>
            <a:lstStyle/>
            <a:p>
              <a:pPr algn="l" rtl="0" eaLnBrk="0">
                <a:lnSpc>
                  <a:spcPct val="179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57150" indent="310515" algn="l" rtl="0" eaLnBrk="0">
                <a:lnSpc>
                  <a:spcPct val="102000"/>
                </a:lnSpc>
              </a:pP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强化慢性病筛查和早期发现，针对高发地区重点</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癌症开展早诊早治工作，推动癌症、脑卒中、</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冠心</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病等慢性病的机会性筛查。基本实现高血压、</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糖尿</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病患者管理干预全覆盖，逐步将符合条件的癌症、</a:t>
              </a:r>
              <a:endParaRPr sz="1300" dirty="0">
                <a:latin typeface="黑体" panose="02010609060101010101" charset="-122"/>
                <a:ea typeface="黑体" panose="02010609060101010101" charset="-122"/>
                <a:cs typeface="黑体" panose="02010609060101010101" charset="-122"/>
              </a:endParaRPr>
            </a:p>
            <a:p>
              <a:pPr marL="57150" algn="l" rtl="0" eaLnBrk="0">
                <a:lnSpc>
                  <a:spcPct val="99000"/>
                </a:lnSpc>
                <a:spcBef>
                  <a:spcPts val="150"/>
                </a:spcBef>
              </a:pP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脑卒中等重大慢性病早诊早治适宜</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技术纳入诊疗常</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规……到2030年，实现全人群、全生命周期的慢性</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病健康管理。</a:t>
              </a:r>
              <a:endParaRPr sz="1300" dirty="0">
                <a:latin typeface="黑体" panose="02010609060101010101" charset="-122"/>
                <a:ea typeface="黑体" panose="02010609060101010101" charset="-122"/>
                <a:cs typeface="黑体" panose="02010609060101010101" charset="-122"/>
              </a:endParaRPr>
            </a:p>
          </p:txBody>
        </p:sp>
      </p:grpSp>
      <p:graphicFrame>
        <p:nvGraphicFramePr>
          <p:cNvPr id="92" name="table 92"/>
          <p:cNvGraphicFramePr>
            <a:graphicFrameLocks noGrp="1"/>
          </p:cNvGraphicFramePr>
          <p:nvPr/>
        </p:nvGraphicFramePr>
        <p:xfrm>
          <a:off x="1082582" y="2489179"/>
          <a:ext cx="4097019" cy="1779270"/>
        </p:xfrm>
        <a:graphic>
          <a:graphicData uri="http://schemas.openxmlformats.org/drawingml/2006/table">
            <a:tbl>
              <a:tblPr/>
              <a:tblGrid>
                <a:gridCol w="1421130"/>
                <a:gridCol w="2675889"/>
              </a:tblGrid>
              <a:tr h="1779270">
                <a:tc>
                  <a:txBody>
                    <a:bodyPr/>
                    <a:lstStyle/>
                    <a:p>
                      <a:pPr algn="l" rtl="0" eaLnBrk="0">
                        <a:lnSpc>
                          <a:spcPct val="125000"/>
                        </a:lnSpc>
                      </a:pPr>
                      <a:endParaRPr sz="1000" dirty="0">
                        <a:latin typeface="Arial" panose="020B0604020202020204"/>
                        <a:ea typeface="Arial" panose="020B0604020202020204"/>
                        <a:cs typeface="Arial" panose="020B0604020202020204"/>
                      </a:endParaRPr>
                    </a:p>
                    <a:p>
                      <a:pPr algn="l" rtl="0" eaLnBrk="0">
                        <a:lnSpc>
                          <a:spcPct val="126000"/>
                        </a:lnSpc>
                      </a:pPr>
                      <a:endParaRPr sz="1000" dirty="0">
                        <a:latin typeface="Arial" panose="020B0604020202020204"/>
                        <a:ea typeface="Arial" panose="020B0604020202020204"/>
                        <a:cs typeface="Arial" panose="020B0604020202020204"/>
                      </a:endParaRPr>
                    </a:p>
                    <a:p>
                      <a:pPr algn="l" rtl="0" eaLnBrk="0">
                        <a:lnSpc>
                          <a:spcPct val="126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50800" algn="l" rtl="0" eaLnBrk="0">
                        <a:lnSpc>
                          <a:spcPct val="85000"/>
                        </a:lnSpc>
                      </a:pPr>
                      <a:r>
                        <a:rPr sz="1800" b="1" kern="0" spc="-100" dirty="0">
                          <a:solidFill>
                            <a:srgbClr val="000000">
                              <a:alpha val="100000"/>
                            </a:srgbClr>
                          </a:solidFill>
                          <a:latin typeface="黑体" panose="02010609060101010101" charset="-122"/>
                          <a:ea typeface="黑体" panose="02010609060101010101" charset="-122"/>
                          <a:cs typeface="黑体" panose="02010609060101010101" charset="-122"/>
                        </a:rPr>
                        <a:t>15项专项行动</a:t>
                      </a:r>
                      <a:endParaRPr sz="1800" dirty="0">
                        <a:latin typeface="黑体" panose="02010609060101010101" charset="-122"/>
                        <a:ea typeface="黑体" panose="02010609060101010101" charset="-122"/>
                        <a:cs typeface="黑体" panose="02010609060101010101" charset="-122"/>
                      </a:endParaRPr>
                    </a:p>
                    <a:p>
                      <a:pPr algn="l" rtl="0" eaLnBrk="0">
                        <a:lnSpc>
                          <a:spcPts val="3900"/>
                        </a:lnSpc>
                      </a:pPr>
                      <a:r>
                        <a:rPr sz="1800" b="1" kern="0" spc="-100" dirty="0">
                          <a:solidFill>
                            <a:srgbClr val="000000">
                              <a:alpha val="100000"/>
                            </a:srgbClr>
                          </a:solidFill>
                          <a:latin typeface="黑体" panose="02010609060101010101" charset="-122"/>
                          <a:ea typeface="黑体" panose="02010609060101010101" charset="-122"/>
                          <a:cs typeface="黑体" panose="02010609060101010101" charset="-122"/>
                        </a:rPr>
                        <a:t>124项主要指标</a:t>
                      </a:r>
                      <a:endParaRPr sz="1800" dirty="0">
                        <a:latin typeface="黑体" panose="02010609060101010101" charset="-122"/>
                        <a:ea typeface="黑体" panose="02010609060101010101" charset="-122"/>
                        <a:cs typeface="黑体" panose="02010609060101010101" charset="-122"/>
                      </a:endParaRPr>
                    </a:p>
                    <a:p>
                      <a:pPr algn="l" rtl="0" eaLnBrk="0">
                        <a:lnSpc>
                          <a:spcPct val="169000"/>
                        </a:lnSpc>
                      </a:pPr>
                      <a:endParaRPr sz="1000" dirty="0">
                        <a:latin typeface="Arial" panose="020B0604020202020204"/>
                        <a:ea typeface="Arial" panose="020B0604020202020204"/>
                        <a:cs typeface="Arial" panose="020B0604020202020204"/>
                      </a:endParaRPr>
                    </a:p>
                    <a:p>
                      <a:pPr algn="l" rtl="0" eaLnBrk="0">
                        <a:lnSpc>
                          <a:spcPct val="111000"/>
                        </a:lnSpc>
                      </a:pPr>
                      <a:endParaRPr sz="300" dirty="0">
                        <a:latin typeface="Arial" panose="020B0604020202020204"/>
                        <a:ea typeface="Arial" panose="020B0604020202020204"/>
                        <a:cs typeface="Arial" panose="020B0604020202020204"/>
                      </a:endParaRPr>
                    </a:p>
                    <a:p>
                      <a:pPr marL="47625" algn="l" rtl="0" eaLnBrk="0">
                        <a:lnSpc>
                          <a:spcPct val="81000"/>
                        </a:lnSpc>
                        <a:spcBef>
                          <a:spcPts val="0"/>
                        </a:spcBef>
                      </a:pP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2</a:t>
                      </a:r>
                      <a:r>
                        <a:rPr sz="1300" kern="0" spc="-2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6</a:t>
                      </a:r>
                      <a:r>
                        <a:rPr sz="1300" kern="0" spc="-26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项</a:t>
                      </a:r>
                      <a:r>
                        <a:rPr sz="1300" kern="0" spc="-26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考</a:t>
                      </a:r>
                      <a:r>
                        <a:rPr sz="1300" kern="0" spc="-27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核</a:t>
                      </a:r>
                      <a:r>
                        <a:rPr sz="1300" kern="0" spc="-27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指</a:t>
                      </a:r>
                      <a:r>
                        <a:rPr sz="1300" kern="0" spc="-28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标</a:t>
                      </a:r>
                      <a:endParaRPr sz="13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c>
                  <a:txBody>
                    <a:bodyPr/>
                    <a:lstStyle/>
                    <a:p>
                      <a:pPr algn="l" rtl="0" eaLnBrk="0">
                        <a:lnSpc>
                          <a:spcPct val="118000"/>
                        </a:lnSpc>
                      </a:pPr>
                      <a:endParaRPr sz="1000" dirty="0">
                        <a:latin typeface="Arial" panose="020B0604020202020204"/>
                        <a:ea typeface="Arial" panose="020B0604020202020204"/>
                        <a:cs typeface="Arial" panose="020B0604020202020204"/>
                      </a:endParaRPr>
                    </a:p>
                    <a:p>
                      <a:pPr algn="l" rtl="0" eaLnBrk="0">
                        <a:lnSpc>
                          <a:spcPct val="118000"/>
                        </a:lnSpc>
                      </a:pPr>
                      <a:endParaRPr sz="1000" dirty="0">
                        <a:latin typeface="Arial" panose="020B0604020202020204"/>
                        <a:ea typeface="Arial" panose="020B0604020202020204"/>
                        <a:cs typeface="Arial" panose="020B0604020202020204"/>
                      </a:endParaRPr>
                    </a:p>
                    <a:p>
                      <a:pPr algn="l" rtl="0" eaLnBrk="0">
                        <a:lnSpc>
                          <a:spcPct val="118000"/>
                        </a:lnSpc>
                      </a:pPr>
                      <a:endParaRPr sz="1000" dirty="0">
                        <a:latin typeface="Arial" panose="020B0604020202020204"/>
                        <a:ea typeface="Arial" panose="020B0604020202020204"/>
                        <a:cs typeface="Arial" panose="020B0604020202020204"/>
                      </a:endParaRPr>
                    </a:p>
                    <a:p>
                      <a:pPr marL="188595" algn="l" rtl="0" eaLnBrk="0">
                        <a:lnSpc>
                          <a:spcPct val="89000"/>
                        </a:lnSpc>
                        <a:spcBef>
                          <a:spcPts val="5"/>
                        </a:spcBef>
                      </a:pPr>
                      <a:r>
                        <a:rPr sz="1300" kern="0" spc="-90" dirty="0">
                          <a:solidFill>
                            <a:srgbClr val="000000">
                              <a:alpha val="100000"/>
                            </a:srgbClr>
                          </a:solidFill>
                          <a:latin typeface="黑体" panose="02010609060101010101" charset="-122"/>
                          <a:ea typeface="黑体" panose="02010609060101010101" charset="-122"/>
                          <a:cs typeface="黑体" panose="02010609060101010101" charset="-122"/>
                        </a:rPr>
                        <a:t>人均健康预期寿命显著提高</a:t>
                      </a:r>
                      <a:endParaRPr sz="1300" dirty="0">
                        <a:latin typeface="黑体" panose="02010609060101010101" charset="-122"/>
                        <a:ea typeface="黑体" panose="02010609060101010101" charset="-122"/>
                        <a:cs typeface="黑体" panose="02010609060101010101" charset="-122"/>
                      </a:endParaRPr>
                    </a:p>
                    <a:p>
                      <a:pPr marL="188595" algn="l" rtl="0" eaLnBrk="0">
                        <a:lnSpc>
                          <a:spcPct val="92000"/>
                        </a:lnSpc>
                        <a:spcBef>
                          <a:spcPts val="30"/>
                        </a:spcBef>
                      </a:pPr>
                      <a:r>
                        <a:rPr sz="1300" kern="0" spc="-90" dirty="0">
                          <a:solidFill>
                            <a:srgbClr val="000000">
                              <a:alpha val="100000"/>
                            </a:srgbClr>
                          </a:solidFill>
                          <a:latin typeface="黑体" panose="02010609060101010101" charset="-122"/>
                          <a:ea typeface="黑体" panose="02010609060101010101" charset="-122"/>
                          <a:cs typeface="黑体" panose="02010609060101010101" charset="-122"/>
                        </a:rPr>
                        <a:t>重大慢</a:t>
                      </a:r>
                      <a:r>
                        <a:rPr sz="1300" kern="0" spc="-80" dirty="0">
                          <a:solidFill>
                            <a:srgbClr val="000000">
                              <a:alpha val="100000"/>
                            </a:srgbClr>
                          </a:solidFill>
                          <a:latin typeface="黑体" panose="02010609060101010101" charset="-122"/>
                          <a:ea typeface="黑体" panose="02010609060101010101" charset="-122"/>
                          <a:cs typeface="黑体" panose="02010609060101010101" charset="-122"/>
                        </a:rPr>
                        <a:t>性病导致的过早死亡率明显</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降</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低</a:t>
                      </a:r>
                      <a:endParaRPr sz="1300" dirty="0">
                        <a:latin typeface="黑体" panose="02010609060101010101" charset="-122"/>
                        <a:ea typeface="黑体" panose="02010609060101010101" charset="-122"/>
                        <a:cs typeface="黑体" panose="02010609060101010101" charset="-122"/>
                      </a:endParaRPr>
                    </a:p>
                    <a:p>
                      <a:pPr marL="29845" algn="l" rtl="0" eaLnBrk="0">
                        <a:lnSpc>
                          <a:spcPct val="95000"/>
                        </a:lnSpc>
                        <a:spcBef>
                          <a:spcPts val="5"/>
                        </a:spcBef>
                      </a:pPr>
                      <a:r>
                        <a:rPr sz="1300" kern="0" spc="-80" dirty="0">
                          <a:solidFill>
                            <a:srgbClr val="000000">
                              <a:alpha val="100000"/>
                            </a:srgbClr>
                          </a:solidFill>
                          <a:latin typeface="黑体" panose="02010609060101010101" charset="-122"/>
                          <a:ea typeface="黑体" panose="02010609060101010101" charset="-122"/>
                          <a:cs typeface="黑体" panose="02010609060101010101" charset="-122"/>
                        </a:rPr>
                        <a:t>●</a:t>
                      </a:r>
                      <a:r>
                        <a:rPr sz="1300" kern="0" spc="-8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80" dirty="0">
                          <a:solidFill>
                            <a:srgbClr val="000000">
                              <a:alpha val="100000"/>
                            </a:srgbClr>
                          </a:solidFill>
                          <a:latin typeface="黑体" panose="02010609060101010101" charset="-122"/>
                          <a:ea typeface="黑体" panose="02010609060101010101" charset="-122"/>
                          <a:cs typeface="黑体" panose="02010609060101010101" charset="-122"/>
                        </a:rPr>
                        <a:t>40岁以上居民慢阻肺知晓</a:t>
                      </a:r>
                      <a:r>
                        <a:rPr sz="1300" kern="0" spc="-90" dirty="0">
                          <a:solidFill>
                            <a:srgbClr val="000000">
                              <a:alpha val="100000"/>
                            </a:srgbClr>
                          </a:solidFill>
                          <a:latin typeface="黑体" panose="02010609060101010101" charset="-122"/>
                          <a:ea typeface="黑体" panose="02010609060101010101" charset="-122"/>
                          <a:cs typeface="黑体" panose="02010609060101010101" charset="-122"/>
                        </a:rPr>
                        <a:t>率达30%</a:t>
                      </a:r>
                      <a:endParaRPr sz="1300" dirty="0">
                        <a:latin typeface="黑体" panose="02010609060101010101" charset="-122"/>
                        <a:ea typeface="黑体" panose="02010609060101010101" charset="-122"/>
                        <a:cs typeface="黑体" panose="02010609060101010101" charset="-122"/>
                      </a:endParaRPr>
                    </a:p>
                    <a:p>
                      <a:pPr marL="29845" algn="l" rtl="0" eaLnBrk="0">
                        <a:lnSpc>
                          <a:spcPct val="96000"/>
                        </a:lnSpc>
                        <a:spcBef>
                          <a:spcPts val="1115"/>
                        </a:spcBef>
                      </a:pPr>
                      <a:r>
                        <a:rPr sz="2000" b="1" kern="0" spc="-50" baseline="-13000" dirty="0">
                          <a:solidFill>
                            <a:srgbClr val="000000">
                              <a:alpha val="100000"/>
                            </a:srgbClr>
                          </a:solidFill>
                          <a:latin typeface="黑体" panose="02010609060101010101" charset="-122"/>
                          <a:ea typeface="黑体" panose="02010609060101010101" charset="-122"/>
                          <a:cs typeface="黑体" panose="02010609060101010101" charset="-122"/>
                        </a:rPr>
                        <a:t>●</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      </a:t>
                      </a:r>
                      <a:r>
                        <a:rPr sz="2000" b="1" kern="0" spc="-50" baseline="-13000" dirty="0">
                          <a:solidFill>
                            <a:srgbClr val="000000">
                              <a:alpha val="100000"/>
                            </a:srgbClr>
                          </a:solidFill>
                          <a:latin typeface="黑体" panose="02010609060101010101" charset="-122"/>
                          <a:ea typeface="黑体" panose="02010609060101010101" charset="-122"/>
                          <a:cs typeface="黑体" panose="02010609060101010101" charset="-122"/>
                        </a:rPr>
                        <a:t>患者规范管理率达到7</a:t>
                      </a:r>
                      <a:endParaRPr sz="2000" baseline="-13000" dirty="0">
                        <a:latin typeface="黑体" panose="02010609060101010101" charset="-122"/>
                        <a:ea typeface="黑体" panose="02010609060101010101" charset="-122"/>
                        <a:cs typeface="黑体" panose="02010609060101010101" charset="-122"/>
                      </a:endParaRPr>
                    </a:p>
                    <a:p>
                      <a:pPr marL="29845" algn="l" rtl="0" eaLnBrk="0">
                        <a:lnSpc>
                          <a:spcPct val="81000"/>
                        </a:lnSpc>
                        <a:spcBef>
                          <a:spcPts val="55"/>
                        </a:spcBef>
                      </a:pPr>
                      <a:r>
                        <a:rPr sz="1300" kern="0" spc="-80" dirty="0">
                          <a:solidFill>
                            <a:srgbClr val="000000">
                              <a:alpha val="100000"/>
                            </a:srgbClr>
                          </a:solidFill>
                          <a:latin typeface="黑体" panose="02010609060101010101" charset="-122"/>
                          <a:ea typeface="黑体" panose="02010609060101010101" charset="-122"/>
                          <a:cs typeface="黑体" panose="02010609060101010101" charset="-122"/>
                        </a:rPr>
                        <a:t>●高发地区重点癌种早诊率持续</a:t>
                      </a:r>
                      <a:r>
                        <a:rPr sz="1300" kern="0" spc="-90" dirty="0">
                          <a:solidFill>
                            <a:srgbClr val="000000">
                              <a:alpha val="100000"/>
                            </a:srgbClr>
                          </a:solidFill>
                          <a:latin typeface="黑体" panose="02010609060101010101" charset="-122"/>
                          <a:ea typeface="黑体" panose="02010609060101010101" charset="-122"/>
                          <a:cs typeface="黑体" panose="02010609060101010101" charset="-122"/>
                        </a:rPr>
                        <a:t>提高</a:t>
                      </a:r>
                      <a:endParaRPr sz="13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r>
            </a:tbl>
          </a:graphicData>
        </a:graphic>
      </p:graphicFrame>
      <p:sp>
        <p:nvSpPr>
          <p:cNvPr id="94" name="textbox 94"/>
          <p:cNvSpPr/>
          <p:nvPr/>
        </p:nvSpPr>
        <p:spPr>
          <a:xfrm>
            <a:off x="4742994" y="3892290"/>
            <a:ext cx="101600" cy="23495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45"/>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a:t>
            </a:r>
            <a:endParaRPr sz="1300" dirty="0">
              <a:latin typeface="黑体" panose="02010609060101010101" charset="-122"/>
              <a:ea typeface="黑体" panose="02010609060101010101" charset="-122"/>
              <a:cs typeface="黑体" panose="02010609060101010101" charset="-122"/>
            </a:endParaRPr>
          </a:p>
        </p:txBody>
      </p:sp>
      <p:sp>
        <p:nvSpPr>
          <p:cNvPr id="96" name="textbox 96"/>
          <p:cNvSpPr/>
          <p:nvPr/>
        </p:nvSpPr>
        <p:spPr>
          <a:xfrm>
            <a:off x="4734926" y="3752593"/>
            <a:ext cx="104775" cy="23495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45"/>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a:t>
            </a:r>
            <a:endParaRPr sz="1300" dirty="0">
              <a:latin typeface="黑体" panose="02010609060101010101" charset="-122"/>
              <a:ea typeface="黑体" panose="02010609060101010101" charset="-122"/>
              <a:cs typeface="黑体" panose="02010609060101010101" charset="-122"/>
            </a:endParaRPr>
          </a:p>
        </p:txBody>
      </p:sp>
      <p:sp>
        <p:nvSpPr>
          <p:cNvPr id="98" name="textbox 98"/>
          <p:cNvSpPr/>
          <p:nvPr/>
        </p:nvSpPr>
        <p:spPr>
          <a:xfrm>
            <a:off x="4664792" y="3892290"/>
            <a:ext cx="100330" cy="23240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25"/>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0</a:t>
            </a:r>
            <a:endParaRPr sz="1300" dirty="0">
              <a:latin typeface="黑体" panose="02010609060101010101" charset="-122"/>
              <a:ea typeface="黑体" panose="02010609060101010101" charset="-122"/>
              <a:cs typeface="黑体" panose="02010609060101010101" charset="-122"/>
            </a:endParaRPr>
          </a:p>
        </p:txBody>
      </p:sp>
      <p:sp>
        <p:nvSpPr>
          <p:cNvPr id="100" name="textbox 100"/>
          <p:cNvSpPr/>
          <p:nvPr/>
        </p:nvSpPr>
        <p:spPr>
          <a:xfrm>
            <a:off x="4638419" y="3752593"/>
            <a:ext cx="102870" cy="23240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25"/>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0</a:t>
            </a:r>
            <a:endParaRPr sz="1300" dirty="0">
              <a:latin typeface="黑体" panose="02010609060101010101" charset="-122"/>
              <a:ea typeface="黑体" panose="02010609060101010101" charset="-122"/>
              <a:cs typeface="黑体" panose="02010609060101010101" charset="-122"/>
            </a:endParaRPr>
          </a:p>
        </p:txBody>
      </p:sp>
      <p:pic>
        <p:nvPicPr>
          <p:cNvPr id="102" name="picture 102"/>
          <p:cNvPicPr>
            <a:picLocks noChangeAspect="1"/>
          </p:cNvPicPr>
          <p:nvPr/>
        </p:nvPicPr>
        <p:blipFill>
          <a:blip r:embed="rId3"/>
          <a:stretch>
            <a:fillRect/>
          </a:stretch>
        </p:blipFill>
        <p:spPr>
          <a:xfrm rot="21600000">
            <a:off x="3001939" y="3765293"/>
            <a:ext cx="167270" cy="307274"/>
          </a:xfrm>
          <a:prstGeom prst="rect">
            <a:avLst/>
          </a:prstGeom>
        </p:spPr>
      </p:pic>
      <p:sp>
        <p:nvSpPr>
          <p:cNvPr id="104" name="textbox 104"/>
          <p:cNvSpPr/>
          <p:nvPr/>
        </p:nvSpPr>
        <p:spPr>
          <a:xfrm>
            <a:off x="2836905" y="3892290"/>
            <a:ext cx="179704" cy="21653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algn="r" rtl="0" eaLnBrk="0">
              <a:lnSpc>
                <a:spcPct val="96000"/>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尿</a:t>
            </a:r>
            <a:endParaRPr sz="1300" dirty="0">
              <a:latin typeface="黑体" panose="02010609060101010101" charset="-122"/>
              <a:ea typeface="黑体" panose="02010609060101010101" charset="-122"/>
              <a:cs typeface="黑体" panose="02010609060101010101" charset="-122"/>
            </a:endParaRPr>
          </a:p>
        </p:txBody>
      </p:sp>
      <p:sp>
        <p:nvSpPr>
          <p:cNvPr id="106" name="textbox 106"/>
          <p:cNvSpPr/>
          <p:nvPr/>
        </p:nvSpPr>
        <p:spPr>
          <a:xfrm>
            <a:off x="2848663" y="3752593"/>
            <a:ext cx="173989" cy="2235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1555"/>
              </a:lnSpc>
            </a:pP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血</a:t>
            </a:r>
            <a:endParaRPr sz="1200" dirty="0">
              <a:latin typeface="黑体" panose="02010609060101010101" charset="-122"/>
              <a:ea typeface="黑体" panose="02010609060101010101" charset="-122"/>
              <a:cs typeface="黑体" panose="02010609060101010101" charset="-122"/>
            </a:endParaRPr>
          </a:p>
        </p:txBody>
      </p:sp>
      <p:pic>
        <p:nvPicPr>
          <p:cNvPr id="108" name="picture 108"/>
          <p:cNvPicPr>
            <a:picLocks noChangeAspect="1"/>
          </p:cNvPicPr>
          <p:nvPr/>
        </p:nvPicPr>
        <p:blipFill>
          <a:blip r:embed="rId4"/>
          <a:stretch>
            <a:fillRect/>
          </a:stretch>
        </p:blipFill>
        <p:spPr>
          <a:xfrm rot="21600000">
            <a:off x="2697296" y="3765293"/>
            <a:ext cx="154019" cy="307274"/>
          </a:xfrm>
          <a:prstGeom prst="rect">
            <a:avLst/>
          </a:prstGeom>
        </p:spPr>
      </p:pic>
      <p:sp>
        <p:nvSpPr>
          <p:cNvPr id="110" name="textbox 110"/>
          <p:cNvSpPr/>
          <p:nvPr/>
        </p:nvSpPr>
        <p:spPr>
          <a:xfrm>
            <a:off x="444698" y="605480"/>
            <a:ext cx="9188450"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慢病健康管理面临的新形势、新任务、新要求</a:t>
            </a:r>
            <a:endParaRPr sz="3600" dirty="0">
              <a:latin typeface="黑体" panose="02010609060101010101" charset="-122"/>
              <a:ea typeface="黑体" panose="02010609060101010101" charset="-122"/>
              <a:cs typeface="黑体" panose="02010609060101010101" charset="-122"/>
            </a:endParaRPr>
          </a:p>
        </p:txBody>
      </p:sp>
      <p:sp>
        <p:nvSpPr>
          <p:cNvPr id="112" name="textbox 112"/>
          <p:cNvSpPr/>
          <p:nvPr/>
        </p:nvSpPr>
        <p:spPr>
          <a:xfrm>
            <a:off x="6385028" y="5255752"/>
            <a:ext cx="4148454" cy="998219"/>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12700" algn="l" rtl="0" eaLnBrk="0">
              <a:lnSpc>
                <a:spcPct val="95000"/>
              </a:lnSpc>
            </a:pPr>
            <a:r>
              <a:rPr sz="1800" b="1" kern="0" spc="80" dirty="0">
                <a:solidFill>
                  <a:srgbClr val="FFFFFF">
                    <a:alpha val="100000"/>
                  </a:srgbClr>
                </a:solidFill>
                <a:latin typeface="黑体" panose="02010609060101010101" charset="-122"/>
                <a:ea typeface="黑体" panose="02010609060101010101" charset="-122"/>
                <a:cs typeface="黑体" panose="02010609060101010101" charset="-122"/>
              </a:rPr>
              <a:t>以治病为中心</a:t>
            </a:r>
            <a:r>
              <a:rPr sz="1800" kern="0" spc="80" dirty="0">
                <a:solidFill>
                  <a:srgbClr val="FFFFFF">
                    <a:alpha val="100000"/>
                  </a:srgbClr>
                </a:solidFill>
                <a:latin typeface="黑体" panose="02010609060101010101" charset="-122"/>
                <a:ea typeface="黑体" panose="02010609060101010101" charset="-122"/>
                <a:cs typeface="黑体" panose="02010609060101010101" charset="-122"/>
              </a:rPr>
              <a:t>          </a:t>
            </a:r>
            <a:r>
              <a:rPr sz="1800" b="1" kern="0" spc="70" dirty="0">
                <a:solidFill>
                  <a:srgbClr val="FFFFFF">
                    <a:alpha val="100000"/>
                  </a:srgbClr>
                </a:solidFill>
                <a:latin typeface="黑体" panose="02010609060101010101" charset="-122"/>
                <a:ea typeface="黑体" panose="02010609060101010101" charset="-122"/>
                <a:cs typeface="黑体" panose="02010609060101010101" charset="-122"/>
              </a:rPr>
              <a:t>以健康为中心</a:t>
            </a:r>
            <a:endParaRPr sz="1800" dirty="0">
              <a:latin typeface="黑体" panose="02010609060101010101" charset="-122"/>
              <a:ea typeface="黑体" panose="02010609060101010101" charset="-122"/>
              <a:cs typeface="黑体" panose="02010609060101010101" charset="-122"/>
            </a:endParaRPr>
          </a:p>
          <a:p>
            <a:pPr algn="l" rtl="0" eaLnBrk="0">
              <a:lnSpc>
                <a:spcPct val="126000"/>
              </a:lnSpc>
            </a:pPr>
            <a:endParaRPr sz="1000" dirty="0">
              <a:latin typeface="Arial" panose="020B0604020202020204"/>
              <a:ea typeface="Arial" panose="020B0604020202020204"/>
              <a:cs typeface="Arial" panose="020B0604020202020204"/>
            </a:endParaRPr>
          </a:p>
          <a:p>
            <a:pPr algn="l" rtl="0" eaLnBrk="0">
              <a:lnSpc>
                <a:spcPct val="126000"/>
              </a:lnSpc>
            </a:pPr>
            <a:endParaRPr sz="1000" dirty="0">
              <a:latin typeface="Arial" panose="020B0604020202020204"/>
              <a:ea typeface="Arial" panose="020B0604020202020204"/>
              <a:cs typeface="Arial" panose="020B0604020202020204"/>
            </a:endParaRPr>
          </a:p>
          <a:p>
            <a:pPr algn="l" rtl="0" eaLnBrk="0">
              <a:lnSpc>
                <a:spcPct val="107000"/>
              </a:lnSpc>
            </a:pPr>
            <a:endParaRPr sz="400" dirty="0">
              <a:latin typeface="Arial" panose="020B0604020202020204"/>
              <a:ea typeface="Arial" panose="020B0604020202020204"/>
              <a:cs typeface="Arial" panose="020B0604020202020204"/>
            </a:endParaRPr>
          </a:p>
          <a:p>
            <a:pPr marL="107315" algn="l" rtl="0" eaLnBrk="0">
              <a:lnSpc>
                <a:spcPts val="2055"/>
              </a:lnSpc>
            </a:pPr>
            <a:r>
              <a:rPr sz="1700" b="1" kern="0" spc="-50" dirty="0">
                <a:solidFill>
                  <a:srgbClr val="FFFFFF">
                    <a:alpha val="100000"/>
                  </a:srgbClr>
                </a:solidFill>
                <a:latin typeface="黑体" panose="02010609060101010101" charset="-122"/>
                <a:ea typeface="黑体" panose="02010609060101010101" charset="-122"/>
                <a:cs typeface="黑体" panose="02010609060101010101" charset="-122"/>
              </a:rPr>
              <a:t>群体慢病防治</a:t>
            </a:r>
            <a:r>
              <a:rPr sz="1700" kern="0" spc="-50" dirty="0">
                <a:solidFill>
                  <a:srgbClr val="FFFFFF">
                    <a:alpha val="100000"/>
                  </a:srgbClr>
                </a:solidFill>
                <a:latin typeface="黑体" panose="02010609060101010101" charset="-122"/>
                <a:ea typeface="黑体" panose="02010609060101010101" charset="-122"/>
                <a:cs typeface="黑体" panose="02010609060101010101" charset="-122"/>
              </a:rPr>
              <a:t>              </a:t>
            </a:r>
            <a:r>
              <a:rPr sz="1700" b="1" kern="0" spc="-50" dirty="0">
                <a:solidFill>
                  <a:srgbClr val="FFFFFF">
                    <a:alpha val="100000"/>
                  </a:srgbClr>
                </a:solidFill>
                <a:latin typeface="黑体" panose="02010609060101010101" charset="-122"/>
                <a:ea typeface="黑体" panose="02010609060101010101" charset="-122"/>
                <a:cs typeface="黑体" panose="02010609060101010101" charset="-122"/>
              </a:rPr>
              <a:t>全程健康管理</a:t>
            </a:r>
            <a:endParaRPr sz="1700" dirty="0">
              <a:latin typeface="黑体" panose="02010609060101010101" charset="-122"/>
              <a:ea typeface="黑体" panose="02010609060101010101" charset="-122"/>
              <a:cs typeface="黑体" panose="02010609060101010101" charset="-122"/>
            </a:endParaRPr>
          </a:p>
        </p:txBody>
      </p:sp>
      <p:sp>
        <p:nvSpPr>
          <p:cNvPr id="114" name="textbox 114"/>
          <p:cNvSpPr/>
          <p:nvPr/>
        </p:nvSpPr>
        <p:spPr>
          <a:xfrm>
            <a:off x="692139" y="1676369"/>
            <a:ext cx="4597400" cy="718184"/>
          </a:xfrm>
          <a:prstGeom prst="rect">
            <a:avLst/>
          </a:prstGeom>
          <a:solidFill>
            <a:srgbClr val="08368C">
              <a:alpha val="100000"/>
            </a:srgbClr>
          </a:solidFill>
          <a:ln w="0" cap="flat">
            <a:noFill/>
            <a:prstDash val="solid"/>
            <a:miter lim="0"/>
          </a:ln>
        </p:spPr>
        <p:txBody>
          <a:bodyPr vert="horz" wrap="square" lIns="0" tIns="0" rIns="0" bIns="0"/>
          <a:lstStyle/>
          <a:p>
            <a:pPr algn="l" rtl="0" eaLnBrk="0">
              <a:lnSpc>
                <a:spcPct val="157000"/>
              </a:lnSpc>
            </a:pPr>
            <a:endParaRPr sz="1000" dirty="0">
              <a:latin typeface="Arial" panose="020B0604020202020204"/>
              <a:ea typeface="Arial" panose="020B0604020202020204"/>
              <a:cs typeface="Arial" panose="020B0604020202020204"/>
            </a:endParaRPr>
          </a:p>
          <a:p>
            <a:pPr marL="568325" algn="l" rtl="0" eaLnBrk="0">
              <a:lnSpc>
                <a:spcPct val="96000"/>
              </a:lnSpc>
              <a:spcBef>
                <a:spcPts val="5"/>
              </a:spcBef>
            </a:pPr>
            <a:r>
              <a:rPr sz="1800" b="1" kern="0" spc="120" dirty="0">
                <a:solidFill>
                  <a:srgbClr val="FFFFFF">
                    <a:alpha val="100000"/>
                  </a:srgbClr>
                </a:solidFill>
                <a:latin typeface="黑体" panose="02010609060101010101" charset="-122"/>
                <a:ea typeface="黑体" panose="02010609060101010101" charset="-122"/>
                <a:cs typeface="黑体" panose="02010609060101010101" charset="-122"/>
              </a:rPr>
              <a:t>《“健康中国2030”规</a:t>
            </a:r>
            <a:r>
              <a:rPr sz="1800" b="1" kern="0" spc="110" dirty="0">
                <a:solidFill>
                  <a:srgbClr val="FFFFFF">
                    <a:alpha val="100000"/>
                  </a:srgbClr>
                </a:solidFill>
                <a:latin typeface="黑体" panose="02010609060101010101" charset="-122"/>
                <a:ea typeface="黑体" panose="02010609060101010101" charset="-122"/>
                <a:cs typeface="黑体" panose="02010609060101010101" charset="-122"/>
              </a:rPr>
              <a:t>划纲要》</a:t>
            </a:r>
            <a:endParaRPr sz="1800" dirty="0">
              <a:latin typeface="黑体" panose="02010609060101010101" charset="-122"/>
              <a:ea typeface="黑体" panose="02010609060101010101" charset="-122"/>
              <a:cs typeface="黑体" panose="02010609060101010101" charset="-122"/>
            </a:endParaRPr>
          </a:p>
        </p:txBody>
      </p:sp>
      <p:sp>
        <p:nvSpPr>
          <p:cNvPr id="116" name="textbox 116"/>
          <p:cNvSpPr/>
          <p:nvPr/>
        </p:nvSpPr>
        <p:spPr>
          <a:xfrm>
            <a:off x="6842228" y="3522187"/>
            <a:ext cx="3152139" cy="1049655"/>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152400" algn="l" rtl="0" eaLnBrk="0">
              <a:lnSpc>
                <a:spcPct val="95000"/>
              </a:lnSpc>
            </a:pPr>
            <a:r>
              <a:rPr sz="1800" b="1" kern="0" spc="60" dirty="0">
                <a:solidFill>
                  <a:srgbClr val="FFFFFF">
                    <a:alpha val="100000"/>
                  </a:srgbClr>
                </a:solidFill>
                <a:latin typeface="黑体" panose="02010609060101010101" charset="-122"/>
                <a:ea typeface="黑体" panose="02010609060101010101" charset="-122"/>
                <a:cs typeface="黑体" panose="02010609060101010101" charset="-122"/>
              </a:rPr>
              <a:t>中国防治慢性病中长期规划</a:t>
            </a:r>
            <a:endParaRPr sz="1800" dirty="0">
              <a:latin typeface="黑体" panose="02010609060101010101" charset="-122"/>
              <a:ea typeface="黑体" panose="02010609060101010101" charset="-122"/>
              <a:cs typeface="黑体" panose="02010609060101010101" charset="-122"/>
            </a:endParaRPr>
          </a:p>
          <a:p>
            <a:pPr algn="l" rtl="0" eaLnBrk="0">
              <a:lnSpc>
                <a:spcPct val="142000"/>
              </a:lnSpc>
            </a:pPr>
            <a:endParaRPr sz="1000" dirty="0">
              <a:latin typeface="Arial" panose="020B0604020202020204"/>
              <a:ea typeface="Arial" panose="020B0604020202020204"/>
              <a:cs typeface="Arial" panose="020B0604020202020204"/>
            </a:endParaRPr>
          </a:p>
          <a:p>
            <a:pPr algn="l" rtl="0" eaLnBrk="0">
              <a:lnSpc>
                <a:spcPct val="142000"/>
              </a:lnSpc>
            </a:pPr>
            <a:endParaRPr sz="1000" dirty="0">
              <a:latin typeface="Arial" panose="020B0604020202020204"/>
              <a:ea typeface="Arial" panose="020B0604020202020204"/>
              <a:cs typeface="Arial" panose="020B0604020202020204"/>
            </a:endParaRPr>
          </a:p>
          <a:p>
            <a:pPr algn="l" rtl="0" eaLnBrk="0">
              <a:lnSpc>
                <a:spcPct val="112000"/>
              </a:lnSpc>
            </a:pPr>
            <a:endParaRPr sz="400" dirty="0">
              <a:latin typeface="Arial" panose="020B0604020202020204"/>
              <a:ea typeface="Arial" panose="020B0604020202020204"/>
              <a:cs typeface="Arial" panose="020B0604020202020204"/>
            </a:endParaRPr>
          </a:p>
          <a:p>
            <a:pPr marL="12700" algn="l" rtl="0" eaLnBrk="0">
              <a:lnSpc>
                <a:spcPct val="95000"/>
              </a:lnSpc>
              <a:spcBef>
                <a:spcPts val="5"/>
              </a:spcBef>
            </a:pPr>
            <a:r>
              <a:rPr sz="1800" b="1" kern="0" spc="80" dirty="0">
                <a:solidFill>
                  <a:srgbClr val="FFFFFF">
                    <a:alpha val="100000"/>
                  </a:srgbClr>
                </a:solidFill>
                <a:latin typeface="黑体" panose="02010609060101010101" charset="-122"/>
                <a:ea typeface="黑体" panose="02010609060101010101" charset="-122"/>
                <a:cs typeface="黑体" panose="02010609060101010101" charset="-122"/>
              </a:rPr>
              <a:t>上海市防治慢性病中长期规划</a:t>
            </a:r>
            <a:endParaRPr sz="1800" dirty="0">
              <a:latin typeface="黑体" panose="02010609060101010101" charset="-122"/>
              <a:ea typeface="黑体" panose="02010609060101010101" charset="-122"/>
              <a:cs typeface="黑体" panose="02010609060101010101" charset="-122"/>
            </a:endParaRPr>
          </a:p>
        </p:txBody>
      </p:sp>
      <p:sp>
        <p:nvSpPr>
          <p:cNvPr id="118" name="textbox 118"/>
          <p:cNvSpPr/>
          <p:nvPr/>
        </p:nvSpPr>
        <p:spPr>
          <a:xfrm>
            <a:off x="6270668" y="1955294"/>
            <a:ext cx="1579244" cy="871855"/>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6000"/>
              </a:lnSpc>
            </a:pPr>
            <a:r>
              <a:rPr sz="1800" b="1" kern="0" spc="160" dirty="0">
                <a:solidFill>
                  <a:srgbClr val="FFFFFF">
                    <a:alpha val="100000"/>
                  </a:srgbClr>
                </a:solidFill>
                <a:latin typeface="黑体" panose="02010609060101010101" charset="-122"/>
                <a:ea typeface="黑体" panose="02010609060101010101" charset="-122"/>
                <a:cs typeface="黑体" panose="02010609060101010101" charset="-122"/>
              </a:rPr>
              <a:t>健康中国2030</a:t>
            </a:r>
            <a:endParaRPr sz="1800" dirty="0">
              <a:latin typeface="黑体" panose="02010609060101010101" charset="-122"/>
              <a:ea typeface="黑体" panose="02010609060101010101" charset="-122"/>
              <a:cs typeface="黑体" panose="02010609060101010101" charset="-122"/>
            </a:endParaRPr>
          </a:p>
          <a:p>
            <a:pPr algn="l" rtl="0" eaLnBrk="0">
              <a:lnSpc>
                <a:spcPct val="164000"/>
              </a:lnSpc>
            </a:pPr>
            <a:endParaRPr sz="1000" dirty="0">
              <a:latin typeface="Arial" panose="020B0604020202020204"/>
              <a:ea typeface="Arial" panose="020B0604020202020204"/>
              <a:cs typeface="Arial" panose="020B0604020202020204"/>
            </a:endParaRPr>
          </a:p>
          <a:p>
            <a:pPr algn="l" rtl="0" eaLnBrk="0">
              <a:lnSpc>
                <a:spcPct val="113000"/>
              </a:lnSpc>
            </a:pPr>
            <a:endParaRPr sz="400" dirty="0">
              <a:latin typeface="Arial" panose="020B0604020202020204"/>
              <a:ea typeface="Arial" panose="020B0604020202020204"/>
              <a:cs typeface="Arial" panose="020B0604020202020204"/>
            </a:endParaRPr>
          </a:p>
          <a:p>
            <a:pPr marL="76200" algn="l" rtl="0" eaLnBrk="0">
              <a:lnSpc>
                <a:spcPct val="96000"/>
              </a:lnSpc>
              <a:spcBef>
                <a:spcPts val="5"/>
              </a:spcBef>
            </a:pPr>
            <a:r>
              <a:rPr sz="1800" b="1" kern="0" spc="70" dirty="0">
                <a:solidFill>
                  <a:srgbClr val="FFFFFF">
                    <a:alpha val="100000"/>
                  </a:srgbClr>
                </a:solidFill>
                <a:latin typeface="黑体" panose="02010609060101010101" charset="-122"/>
                <a:ea typeface="黑体" panose="02010609060101010101" charset="-122"/>
                <a:cs typeface="黑体" panose="02010609060101010101" charset="-122"/>
              </a:rPr>
              <a:t>健康中国行动</a:t>
            </a:r>
            <a:endParaRPr sz="1800" dirty="0">
              <a:latin typeface="黑体" panose="02010609060101010101" charset="-122"/>
              <a:ea typeface="黑体" panose="02010609060101010101" charset="-122"/>
              <a:cs typeface="黑体" panose="02010609060101010101" charset="-122"/>
            </a:endParaRPr>
          </a:p>
        </p:txBody>
      </p:sp>
      <p:sp>
        <p:nvSpPr>
          <p:cNvPr id="120" name="textbox 120"/>
          <p:cNvSpPr/>
          <p:nvPr/>
        </p:nvSpPr>
        <p:spPr>
          <a:xfrm>
            <a:off x="9033009" y="1941921"/>
            <a:ext cx="1566544" cy="872489"/>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6000"/>
              </a:lnSpc>
            </a:pPr>
            <a:r>
              <a:rPr sz="1800" b="1" kern="0" spc="150" dirty="0">
                <a:solidFill>
                  <a:srgbClr val="FFFFFF">
                    <a:alpha val="100000"/>
                  </a:srgbClr>
                </a:solidFill>
                <a:latin typeface="黑体" panose="02010609060101010101" charset="-122"/>
                <a:ea typeface="黑体" panose="02010609060101010101" charset="-122"/>
                <a:cs typeface="黑体" panose="02010609060101010101" charset="-122"/>
              </a:rPr>
              <a:t>健康上海2030</a:t>
            </a:r>
            <a:endParaRPr sz="1800" dirty="0">
              <a:latin typeface="黑体" panose="02010609060101010101" charset="-122"/>
              <a:ea typeface="黑体" panose="02010609060101010101" charset="-122"/>
              <a:cs typeface="黑体" panose="02010609060101010101" charset="-122"/>
            </a:endParaRPr>
          </a:p>
          <a:p>
            <a:pPr algn="l" rtl="0" eaLnBrk="0">
              <a:lnSpc>
                <a:spcPct val="165000"/>
              </a:lnSpc>
            </a:pPr>
            <a:endParaRPr sz="1000" dirty="0">
              <a:latin typeface="Arial" panose="020B0604020202020204"/>
              <a:ea typeface="Arial" panose="020B0604020202020204"/>
              <a:cs typeface="Arial" panose="020B0604020202020204"/>
            </a:endParaRPr>
          </a:p>
          <a:p>
            <a:pPr algn="l" rtl="0" eaLnBrk="0">
              <a:lnSpc>
                <a:spcPct val="113000"/>
              </a:lnSpc>
            </a:pPr>
            <a:endParaRPr sz="400" dirty="0">
              <a:latin typeface="Arial" panose="020B0604020202020204"/>
              <a:ea typeface="Arial" panose="020B0604020202020204"/>
              <a:cs typeface="Arial" panose="020B0604020202020204"/>
            </a:endParaRPr>
          </a:p>
          <a:p>
            <a:pPr marL="62865" algn="l" rtl="0" eaLnBrk="0">
              <a:lnSpc>
                <a:spcPct val="96000"/>
              </a:lnSpc>
              <a:spcBef>
                <a:spcPts val="5"/>
              </a:spcBef>
            </a:pPr>
            <a:r>
              <a:rPr sz="1800" b="1" kern="0" spc="70" dirty="0">
                <a:solidFill>
                  <a:srgbClr val="FFFFFF">
                    <a:alpha val="100000"/>
                  </a:srgbClr>
                </a:solidFill>
                <a:latin typeface="黑体" panose="02010609060101010101" charset="-122"/>
                <a:ea typeface="黑体" panose="02010609060101010101" charset="-122"/>
                <a:cs typeface="黑体" panose="02010609060101010101" charset="-122"/>
              </a:rPr>
              <a:t>健康上海行动</a:t>
            </a:r>
            <a:endParaRPr sz="1800" dirty="0">
              <a:latin typeface="黑体" panose="02010609060101010101" charset="-122"/>
              <a:ea typeface="黑体" panose="02010609060101010101" charset="-122"/>
              <a:cs typeface="黑体" panose="02010609060101010101" charset="-122"/>
            </a:endParaRPr>
          </a:p>
        </p:txBody>
      </p:sp>
      <p:sp>
        <p:nvSpPr>
          <p:cNvPr id="122" name="textbox 122"/>
          <p:cNvSpPr/>
          <p:nvPr/>
        </p:nvSpPr>
        <p:spPr>
          <a:xfrm>
            <a:off x="2870240" y="2489179"/>
            <a:ext cx="1676400" cy="438784"/>
          </a:xfrm>
          <a:prstGeom prst="rect">
            <a:avLst/>
          </a:prstGeom>
          <a:solidFill>
            <a:srgbClr val="008DA5">
              <a:alpha val="100000"/>
            </a:srgbClr>
          </a:solidFill>
          <a:ln w="0" cap="flat">
            <a:noFill/>
            <a:prstDash val="solid"/>
            <a:miter lim="0"/>
          </a:ln>
        </p:spPr>
        <p:txBody>
          <a:bodyPr vert="horz" wrap="square" lIns="0" tIns="0" rIns="0" bIns="0"/>
          <a:lstStyle/>
          <a:p>
            <a:pPr algn="l" rtl="0" eaLnBrk="0">
              <a:lnSpc>
                <a:spcPct val="101000"/>
              </a:lnSpc>
            </a:pPr>
            <a:endParaRPr sz="1000" dirty="0">
              <a:latin typeface="Arial" panose="020B0604020202020204"/>
              <a:ea typeface="Arial" panose="020B0604020202020204"/>
              <a:cs typeface="Arial" panose="020B0604020202020204"/>
            </a:endParaRPr>
          </a:p>
          <a:p>
            <a:pPr marL="358775" algn="l" rtl="0" eaLnBrk="0">
              <a:lnSpc>
                <a:spcPct val="96000"/>
              </a:lnSpc>
              <a:spcBef>
                <a:spcPts val="0"/>
              </a:spcBef>
            </a:pPr>
            <a:r>
              <a:rPr sz="1800" b="1" kern="0" spc="60" dirty="0">
                <a:solidFill>
                  <a:srgbClr val="FFFFFF">
                    <a:alpha val="100000"/>
                  </a:srgbClr>
                </a:solidFill>
                <a:latin typeface="黑体" panose="02010609060101010101" charset="-122"/>
                <a:ea typeface="黑体" panose="02010609060101010101" charset="-122"/>
                <a:cs typeface="黑体" panose="02010609060101010101" charset="-122"/>
              </a:rPr>
              <a:t>核心指标</a:t>
            </a:r>
            <a:endParaRPr sz="1800" dirty="0">
              <a:latin typeface="黑体" panose="02010609060101010101" charset="-122"/>
              <a:ea typeface="黑体" panose="02010609060101010101" charset="-122"/>
              <a:cs typeface="黑体" panose="02010609060101010101" charset="-122"/>
            </a:endParaRPr>
          </a:p>
        </p:txBody>
      </p:sp>
      <p:sp>
        <p:nvSpPr>
          <p:cNvPr id="128" name="textbox 128"/>
          <p:cNvSpPr/>
          <p:nvPr/>
        </p:nvSpPr>
        <p:spPr>
          <a:xfrm>
            <a:off x="11106159" y="3527057"/>
            <a:ext cx="508000" cy="568959"/>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6000"/>
              </a:lnSpc>
            </a:pPr>
            <a:r>
              <a:rPr sz="1800" kern="0" spc="90" dirty="0">
                <a:solidFill>
                  <a:srgbClr val="F01010">
                    <a:alpha val="100000"/>
                  </a:srgbClr>
                </a:solidFill>
                <a:latin typeface="黑体" panose="02010609060101010101" charset="-122"/>
                <a:ea typeface="黑体" panose="02010609060101010101" charset="-122"/>
                <a:cs typeface="黑体" panose="02010609060101010101" charset="-122"/>
              </a:rPr>
              <a:t>率先</a:t>
            </a:r>
            <a:endParaRPr sz="18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25"/>
              </a:spcBef>
            </a:pPr>
            <a:r>
              <a:rPr sz="1800" kern="0" spc="0" dirty="0">
                <a:solidFill>
                  <a:srgbClr val="F02010">
                    <a:alpha val="100000"/>
                  </a:srgbClr>
                </a:solidFill>
                <a:latin typeface="黑体" panose="02010609060101010101" charset="-122"/>
                <a:ea typeface="黑体" panose="02010609060101010101" charset="-122"/>
                <a:cs typeface="黑体" panose="02010609060101010101" charset="-122"/>
              </a:rPr>
              <a:t>出台</a:t>
            </a:r>
            <a:endParaRPr sz="18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rect 132"/>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134" name="picture 134"/>
          <p:cNvPicPr>
            <a:picLocks noChangeAspect="1"/>
          </p:cNvPicPr>
          <p:nvPr/>
        </p:nvPicPr>
        <p:blipFill>
          <a:blip r:embed="rId1"/>
          <a:stretch>
            <a:fillRect/>
          </a:stretch>
        </p:blipFill>
        <p:spPr>
          <a:xfrm rot="21600000">
            <a:off x="8108899" y="1511297"/>
            <a:ext cx="3492520" cy="2381234"/>
          </a:xfrm>
          <a:prstGeom prst="rect">
            <a:avLst/>
          </a:prstGeom>
        </p:spPr>
      </p:pic>
      <p:pic>
        <p:nvPicPr>
          <p:cNvPr id="136" name="picture 136"/>
          <p:cNvPicPr>
            <a:picLocks noChangeAspect="1"/>
          </p:cNvPicPr>
          <p:nvPr/>
        </p:nvPicPr>
        <p:blipFill>
          <a:blip r:embed="rId2"/>
          <a:stretch>
            <a:fillRect/>
          </a:stretch>
        </p:blipFill>
        <p:spPr>
          <a:xfrm rot="21600000">
            <a:off x="590580" y="1492232"/>
            <a:ext cx="3486180" cy="2381234"/>
          </a:xfrm>
          <a:prstGeom prst="rect">
            <a:avLst/>
          </a:prstGeom>
        </p:spPr>
      </p:pic>
      <p:pic>
        <p:nvPicPr>
          <p:cNvPr id="138" name="picture 138"/>
          <p:cNvPicPr>
            <a:picLocks noChangeAspect="1"/>
          </p:cNvPicPr>
          <p:nvPr/>
        </p:nvPicPr>
        <p:blipFill>
          <a:blip r:embed="rId3"/>
          <a:stretch>
            <a:fillRect/>
          </a:stretch>
        </p:blipFill>
        <p:spPr>
          <a:xfrm rot="21600000">
            <a:off x="4356079" y="3892532"/>
            <a:ext cx="3473499" cy="2355860"/>
          </a:xfrm>
          <a:prstGeom prst="rect">
            <a:avLst/>
          </a:prstGeom>
        </p:spPr>
      </p:pic>
      <p:sp>
        <p:nvSpPr>
          <p:cNvPr id="140" name="textbox 140"/>
          <p:cNvSpPr/>
          <p:nvPr/>
        </p:nvSpPr>
        <p:spPr>
          <a:xfrm>
            <a:off x="4635479" y="1766905"/>
            <a:ext cx="3028950" cy="1786889"/>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9050" algn="l" rtl="0" eaLnBrk="0">
              <a:lnSpc>
                <a:spcPct val="96000"/>
              </a:lnSpc>
            </a:pPr>
            <a:r>
              <a:rPr sz="1700" kern="0" spc="10" dirty="0">
                <a:solidFill>
                  <a:srgbClr val="000000">
                    <a:alpha val="100000"/>
                  </a:srgbClr>
                </a:solidFill>
                <a:latin typeface="黑体" panose="02010609060101010101" charset="-122"/>
                <a:ea typeface="黑体" panose="02010609060101010101" charset="-122"/>
                <a:cs typeface="黑体" panose="02010609060101010101" charset="-122"/>
              </a:rPr>
              <a:t>上海市慢性病管理政策特色</a:t>
            </a:r>
            <a:endParaRPr sz="1700" dirty="0">
              <a:latin typeface="黑体" panose="02010609060101010101" charset="-122"/>
              <a:ea typeface="黑体" panose="02010609060101010101" charset="-122"/>
              <a:cs typeface="黑体" panose="02010609060101010101" charset="-122"/>
            </a:endParaRPr>
          </a:p>
          <a:p>
            <a:pPr marL="19050" indent="81915" algn="l" rtl="0" eaLnBrk="0">
              <a:lnSpc>
                <a:spcPct val="109000"/>
              </a:lnSpc>
              <a:spcBef>
                <a:spcPts val="1205"/>
              </a:spcBef>
            </a:pPr>
            <a:r>
              <a:rPr sz="1400" kern="0" spc="-60" dirty="0">
                <a:solidFill>
                  <a:srgbClr val="000000">
                    <a:alpha val="100000"/>
                  </a:srgbClr>
                </a:solidFill>
                <a:latin typeface="黑体" panose="02010609060101010101" charset="-122"/>
                <a:ea typeface="黑体" panose="02010609060101010101" charset="-122"/>
                <a:cs typeface="黑体" panose="02010609060101010101" charset="-122"/>
              </a:rPr>
              <a:t>《上海市社区健康管理工作规范--慢</a:t>
            </a: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50" dirty="0">
                <a:solidFill>
                  <a:srgbClr val="000000">
                    <a:alpha val="100000"/>
                  </a:srgbClr>
                </a:solidFill>
                <a:latin typeface="黑体" panose="02010609060101010101" charset="-122"/>
                <a:ea typeface="黑体" panose="02010609060101010101" charset="-122"/>
                <a:cs typeface="黑体" panose="02010609060101010101" charset="-122"/>
              </a:rPr>
              <a:t>性病综合防治(2022年版)》,注</a:t>
            </a:r>
            <a:endParaRPr sz="1400" dirty="0">
              <a:latin typeface="黑体" panose="02010609060101010101" charset="-122"/>
              <a:ea typeface="黑体" panose="02010609060101010101" charset="-122"/>
              <a:cs typeface="黑体" panose="02010609060101010101" charset="-122"/>
            </a:endParaRPr>
          </a:p>
          <a:p>
            <a:pPr marL="19050" algn="l" rtl="0" eaLnBrk="0">
              <a:lnSpc>
                <a:spcPct val="104000"/>
              </a:lnSpc>
              <a:spcBef>
                <a:spcPts val="55"/>
              </a:spcBef>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重“三级服务流程整合”经验，</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从社</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区初诊、上级医院转诊到康复回社区，</a:t>
            </a:r>
            <a:r>
              <a:rPr sz="1400" kern="0" spc="5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形成闭环管理，提升服务连贯性</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与效</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率。</a:t>
            </a:r>
            <a:endParaRPr sz="1400" dirty="0">
              <a:latin typeface="黑体" panose="02010609060101010101" charset="-122"/>
              <a:ea typeface="黑体" panose="02010609060101010101" charset="-122"/>
              <a:cs typeface="黑体" panose="02010609060101010101" charset="-122"/>
            </a:endParaRPr>
          </a:p>
        </p:txBody>
      </p:sp>
      <p:sp>
        <p:nvSpPr>
          <p:cNvPr id="142" name="textbox 142"/>
          <p:cNvSpPr/>
          <p:nvPr/>
        </p:nvSpPr>
        <p:spPr>
          <a:xfrm>
            <a:off x="882680" y="4097390"/>
            <a:ext cx="2898139" cy="1656079"/>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6000"/>
              </a:lnSpc>
            </a:pPr>
            <a:r>
              <a:rPr sz="1700" kern="0" spc="10" dirty="0">
                <a:solidFill>
                  <a:srgbClr val="000000">
                    <a:alpha val="100000"/>
                  </a:srgbClr>
                </a:solidFill>
                <a:latin typeface="黑体" panose="02010609060101010101" charset="-122"/>
                <a:ea typeface="黑体" panose="02010609060101010101" charset="-122"/>
                <a:cs typeface="黑体" panose="02010609060101010101" charset="-122"/>
              </a:rPr>
              <a:t>国家慢性病管理政策解读</a:t>
            </a:r>
            <a:endParaRPr sz="1700" dirty="0">
              <a:latin typeface="黑体" panose="02010609060101010101" charset="-122"/>
              <a:ea typeface="黑体" panose="02010609060101010101" charset="-122"/>
              <a:cs typeface="黑体" panose="02010609060101010101" charset="-122"/>
            </a:endParaRPr>
          </a:p>
          <a:p>
            <a:pPr algn="l" rtl="0" eaLnBrk="0">
              <a:lnSpc>
                <a:spcPct val="105000"/>
              </a:lnSpc>
            </a:pPr>
            <a:endParaRPr sz="11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12700" algn="l" rtl="0" eaLnBrk="0">
              <a:lnSpc>
                <a:spcPct val="118000"/>
              </a:lnSpc>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国家出台的《国家基</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本公共卫生服务</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0" dirty="0">
                <a:solidFill>
                  <a:srgbClr val="000000">
                    <a:alpha val="100000"/>
                  </a:srgbClr>
                </a:solidFill>
                <a:latin typeface="黑体" panose="02010609060101010101" charset="-122"/>
                <a:ea typeface="黑体" panose="02010609060101010101" charset="-122"/>
                <a:cs typeface="黑体" panose="02010609060101010101" charset="-122"/>
              </a:rPr>
              <a:t>规范(第三版)》对慢性病管理提出</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明确要求，旨在通过</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规范化、系统化</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的服务，提高慢性病</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患者的健康管理</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效</a:t>
            </a:r>
            <a:r>
              <a:rPr sz="1100" kern="0" spc="-10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果</a:t>
            </a:r>
            <a:r>
              <a:rPr sz="1100" kern="0" spc="-16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a:t>
            </a:r>
            <a:endParaRPr sz="1100" dirty="0">
              <a:latin typeface="黑体" panose="02010609060101010101" charset="-122"/>
              <a:ea typeface="黑体" panose="02010609060101010101" charset="-122"/>
              <a:cs typeface="黑体" panose="02010609060101010101" charset="-122"/>
            </a:endParaRPr>
          </a:p>
        </p:txBody>
      </p:sp>
      <p:sp>
        <p:nvSpPr>
          <p:cNvPr id="144" name="textbox 144"/>
          <p:cNvSpPr/>
          <p:nvPr/>
        </p:nvSpPr>
        <p:spPr>
          <a:xfrm>
            <a:off x="8400998" y="4098039"/>
            <a:ext cx="2901314" cy="1227455"/>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6000"/>
              </a:lnSpc>
            </a:pPr>
            <a:r>
              <a:rPr sz="1700" kern="0" spc="20" dirty="0">
                <a:solidFill>
                  <a:srgbClr val="000000">
                    <a:alpha val="100000"/>
                  </a:srgbClr>
                </a:solidFill>
                <a:latin typeface="黑体" panose="02010609060101010101" charset="-122"/>
                <a:ea typeface="黑体" panose="02010609060101010101" charset="-122"/>
                <a:cs typeface="黑体" panose="02010609060101010101" charset="-122"/>
              </a:rPr>
              <a:t>标准化的核心要求剖析</a:t>
            </a:r>
            <a:endParaRPr sz="1700" dirty="0">
              <a:latin typeface="黑体" panose="02010609060101010101" charset="-122"/>
              <a:ea typeface="黑体" panose="02010609060101010101" charset="-122"/>
              <a:cs typeface="黑体" panose="02010609060101010101" charset="-122"/>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300" dirty="0">
              <a:latin typeface="Arial" panose="020B0604020202020204"/>
              <a:ea typeface="Arial" panose="020B0604020202020204"/>
              <a:cs typeface="Arial" panose="020B0604020202020204"/>
            </a:endParaRPr>
          </a:p>
          <a:p>
            <a:pPr marL="12700" algn="l" rtl="0" eaLnBrk="0">
              <a:lnSpc>
                <a:spcPct val="112000"/>
              </a:lnSpc>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标准化要求在数据采集、风险评估、</a:t>
            </a: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干预随访等各环节遵循统一规范，减</a:t>
            </a:r>
            <a:r>
              <a:rPr sz="1400" kern="0" spc="6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少误差，保障管理质量。</a:t>
            </a:r>
            <a:endParaRPr sz="1400" dirty="0">
              <a:latin typeface="黑体" panose="02010609060101010101" charset="-122"/>
              <a:ea typeface="黑体" panose="02010609060101010101" charset="-122"/>
              <a:cs typeface="黑体" panose="02010609060101010101" charset="-122"/>
            </a:endParaRPr>
          </a:p>
        </p:txBody>
      </p:sp>
      <p:sp>
        <p:nvSpPr>
          <p:cNvPr id="146" name="textbox 146"/>
          <p:cNvSpPr/>
          <p:nvPr/>
        </p:nvSpPr>
        <p:spPr>
          <a:xfrm>
            <a:off x="603347" y="626202"/>
            <a:ext cx="4137659" cy="54292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7000"/>
              </a:lnSpc>
            </a:pPr>
            <a:r>
              <a:rPr sz="3500" b="1" kern="0" spc="80" dirty="0">
                <a:solidFill>
                  <a:srgbClr val="2080D0">
                    <a:alpha val="100000"/>
                  </a:srgbClr>
                </a:solidFill>
                <a:latin typeface="黑体" panose="02010609060101010101" charset="-122"/>
                <a:ea typeface="黑体" panose="02010609060101010101" charset="-122"/>
                <a:cs typeface="黑体" panose="02010609060101010101" charset="-122"/>
              </a:rPr>
              <a:t>国内政策与规范体系</a:t>
            </a:r>
            <a:endParaRPr sz="35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picture 154"/>
          <p:cNvPicPr>
            <a:picLocks noChangeAspect="1"/>
          </p:cNvPicPr>
          <p:nvPr/>
        </p:nvPicPr>
        <p:blipFill>
          <a:blip r:embed="rId1"/>
          <a:stretch>
            <a:fillRect/>
          </a:stretch>
        </p:blipFill>
        <p:spPr>
          <a:xfrm rot="21600000">
            <a:off x="0" y="0"/>
            <a:ext cx="12192000" cy="6858000"/>
          </a:xfrm>
          <a:prstGeom prst="rect">
            <a:avLst/>
          </a:prstGeom>
        </p:spPr>
      </p:pic>
      <p:sp>
        <p:nvSpPr>
          <p:cNvPr id="156" name="textbox 156"/>
          <p:cNvSpPr/>
          <p:nvPr/>
        </p:nvSpPr>
        <p:spPr>
          <a:xfrm>
            <a:off x="1765259" y="1701723"/>
            <a:ext cx="4107179" cy="4479290"/>
          </a:xfrm>
          <a:prstGeom prst="rect">
            <a:avLst/>
          </a:prstGeom>
          <a:noFill/>
          <a:ln w="0" cap="flat">
            <a:noFill/>
            <a:prstDash val="solid"/>
            <a:miter lim="0"/>
          </a:ln>
        </p:spPr>
        <p:txBody>
          <a:bodyPr vert="horz" wrap="square" lIns="0" tIns="0" rIns="0" bIns="0"/>
          <a:lstStyle/>
          <a:p>
            <a:pPr algn="l" rtl="0" eaLnBrk="0">
              <a:lnSpc>
                <a:spcPct val="27000"/>
              </a:lnSpc>
            </a:pPr>
            <a:endParaRPr sz="100" dirty="0">
              <a:latin typeface="Arial" panose="020B0604020202020204"/>
              <a:ea typeface="Arial" panose="020B0604020202020204"/>
              <a:cs typeface="Arial" panose="020B0604020202020204"/>
            </a:endParaRPr>
          </a:p>
          <a:p>
            <a:pPr marL="12700" algn="l" rtl="0" eaLnBrk="0">
              <a:lnSpc>
                <a:spcPct val="101000"/>
              </a:lnSpc>
            </a:pPr>
            <a:r>
              <a:rPr sz="1500" kern="0" spc="110" dirty="0">
                <a:solidFill>
                  <a:srgbClr val="000000">
                    <a:alpha val="100000"/>
                  </a:srgbClr>
                </a:solidFill>
                <a:latin typeface="黑体" panose="02010609060101010101" charset="-122"/>
                <a:ea typeface="黑体" panose="02010609060101010101" charset="-122"/>
                <a:cs typeface="黑体" panose="02010609060101010101" charset="-122"/>
              </a:rPr>
              <a:t>完善预防、治疗、健康管理</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三位一体融合发展</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80" dirty="0">
                <a:solidFill>
                  <a:srgbClr val="000000">
                    <a:alpha val="100000"/>
                  </a:srgbClr>
                </a:solidFill>
                <a:latin typeface="黑体" panose="02010609060101010101" charset="-122"/>
                <a:ea typeface="黑体" panose="02010609060101010101" charset="-122"/>
                <a:cs typeface="黑体" panose="02010609060101010101" charset="-122"/>
              </a:rPr>
              <a:t>的慢性病防控机制。</a:t>
            </a:r>
            <a:endParaRPr sz="1500" dirty="0">
              <a:latin typeface="黑体" panose="02010609060101010101" charset="-122"/>
              <a:ea typeface="黑体" panose="02010609060101010101" charset="-122"/>
              <a:cs typeface="黑体" panose="02010609060101010101" charset="-122"/>
            </a:endParaRPr>
          </a:p>
          <a:p>
            <a:pPr algn="l" rtl="0" eaLnBrk="0">
              <a:lnSpc>
                <a:spcPct val="194000"/>
              </a:lnSpc>
            </a:pPr>
            <a:endParaRPr sz="1000" dirty="0">
              <a:latin typeface="Arial" panose="020B0604020202020204"/>
              <a:ea typeface="Arial" panose="020B0604020202020204"/>
              <a:cs typeface="Arial" panose="020B0604020202020204"/>
            </a:endParaRPr>
          </a:p>
          <a:p>
            <a:pPr marL="736600" algn="l" rtl="0" eaLnBrk="0">
              <a:lnSpc>
                <a:spcPct val="96000"/>
              </a:lnSpc>
              <a:spcBef>
                <a:spcPts val="455"/>
              </a:spcBef>
            </a:pP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--“健康上海20</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30”规划纲要(2018)</a:t>
            </a:r>
            <a:endParaRPr sz="1500" dirty="0">
              <a:latin typeface="黑体" panose="02010609060101010101" charset="-122"/>
              <a:ea typeface="黑体" panose="02010609060101010101" charset="-122"/>
              <a:cs typeface="黑体" panose="02010609060101010101" charset="-122"/>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marL="15240" algn="l" rtl="0" eaLnBrk="0">
              <a:lnSpc>
                <a:spcPct val="106000"/>
              </a:lnSpc>
              <a:spcBef>
                <a:spcPts val="450"/>
              </a:spcBef>
            </a:pPr>
            <a:r>
              <a:rPr sz="1500" b="1" kern="0" spc="100" dirty="0">
                <a:solidFill>
                  <a:srgbClr val="000000">
                    <a:alpha val="100000"/>
                  </a:srgbClr>
                </a:solidFill>
                <a:latin typeface="黑体" panose="02010609060101010101" charset="-122"/>
                <a:ea typeface="黑体" panose="02010609060101010101" charset="-122"/>
                <a:cs typeface="黑体" panose="02010609060101010101" charset="-122"/>
              </a:rPr>
              <a:t>加强对签约居民疾病风险的早起</a:t>
            </a:r>
            <a:r>
              <a:rPr sz="1500" b="1" kern="0" spc="90" dirty="0">
                <a:solidFill>
                  <a:srgbClr val="000000">
                    <a:alpha val="100000"/>
                  </a:srgbClr>
                </a:solidFill>
                <a:latin typeface="黑体" panose="02010609060101010101" charset="-122"/>
                <a:ea typeface="黑体" panose="02010609060101010101" charset="-122"/>
                <a:cs typeface="黑体" panose="02010609060101010101" charset="-122"/>
              </a:rPr>
              <a:t>筛查与干</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100" dirty="0">
                <a:solidFill>
                  <a:srgbClr val="000000">
                    <a:alpha val="100000"/>
                  </a:srgbClr>
                </a:solidFill>
                <a:latin typeface="黑体" panose="02010609060101010101" charset="-122"/>
                <a:ea typeface="黑体" panose="02010609060101010101" charset="-122"/>
                <a:cs typeface="黑体" panose="02010609060101010101" charset="-122"/>
              </a:rPr>
              <a:t>预，提高高血压、糖尿病、肿瘤</a:t>
            </a:r>
            <a:r>
              <a:rPr sz="1500" b="1" kern="0" spc="90" dirty="0">
                <a:solidFill>
                  <a:srgbClr val="000000">
                    <a:alpha val="100000"/>
                  </a:srgbClr>
                </a:solidFill>
                <a:latin typeface="黑体" panose="02010609060101010101" charset="-122"/>
                <a:ea typeface="黑体" panose="02010609060101010101" charset="-122"/>
                <a:cs typeface="黑体" panose="02010609060101010101" charset="-122"/>
              </a:rPr>
              <a:t>等疾病早</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50" dirty="0">
                <a:solidFill>
                  <a:srgbClr val="000000">
                    <a:alpha val="100000"/>
                  </a:srgbClr>
                </a:solidFill>
                <a:latin typeface="黑体" panose="02010609060101010101" charset="-122"/>
                <a:ea typeface="黑体" panose="02010609060101010101" charset="-122"/>
                <a:cs typeface="黑体" panose="02010609060101010101" charset="-122"/>
              </a:rPr>
              <a:t>期发现比例。</a:t>
            </a:r>
            <a:endParaRPr sz="15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965"/>
              </a:spcBef>
            </a:pP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--关于推进本市家庭医生签约服务高质量发展的</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80" dirty="0">
                <a:solidFill>
                  <a:srgbClr val="000000">
                    <a:alpha val="100000"/>
                  </a:srgbClr>
                </a:solidFill>
                <a:latin typeface="黑体" panose="02010609060101010101" charset="-122"/>
                <a:ea typeface="黑体" panose="02010609060101010101" charset="-122"/>
                <a:cs typeface="黑体" panose="02010609060101010101" charset="-122"/>
              </a:rPr>
              <a:t>实施意见(2022</a:t>
            </a:r>
            <a:r>
              <a:rPr sz="1500" kern="0" spc="70" dirty="0">
                <a:solidFill>
                  <a:srgbClr val="000000">
                    <a:alpha val="100000"/>
                  </a:srgbClr>
                </a:solidFill>
                <a:latin typeface="黑体" panose="02010609060101010101" charset="-122"/>
                <a:ea typeface="黑体" panose="02010609060101010101" charset="-122"/>
                <a:cs typeface="黑体" panose="02010609060101010101" charset="-122"/>
              </a:rPr>
              <a:t>)</a:t>
            </a:r>
            <a:endParaRPr sz="1500" dirty="0">
              <a:latin typeface="黑体" panose="02010609060101010101" charset="-122"/>
              <a:ea typeface="黑体" panose="02010609060101010101" charset="-122"/>
              <a:cs typeface="黑体" panose="02010609060101010101" charset="-122"/>
            </a:endParaRPr>
          </a:p>
          <a:p>
            <a:pPr algn="l" rtl="0" eaLnBrk="0">
              <a:lnSpc>
                <a:spcPct val="180000"/>
              </a:lnSpc>
            </a:pPr>
            <a:endParaRPr sz="1000" dirty="0">
              <a:latin typeface="Arial" panose="020B0604020202020204"/>
              <a:ea typeface="Arial" panose="020B0604020202020204"/>
              <a:cs typeface="Arial" panose="020B0604020202020204"/>
            </a:endParaRPr>
          </a:p>
          <a:p>
            <a:pPr marL="15240" algn="l" rtl="0" eaLnBrk="0">
              <a:lnSpc>
                <a:spcPct val="107000"/>
              </a:lnSpc>
              <a:spcBef>
                <a:spcPts val="455"/>
              </a:spcBef>
            </a:pPr>
            <a:r>
              <a:rPr sz="1500" b="1" kern="0" spc="100" dirty="0">
                <a:solidFill>
                  <a:srgbClr val="000000">
                    <a:alpha val="100000"/>
                  </a:srgbClr>
                </a:solidFill>
                <a:latin typeface="黑体" panose="02010609060101010101" charset="-122"/>
                <a:ea typeface="黑体" panose="02010609060101010101" charset="-122"/>
                <a:cs typeface="黑体" panose="02010609060101010101" charset="-122"/>
              </a:rPr>
              <a:t>推动构建基于大数据应用的慢性病</a:t>
            </a:r>
            <a:r>
              <a:rPr sz="1500" b="1" kern="0" spc="90" dirty="0">
                <a:solidFill>
                  <a:srgbClr val="000000">
                    <a:alpha val="100000"/>
                  </a:srgbClr>
                </a:solidFill>
                <a:latin typeface="黑体" panose="02010609060101010101" charset="-122"/>
                <a:ea typeface="黑体" panose="02010609060101010101" charset="-122"/>
                <a:cs typeface="黑体" panose="02010609060101010101" charset="-122"/>
              </a:rPr>
              <a:t>健康管理</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100" dirty="0">
                <a:solidFill>
                  <a:srgbClr val="000000">
                    <a:alpha val="100000"/>
                  </a:srgbClr>
                </a:solidFill>
                <a:latin typeface="黑体" panose="02010609060101010101" charset="-122"/>
                <a:ea typeface="黑体" panose="02010609060101010101" charset="-122"/>
                <a:cs typeface="黑体" panose="02010609060101010101" charset="-122"/>
              </a:rPr>
              <a:t>和综合干预模式，推进社区慢性病</a:t>
            </a:r>
            <a:r>
              <a:rPr sz="1500" b="1" kern="0" spc="90" dirty="0">
                <a:solidFill>
                  <a:srgbClr val="000000">
                    <a:alpha val="100000"/>
                  </a:srgbClr>
                </a:solidFill>
                <a:latin typeface="黑体" panose="02010609060101010101" charset="-122"/>
                <a:ea typeface="黑体" panose="02010609060101010101" charset="-122"/>
                <a:cs typeface="黑体" panose="02010609060101010101" charset="-122"/>
              </a:rPr>
              <a:t>健康管理</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50" dirty="0">
                <a:solidFill>
                  <a:srgbClr val="000000">
                    <a:alpha val="100000"/>
                  </a:srgbClr>
                </a:solidFill>
                <a:latin typeface="黑体" panose="02010609060101010101" charset="-122"/>
                <a:ea typeface="黑体" panose="02010609060101010101" charset="-122"/>
                <a:cs typeface="黑体" panose="02010609060101010101" charset="-122"/>
              </a:rPr>
              <a:t>支持中心建设。</a:t>
            </a:r>
            <a:endParaRPr sz="1500" dirty="0">
              <a:latin typeface="黑体" panose="02010609060101010101" charset="-122"/>
              <a:ea typeface="黑体" panose="02010609060101010101" charset="-122"/>
              <a:cs typeface="黑体" panose="02010609060101010101" charset="-122"/>
            </a:endParaRPr>
          </a:p>
          <a:p>
            <a:pPr marL="12700" algn="l" rtl="0" eaLnBrk="0">
              <a:lnSpc>
                <a:spcPct val="115000"/>
              </a:lnSpc>
              <a:spcBef>
                <a:spcPts val="70"/>
              </a:spcBef>
            </a:pPr>
            <a:r>
              <a:rPr sz="1500" kern="0" spc="-90" dirty="0">
                <a:solidFill>
                  <a:srgbClr val="000000">
                    <a:alpha val="100000"/>
                  </a:srgbClr>
                </a:solidFill>
                <a:latin typeface="黑体" panose="02010609060101010101" charset="-122"/>
                <a:ea typeface="黑体" panose="02010609060101010101" charset="-122"/>
                <a:cs typeface="黑体" panose="02010609060101010101" charset="-122"/>
              </a:rPr>
              <a:t>上海市人民政府办公厅</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关于推动本市疾病预防控</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制事业高质量发展的实施意</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见(2024)</a:t>
            </a:r>
            <a:endParaRPr sz="1500" dirty="0">
              <a:latin typeface="黑体" panose="02010609060101010101" charset="-122"/>
              <a:ea typeface="黑体" panose="02010609060101010101" charset="-122"/>
              <a:cs typeface="黑体" panose="02010609060101010101" charset="-122"/>
            </a:endParaRPr>
          </a:p>
        </p:txBody>
      </p:sp>
      <p:sp>
        <p:nvSpPr>
          <p:cNvPr id="158" name="textbox 158"/>
          <p:cNvSpPr/>
          <p:nvPr/>
        </p:nvSpPr>
        <p:spPr>
          <a:xfrm>
            <a:off x="7226300" y="2287728"/>
            <a:ext cx="4157979" cy="3299459"/>
          </a:xfrm>
          <a:prstGeom prst="rect">
            <a:avLst/>
          </a:prstGeom>
          <a:noFill/>
          <a:ln w="0" cap="flat">
            <a:noFill/>
            <a:prstDash val="solid"/>
            <a:miter lim="0"/>
          </a:ln>
        </p:spPr>
        <p:txBody>
          <a:bodyPr vert="horz" wrap="square" lIns="0" tIns="0" rIns="0" bIns="0"/>
          <a:lstStyle/>
          <a:p>
            <a:pPr algn="l" rtl="0" eaLnBrk="0">
              <a:lnSpc>
                <a:spcPct val="14000"/>
              </a:lnSpc>
            </a:pPr>
            <a:endParaRPr sz="100" dirty="0">
              <a:latin typeface="Arial" panose="020B0604020202020204"/>
              <a:ea typeface="Arial" panose="020B0604020202020204"/>
              <a:cs typeface="Arial" panose="020B0604020202020204"/>
            </a:endParaRPr>
          </a:p>
          <a:p>
            <a:pPr marL="116840" indent="69850" algn="l" rtl="0" eaLnBrk="0">
              <a:lnSpc>
                <a:spcPct val="106000"/>
              </a:lnSpc>
            </a:pPr>
            <a:r>
              <a:rPr sz="1500" b="1" kern="0" spc="70" dirty="0">
                <a:solidFill>
                  <a:srgbClr val="000000">
                    <a:alpha val="100000"/>
                  </a:srgbClr>
                </a:solidFill>
                <a:latin typeface="黑体" panose="02010609060101010101" charset="-122"/>
                <a:ea typeface="黑体" panose="02010609060101010101" charset="-122"/>
                <a:cs typeface="黑体" panose="02010609060101010101" charset="-122"/>
              </a:rPr>
              <a:t>到2030年，慢性病综合防治体系持续巩固，</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80" dirty="0">
                <a:solidFill>
                  <a:srgbClr val="000000">
                    <a:alpha val="100000"/>
                  </a:srgbClr>
                </a:solidFill>
                <a:latin typeface="黑体" panose="02010609060101010101" charset="-122"/>
                <a:ea typeface="黑体" panose="02010609060101010101" charset="-122"/>
                <a:cs typeface="黑体" panose="02010609060101010101" charset="-122"/>
              </a:rPr>
              <a:t>慢性病防治管理水平与服务能力持续提升。</a:t>
            </a:r>
            <a:endParaRPr sz="1500" dirty="0">
              <a:latin typeface="黑体" panose="02010609060101010101" charset="-122"/>
              <a:ea typeface="黑体" panose="02010609060101010101" charset="-122"/>
              <a:cs typeface="黑体" panose="02010609060101010101" charset="-122"/>
            </a:endParaRPr>
          </a:p>
          <a:p>
            <a:pPr algn="l" rtl="0" eaLnBrk="0">
              <a:lnSpc>
                <a:spcPct val="145000"/>
              </a:lnSpc>
            </a:pPr>
            <a:endParaRPr sz="1000" dirty="0">
              <a:latin typeface="Arial" panose="020B0604020202020204"/>
              <a:ea typeface="Arial" panose="020B0604020202020204"/>
              <a:cs typeface="Arial" panose="020B0604020202020204"/>
            </a:endParaRPr>
          </a:p>
          <a:p>
            <a:pPr marL="12700" algn="l" rtl="0" eaLnBrk="0">
              <a:lnSpc>
                <a:spcPct val="103000"/>
              </a:lnSpc>
              <a:spcBef>
                <a:spcPts val="460"/>
              </a:spcBef>
            </a:pPr>
            <a:r>
              <a:rPr sz="1500" kern="0" spc="-50" dirty="0">
                <a:solidFill>
                  <a:srgbClr val="000000">
                    <a:alpha val="100000"/>
                  </a:srgbClr>
                </a:solidFill>
                <a:latin typeface="黑体" panose="02010609060101010101" charset="-122"/>
                <a:ea typeface="黑体" panose="02010609060101010101" charset="-122"/>
                <a:cs typeface="黑体" panose="02010609060101010101" charset="-122"/>
              </a:rPr>
              <a:t>--上海市防治慢性非传染性疾病中长期规划(2018-</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60" dirty="0">
                <a:solidFill>
                  <a:srgbClr val="000000">
                    <a:alpha val="100000"/>
                  </a:srgbClr>
                </a:solidFill>
                <a:latin typeface="黑体" panose="02010609060101010101" charset="-122"/>
                <a:ea typeface="黑体" panose="02010609060101010101" charset="-122"/>
                <a:cs typeface="黑体" panose="02010609060101010101" charset="-122"/>
              </a:rPr>
              <a:t>2030年)(2018)</a:t>
            </a:r>
            <a:endParaRPr sz="1500" dirty="0">
              <a:latin typeface="黑体" panose="02010609060101010101" charset="-122"/>
              <a:ea typeface="黑体" panose="02010609060101010101" charset="-122"/>
              <a:cs typeface="黑体" panose="02010609060101010101" charset="-122"/>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marL="15240" algn="l" rtl="0" eaLnBrk="0">
              <a:lnSpc>
                <a:spcPct val="108000"/>
              </a:lnSpc>
              <a:spcBef>
                <a:spcPts val="460"/>
              </a:spcBef>
            </a:pPr>
            <a:r>
              <a:rPr sz="1500" b="1" kern="0" spc="40" dirty="0">
                <a:solidFill>
                  <a:srgbClr val="000000">
                    <a:alpha val="100000"/>
                  </a:srgbClr>
                </a:solidFill>
                <a:latin typeface="黑体" panose="02010609060101010101" charset="-122"/>
                <a:ea typeface="黑体" panose="02010609060101010101" charset="-122"/>
                <a:cs typeface="黑体" panose="02010609060101010101" charset="-122"/>
              </a:rPr>
              <a:t>强化优质可及的基本医疗服务功能；</a:t>
            </a:r>
            <a:r>
              <a:rPr sz="1500" b="1" kern="0" spc="30" dirty="0">
                <a:solidFill>
                  <a:srgbClr val="000000">
                    <a:alpha val="100000"/>
                  </a:srgbClr>
                </a:solidFill>
                <a:latin typeface="黑体" panose="02010609060101010101" charset="-122"/>
                <a:ea typeface="黑体" panose="02010609060101010101" charset="-122"/>
                <a:cs typeface="黑体" panose="02010609060101010101" charset="-122"/>
              </a:rPr>
              <a:t>强化医防融</a:t>
            </a:r>
            <a:r>
              <a:rPr sz="15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90" dirty="0">
                <a:solidFill>
                  <a:srgbClr val="000000">
                    <a:alpha val="100000"/>
                  </a:srgbClr>
                </a:solidFill>
                <a:latin typeface="黑体" panose="02010609060101010101" charset="-122"/>
                <a:ea typeface="黑体" panose="02010609060101010101" charset="-122"/>
                <a:cs typeface="黑体" panose="02010609060101010101" charset="-122"/>
              </a:rPr>
              <a:t>合的公共卫生网底功能：强化以人为中心的健</a:t>
            </a:r>
            <a:r>
              <a:rPr sz="1500" kern="0" spc="60" dirty="0">
                <a:solidFill>
                  <a:srgbClr val="000000">
                    <a:alpha val="100000"/>
                  </a:srgbClr>
                </a:solidFill>
                <a:latin typeface="黑体" panose="02010609060101010101" charset="-122"/>
                <a:ea typeface="黑体" panose="02010609060101010101" charset="-122"/>
                <a:cs typeface="黑体" panose="02010609060101010101" charset="-122"/>
              </a:rPr>
              <a:t> </a:t>
            </a:r>
            <a:r>
              <a:rPr sz="1500" b="1" kern="0" spc="50" dirty="0">
                <a:solidFill>
                  <a:srgbClr val="000000">
                    <a:alpha val="100000"/>
                  </a:srgbClr>
                </a:solidFill>
                <a:latin typeface="黑体" panose="02010609060101010101" charset="-122"/>
                <a:ea typeface="黑体" panose="02010609060101010101" charset="-122"/>
                <a:cs typeface="黑体" panose="02010609060101010101" charset="-122"/>
              </a:rPr>
              <a:t>康管理服务功能。</a:t>
            </a:r>
            <a:endParaRPr sz="1500" dirty="0">
              <a:latin typeface="黑体" panose="02010609060101010101" charset="-122"/>
              <a:ea typeface="黑体" panose="02010609060101010101" charset="-122"/>
              <a:cs typeface="黑体" panose="02010609060101010101" charset="-122"/>
            </a:endParaRPr>
          </a:p>
          <a:p>
            <a:pPr marL="120015" algn="l" rtl="0" eaLnBrk="0">
              <a:lnSpc>
                <a:spcPct val="95000"/>
              </a:lnSpc>
              <a:spcBef>
                <a:spcPts val="760"/>
              </a:spcBef>
            </a:pPr>
            <a:r>
              <a:rPr sz="1500" kern="0" spc="-90" dirty="0">
                <a:solidFill>
                  <a:srgbClr val="000000">
                    <a:alpha val="100000"/>
                  </a:srgbClr>
                </a:solidFill>
                <a:latin typeface="黑体" panose="02010609060101010101" charset="-122"/>
                <a:ea typeface="黑体" panose="02010609060101010101" charset="-122"/>
                <a:cs typeface="黑体" panose="02010609060101010101" charset="-122"/>
              </a:rPr>
              <a:t>进一步提升本市社区卫生服务能力的实施方</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案</a:t>
            </a:r>
            <a:endParaRPr sz="1500" dirty="0">
              <a:latin typeface="黑体" panose="02010609060101010101" charset="-122"/>
              <a:ea typeface="黑体" panose="02010609060101010101" charset="-122"/>
              <a:cs typeface="黑体" panose="02010609060101010101" charset="-122"/>
            </a:endParaRPr>
          </a:p>
          <a:p>
            <a:pPr marL="234950" algn="l" rtl="0" eaLnBrk="0">
              <a:lnSpc>
                <a:spcPct val="79000"/>
              </a:lnSpc>
              <a:spcBef>
                <a:spcPts val="100"/>
              </a:spcBef>
            </a:pPr>
            <a:r>
              <a:rPr sz="1500" kern="0" spc="-20" dirty="0">
                <a:solidFill>
                  <a:srgbClr val="000000">
                    <a:alpha val="100000"/>
                  </a:srgbClr>
                </a:solidFill>
                <a:latin typeface="Times New Roman" panose="02020603050405020304"/>
                <a:ea typeface="Times New Roman" panose="02020603050405020304"/>
                <a:cs typeface="Times New Roman" panose="02020603050405020304"/>
              </a:rPr>
              <a:t>(2023)</a:t>
            </a:r>
            <a:endParaRPr sz="1500" dirty="0">
              <a:latin typeface="Times New Roman" panose="02020603050405020304"/>
              <a:ea typeface="Times New Roman" panose="02020603050405020304"/>
              <a:cs typeface="Times New Roman" panose="02020603050405020304"/>
            </a:endParaRPr>
          </a:p>
        </p:txBody>
      </p:sp>
      <p:sp>
        <p:nvSpPr>
          <p:cNvPr id="160" name="textbox 160"/>
          <p:cNvSpPr/>
          <p:nvPr/>
        </p:nvSpPr>
        <p:spPr>
          <a:xfrm>
            <a:off x="202691" y="445749"/>
            <a:ext cx="9708515" cy="491490"/>
          </a:xfrm>
          <a:prstGeom prst="rect">
            <a:avLst/>
          </a:prstGeom>
          <a:noFill/>
          <a:ln w="0" cap="flat">
            <a:noFill/>
            <a:prstDash val="solid"/>
            <a:miter lim="0"/>
          </a:ln>
        </p:spPr>
        <p:txBody>
          <a:bodyPr vert="horz" wrap="square" lIns="0" tIns="0" rIns="0" bIns="0"/>
          <a:lstStyle/>
          <a:p>
            <a:pPr algn="l" rtl="0" eaLnBrk="0">
              <a:lnSpc>
                <a:spcPct val="99000"/>
              </a:lnSpc>
            </a:pPr>
            <a:endParaRPr sz="100" dirty="0">
              <a:latin typeface="Arial" panose="020B0604020202020204"/>
              <a:ea typeface="Arial" panose="020B0604020202020204"/>
              <a:cs typeface="Arial" panose="020B0604020202020204"/>
            </a:endParaRPr>
          </a:p>
          <a:p>
            <a:pPr algn="r" rtl="0" eaLnBrk="0">
              <a:lnSpc>
                <a:spcPct val="95000"/>
              </a:lnSpc>
            </a:pPr>
            <a:r>
              <a:rPr sz="3200" b="1" kern="0" spc="-40" dirty="0">
                <a:solidFill>
                  <a:srgbClr val="1080E0">
                    <a:alpha val="100000"/>
                  </a:srgbClr>
                </a:solidFill>
                <a:latin typeface="黑体" panose="02010609060101010101" charset="-122"/>
                <a:ea typeface="黑体" panose="02010609060101010101" charset="-122"/>
                <a:cs typeface="黑体" panose="02010609060101010101" charset="-122"/>
              </a:rPr>
              <a:t>上海市提出强化医防融合和着力提升社区卫生服务能</a:t>
            </a:r>
            <a:r>
              <a:rPr sz="3200" kern="0" spc="-40" dirty="0">
                <a:solidFill>
                  <a:srgbClr val="1080E0">
                    <a:alpha val="100000"/>
                  </a:srgbClr>
                </a:solidFill>
                <a:latin typeface="黑体" panose="02010609060101010101" charset="-122"/>
                <a:ea typeface="黑体" panose="02010609060101010101" charset="-122"/>
                <a:cs typeface="黑体" panose="02010609060101010101" charset="-122"/>
              </a:rPr>
              <a:t>力</a:t>
            </a:r>
            <a:endParaRPr sz="3200" dirty="0">
              <a:latin typeface="黑体" panose="02010609060101010101" charset="-122"/>
              <a:ea typeface="黑体" panose="02010609060101010101" charset="-122"/>
              <a:cs typeface="黑体" panose="02010609060101010101" charset="-122"/>
            </a:endParaRPr>
          </a:p>
        </p:txBody>
      </p:sp>
      <p:pic>
        <p:nvPicPr>
          <p:cNvPr id="162" name="picture 162"/>
          <p:cNvPicPr>
            <a:picLocks noChangeAspect="1"/>
          </p:cNvPicPr>
          <p:nvPr/>
        </p:nvPicPr>
        <p:blipFill>
          <a:blip r:embed="rId2"/>
          <a:stretch>
            <a:fillRect/>
          </a:stretch>
        </p:blipFill>
        <p:spPr>
          <a:xfrm rot="21600000">
            <a:off x="6496018" y="2501867"/>
            <a:ext cx="628741" cy="628672"/>
          </a:xfrm>
          <a:prstGeom prst="rect">
            <a:avLst/>
          </a:prstGeom>
        </p:spPr>
      </p:pic>
      <p:pic>
        <p:nvPicPr>
          <p:cNvPr id="164" name="picture 164"/>
          <p:cNvPicPr>
            <a:picLocks noChangeAspect="1"/>
          </p:cNvPicPr>
          <p:nvPr/>
        </p:nvPicPr>
        <p:blipFill>
          <a:blip r:embed="rId3"/>
          <a:stretch>
            <a:fillRect/>
          </a:stretch>
        </p:blipFill>
        <p:spPr>
          <a:xfrm rot="21600000">
            <a:off x="939759" y="5187939"/>
            <a:ext cx="628741" cy="628672"/>
          </a:xfrm>
          <a:prstGeom prst="rect">
            <a:avLst/>
          </a:prstGeom>
        </p:spPr>
      </p:pic>
      <p:pic>
        <p:nvPicPr>
          <p:cNvPr id="166" name="picture 166"/>
          <p:cNvPicPr>
            <a:picLocks noChangeAspect="1"/>
          </p:cNvPicPr>
          <p:nvPr/>
        </p:nvPicPr>
        <p:blipFill>
          <a:blip r:embed="rId4"/>
          <a:stretch>
            <a:fillRect/>
          </a:stretch>
        </p:blipFill>
        <p:spPr>
          <a:xfrm rot="21600000">
            <a:off x="6496018" y="4629150"/>
            <a:ext cx="628741" cy="622294"/>
          </a:xfrm>
          <a:prstGeom prst="rect">
            <a:avLst/>
          </a:prstGeom>
        </p:spPr>
      </p:pic>
      <p:grpSp>
        <p:nvGrpSpPr>
          <p:cNvPr id="16" name="group 16"/>
          <p:cNvGrpSpPr/>
          <p:nvPr/>
        </p:nvGrpSpPr>
        <p:grpSpPr>
          <a:xfrm rot="21600000">
            <a:off x="958900" y="1962142"/>
            <a:ext cx="590458" cy="584233"/>
            <a:chOff x="0" y="0"/>
            <a:chExt cx="590458" cy="584233"/>
          </a:xfrm>
        </p:grpSpPr>
        <p:pic>
          <p:nvPicPr>
            <p:cNvPr id="168" name="picture 168"/>
            <p:cNvPicPr>
              <a:picLocks noChangeAspect="1"/>
            </p:cNvPicPr>
            <p:nvPr/>
          </p:nvPicPr>
          <p:blipFill>
            <a:blip r:embed="rId5"/>
            <a:stretch>
              <a:fillRect/>
            </a:stretch>
          </p:blipFill>
          <p:spPr>
            <a:xfrm rot="21600000">
              <a:off x="0" y="0"/>
              <a:ext cx="590458" cy="584233"/>
            </a:xfrm>
            <a:prstGeom prst="rect">
              <a:avLst/>
            </a:prstGeom>
          </p:spPr>
        </p:pic>
        <p:sp>
          <p:nvSpPr>
            <p:cNvPr id="170" name="textbox 170"/>
            <p:cNvSpPr/>
            <p:nvPr/>
          </p:nvSpPr>
          <p:spPr>
            <a:xfrm>
              <a:off x="-12700" y="-12700"/>
              <a:ext cx="615950" cy="681990"/>
            </a:xfrm>
            <a:prstGeom prst="rect">
              <a:avLst/>
            </a:prstGeom>
            <a:noFill/>
            <a:ln w="0" cap="flat">
              <a:noFill/>
              <a:prstDash val="solid"/>
              <a:miter lim="0"/>
            </a:ln>
          </p:spPr>
          <p:txBody>
            <a:bodyPr vert="horz" wrap="square" lIns="0" tIns="0" rIns="0" bIns="0"/>
            <a:lstStyle/>
            <a:p>
              <a:pPr algn="l" rtl="0" eaLnBrk="0">
                <a:lnSpc>
                  <a:spcPct val="148000"/>
                </a:lnSpc>
              </a:pPr>
              <a:endParaRPr sz="1000" dirty="0">
                <a:latin typeface="Arial" panose="020B0604020202020204"/>
                <a:ea typeface="Arial" panose="020B0604020202020204"/>
                <a:cs typeface="Arial" panose="020B0604020202020204"/>
              </a:endParaRPr>
            </a:p>
            <a:p>
              <a:pPr marL="120015" algn="l" rtl="0" eaLnBrk="0">
                <a:lnSpc>
                  <a:spcPct val="78000"/>
                </a:lnSpc>
              </a:pPr>
              <a:r>
                <a:rPr sz="2500" b="1" kern="0" spc="-20" dirty="0">
                  <a:solidFill>
                    <a:srgbClr val="FFFFFF">
                      <a:alpha val="100000"/>
                    </a:srgbClr>
                  </a:solidFill>
                  <a:latin typeface="Times New Roman" panose="02020603050405020304"/>
                  <a:ea typeface="Times New Roman" panose="02020603050405020304"/>
                  <a:cs typeface="Times New Roman" panose="02020603050405020304"/>
                </a:rPr>
                <a:t>01</a:t>
              </a:r>
              <a:endParaRPr sz="2500" dirty="0">
                <a:latin typeface="Times New Roman" panose="02020603050405020304"/>
                <a:ea typeface="Times New Roman" panose="02020603050405020304"/>
                <a:cs typeface="Times New Roman" panose="02020603050405020304"/>
              </a:endParaRPr>
            </a:p>
          </p:txBody>
        </p:sp>
      </p:grpSp>
      <p:grpSp>
        <p:nvGrpSpPr>
          <p:cNvPr id="18" name="group 18"/>
          <p:cNvGrpSpPr/>
          <p:nvPr/>
        </p:nvGrpSpPr>
        <p:grpSpPr>
          <a:xfrm rot="21600000">
            <a:off x="958900" y="3581385"/>
            <a:ext cx="590458" cy="584232"/>
            <a:chOff x="0" y="0"/>
            <a:chExt cx="590458" cy="584232"/>
          </a:xfrm>
        </p:grpSpPr>
        <p:pic>
          <p:nvPicPr>
            <p:cNvPr id="172" name="picture 172"/>
            <p:cNvPicPr>
              <a:picLocks noChangeAspect="1"/>
            </p:cNvPicPr>
            <p:nvPr/>
          </p:nvPicPr>
          <p:blipFill>
            <a:blip r:embed="rId6"/>
            <a:stretch>
              <a:fillRect/>
            </a:stretch>
          </p:blipFill>
          <p:spPr>
            <a:xfrm rot="21600000">
              <a:off x="0" y="0"/>
              <a:ext cx="590458" cy="584232"/>
            </a:xfrm>
            <a:prstGeom prst="rect">
              <a:avLst/>
            </a:prstGeom>
          </p:spPr>
        </p:pic>
        <p:sp>
          <p:nvSpPr>
            <p:cNvPr id="174" name="textbox 174"/>
            <p:cNvSpPr/>
            <p:nvPr/>
          </p:nvSpPr>
          <p:spPr>
            <a:xfrm>
              <a:off x="-12700" y="-12700"/>
              <a:ext cx="615950" cy="681355"/>
            </a:xfrm>
            <a:prstGeom prst="rect">
              <a:avLst/>
            </a:prstGeom>
            <a:noFill/>
            <a:ln w="0" cap="flat">
              <a:noFill/>
              <a:prstDash val="solid"/>
              <a:miter lim="0"/>
            </a:ln>
          </p:spPr>
          <p:txBody>
            <a:bodyPr vert="horz" wrap="square" lIns="0" tIns="0" rIns="0" bIns="0"/>
            <a:lstStyle/>
            <a:p>
              <a:pPr algn="l" rtl="0" eaLnBrk="0">
                <a:lnSpc>
                  <a:spcPct val="160000"/>
                </a:lnSpc>
              </a:pPr>
              <a:endParaRPr sz="1000" dirty="0">
                <a:latin typeface="Arial" panose="020B0604020202020204"/>
                <a:ea typeface="Arial" panose="020B0604020202020204"/>
                <a:cs typeface="Arial" panose="020B0604020202020204"/>
              </a:endParaRPr>
            </a:p>
            <a:p>
              <a:pPr marL="113665" algn="l" rtl="0" eaLnBrk="0">
                <a:lnSpc>
                  <a:spcPct val="78000"/>
                </a:lnSpc>
                <a:spcBef>
                  <a:spcPts val="5"/>
                </a:spcBef>
              </a:pPr>
              <a:r>
                <a:rPr sz="2500" b="1" kern="0" spc="-20" dirty="0">
                  <a:solidFill>
                    <a:srgbClr val="FFFFFF">
                      <a:alpha val="100000"/>
                    </a:srgbClr>
                  </a:solidFill>
                  <a:latin typeface="Times New Roman" panose="02020603050405020304"/>
                  <a:ea typeface="Times New Roman" panose="02020603050405020304"/>
                  <a:cs typeface="Times New Roman" panose="02020603050405020304"/>
                </a:rPr>
                <a:t>03</a:t>
              </a:r>
              <a:endParaRPr sz="2500" dirty="0">
                <a:latin typeface="Times New Roman" panose="02020603050405020304"/>
                <a:ea typeface="Times New Roman" panose="02020603050405020304"/>
                <a:cs typeface="Times New Roman" panose="02020603050405020304"/>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rect 182"/>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184" name="picture 184"/>
          <p:cNvPicPr>
            <a:picLocks noChangeAspect="1"/>
          </p:cNvPicPr>
          <p:nvPr/>
        </p:nvPicPr>
        <p:blipFill>
          <a:blip r:embed="rId1"/>
          <a:stretch>
            <a:fillRect/>
          </a:stretch>
        </p:blipFill>
        <p:spPr>
          <a:xfrm rot="21600000">
            <a:off x="234939" y="1460479"/>
            <a:ext cx="4489460" cy="4121177"/>
          </a:xfrm>
          <a:prstGeom prst="rect">
            <a:avLst/>
          </a:prstGeom>
        </p:spPr>
      </p:pic>
      <p:sp>
        <p:nvSpPr>
          <p:cNvPr id="186" name="textbox 186"/>
          <p:cNvSpPr/>
          <p:nvPr/>
        </p:nvSpPr>
        <p:spPr>
          <a:xfrm>
            <a:off x="5061000" y="3601496"/>
            <a:ext cx="6146165" cy="145923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3656965" indent="-3644265" algn="l" rtl="0" eaLnBrk="0">
              <a:lnSpc>
                <a:spcPct val="98000"/>
              </a:lnSpc>
            </a:pPr>
            <a:r>
              <a:rPr sz="4800" kern="0" spc="10" dirty="0">
                <a:solidFill>
                  <a:srgbClr val="000000">
                    <a:alpha val="100000"/>
                  </a:srgbClr>
                </a:solidFill>
                <a:latin typeface="黑体" panose="02010609060101010101" charset="-122"/>
                <a:ea typeface="黑体" panose="02010609060101010101" charset="-122"/>
                <a:cs typeface="黑体" panose="02010609060101010101" charset="-122"/>
              </a:rPr>
              <a:t>服务内容标准化：规范</a:t>
            </a:r>
            <a:r>
              <a:rPr sz="4800" kern="0" spc="70" dirty="0">
                <a:solidFill>
                  <a:srgbClr val="000000">
                    <a:alpha val="100000"/>
                  </a:srgbClr>
                </a:solidFill>
                <a:latin typeface="黑体" panose="02010609060101010101" charset="-122"/>
                <a:ea typeface="黑体" panose="02010609060101010101" charset="-122"/>
                <a:cs typeface="黑体" panose="02010609060101010101" charset="-122"/>
              </a:rPr>
              <a:t> </a:t>
            </a:r>
            <a:r>
              <a:rPr sz="4800" kern="0" spc="50" dirty="0">
                <a:solidFill>
                  <a:srgbClr val="000000">
                    <a:alpha val="100000"/>
                  </a:srgbClr>
                </a:solidFill>
                <a:latin typeface="黑体" panose="02010609060101010101" charset="-122"/>
                <a:ea typeface="黑体" panose="02010609060101010101" charset="-122"/>
                <a:cs typeface="黑体" panose="02010609060101010101" charset="-122"/>
              </a:rPr>
              <a:t>全程管理</a:t>
            </a:r>
            <a:endParaRPr sz="4800" dirty="0">
              <a:latin typeface="黑体" panose="02010609060101010101" charset="-122"/>
              <a:ea typeface="黑体" panose="02010609060101010101" charset="-122"/>
              <a:cs typeface="黑体" panose="02010609060101010101" charset="-122"/>
            </a:endParaRPr>
          </a:p>
        </p:txBody>
      </p:sp>
      <p:pic>
        <p:nvPicPr>
          <p:cNvPr id="188" name="picture 188"/>
          <p:cNvPicPr>
            <a:picLocks noChangeAspect="1"/>
          </p:cNvPicPr>
          <p:nvPr/>
        </p:nvPicPr>
        <p:blipFill>
          <a:blip r:embed="rId2"/>
          <a:stretch>
            <a:fillRect/>
          </a:stretch>
        </p:blipFill>
        <p:spPr>
          <a:xfrm rot="21600000">
            <a:off x="10140939" y="2330417"/>
            <a:ext cx="1060460" cy="71124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picture 196"/>
          <p:cNvPicPr>
            <a:picLocks noChangeAspect="1"/>
          </p:cNvPicPr>
          <p:nvPr/>
        </p:nvPicPr>
        <p:blipFill>
          <a:blip r:embed="rId1"/>
          <a:stretch>
            <a:fillRect/>
          </a:stretch>
        </p:blipFill>
        <p:spPr>
          <a:xfrm rot="21600000">
            <a:off x="0" y="0"/>
            <a:ext cx="12192000" cy="6858000"/>
          </a:xfrm>
          <a:prstGeom prst="rect">
            <a:avLst/>
          </a:prstGeom>
        </p:spPr>
      </p:pic>
      <p:sp>
        <p:nvSpPr>
          <p:cNvPr id="198" name="textbox 198"/>
          <p:cNvSpPr/>
          <p:nvPr/>
        </p:nvSpPr>
        <p:spPr>
          <a:xfrm>
            <a:off x="1092260" y="1376357"/>
            <a:ext cx="7254240" cy="5247004"/>
          </a:xfrm>
          <a:prstGeom prst="rect">
            <a:avLst/>
          </a:prstGeom>
          <a:no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5875" algn="l" rtl="0" eaLnBrk="0">
              <a:lnSpc>
                <a:spcPct val="95000"/>
              </a:lnSpc>
            </a:pPr>
            <a:r>
              <a:rPr sz="2000" b="1" kern="0" spc="20" dirty="0">
                <a:solidFill>
                  <a:srgbClr val="603090">
                    <a:alpha val="100000"/>
                  </a:srgbClr>
                </a:solidFill>
                <a:latin typeface="黑体" panose="02010609060101010101" charset="-122"/>
                <a:ea typeface="黑体" panose="02010609060101010101" charset="-122"/>
                <a:cs typeface="黑体" panose="02010609060101010101" charset="-122"/>
              </a:rPr>
              <a:t>辖区内35岁及以上常住居民中原</a:t>
            </a:r>
            <a:r>
              <a:rPr sz="2000" b="1" kern="0" spc="10" dirty="0">
                <a:solidFill>
                  <a:srgbClr val="603090">
                    <a:alpha val="100000"/>
                  </a:srgbClr>
                </a:solidFill>
                <a:latin typeface="黑体" panose="02010609060101010101" charset="-122"/>
                <a:ea typeface="黑体" panose="02010609060101010101" charset="-122"/>
                <a:cs typeface="黑体" panose="02010609060101010101" charset="-122"/>
              </a:rPr>
              <a:t>发性高血压患者</a:t>
            </a:r>
            <a:endParaRPr sz="2000" dirty="0">
              <a:latin typeface="黑体" panose="02010609060101010101" charset="-122"/>
              <a:ea typeface="黑体" panose="02010609060101010101" charset="-122"/>
              <a:cs typeface="黑体" panose="02010609060101010101" charset="-122"/>
            </a:endParaRPr>
          </a:p>
          <a:p>
            <a:pPr algn="l" rtl="0" eaLnBrk="0">
              <a:lnSpc>
                <a:spcPct val="151000"/>
              </a:lnSpc>
            </a:pPr>
            <a:endParaRPr sz="1000" dirty="0">
              <a:latin typeface="Arial" panose="020B0604020202020204"/>
              <a:ea typeface="Arial" panose="020B0604020202020204"/>
              <a:cs typeface="Arial" panose="020B0604020202020204"/>
            </a:endParaRPr>
          </a:p>
          <a:p>
            <a:pPr marL="15875" algn="l" rtl="0" eaLnBrk="0">
              <a:lnSpc>
                <a:spcPct val="95000"/>
              </a:lnSpc>
              <a:spcBef>
                <a:spcPts val="610"/>
              </a:spcBef>
            </a:pPr>
            <a:r>
              <a:rPr sz="2000" b="1" kern="0" spc="-200" dirty="0">
                <a:solidFill>
                  <a:srgbClr val="000000">
                    <a:alpha val="100000"/>
                  </a:srgbClr>
                </a:solidFill>
                <a:latin typeface="黑体" panose="02010609060101010101" charset="-122"/>
                <a:ea typeface="黑体" panose="02010609060101010101" charset="-122"/>
                <a:cs typeface="黑体" panose="02010609060101010101" charset="-122"/>
              </a:rPr>
              <a:t>服务内容：</a:t>
            </a:r>
            <a:endParaRPr sz="20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290"/>
              </a:spcBef>
            </a:pPr>
            <a:r>
              <a:rPr sz="2000" kern="0" spc="-70" dirty="0">
                <a:solidFill>
                  <a:srgbClr val="B02020">
                    <a:alpha val="100000"/>
                  </a:srgbClr>
                </a:solidFill>
                <a:latin typeface="黑体" panose="02010609060101010101" charset="-122"/>
                <a:ea typeface="黑体" panose="02010609060101010101" charset="-122"/>
                <a:cs typeface="黑体" panose="02010609060101010101" charset="-122"/>
              </a:rPr>
              <a:t>●</a:t>
            </a:r>
            <a:r>
              <a:rPr sz="2000" kern="0" spc="110" dirty="0">
                <a:solidFill>
                  <a:srgbClr val="B02020">
                    <a:alpha val="100000"/>
                  </a:srgbClr>
                </a:solidFill>
                <a:latin typeface="黑体" panose="02010609060101010101" charset="-122"/>
                <a:ea typeface="黑体" panose="02010609060101010101" charset="-122"/>
                <a:cs typeface="黑体" panose="02010609060101010101" charset="-122"/>
              </a:rPr>
              <a:t>  </a:t>
            </a:r>
            <a:r>
              <a:rPr sz="2000" kern="0" spc="-70" dirty="0">
                <a:solidFill>
                  <a:srgbClr val="000000">
                    <a:alpha val="100000"/>
                  </a:srgbClr>
                </a:solidFill>
                <a:latin typeface="黑体" panose="02010609060101010101" charset="-122"/>
                <a:ea typeface="黑体" panose="02010609060101010101" charset="-122"/>
                <a:cs typeface="黑体" panose="02010609060101010101" charset="-122"/>
              </a:rPr>
              <a:t>筛查、建卡</a:t>
            </a:r>
            <a:endParaRPr sz="20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445"/>
              </a:spcBef>
            </a:pPr>
            <a:r>
              <a:rPr sz="2000" kern="0" spc="-110" dirty="0">
                <a:solidFill>
                  <a:srgbClr val="D03020">
                    <a:alpha val="100000"/>
                  </a:srgbClr>
                </a:solidFill>
                <a:latin typeface="黑体" panose="02010609060101010101" charset="-122"/>
                <a:ea typeface="黑体" panose="02010609060101010101" charset="-122"/>
                <a:cs typeface="黑体" panose="02010609060101010101" charset="-122"/>
              </a:rPr>
              <a:t>●</a:t>
            </a:r>
            <a:r>
              <a:rPr sz="2000" kern="0" spc="120" dirty="0">
                <a:solidFill>
                  <a:srgbClr val="D03020">
                    <a:alpha val="100000"/>
                  </a:srgbClr>
                </a:solidFill>
                <a:latin typeface="黑体" panose="02010609060101010101" charset="-122"/>
                <a:ea typeface="黑体" panose="02010609060101010101" charset="-122"/>
                <a:cs typeface="黑体" panose="02010609060101010101" charset="-122"/>
              </a:rPr>
              <a:t>  </a:t>
            </a:r>
            <a:r>
              <a:rPr sz="2000" kern="0" spc="-110" dirty="0">
                <a:solidFill>
                  <a:srgbClr val="000000">
                    <a:alpha val="100000"/>
                  </a:srgbClr>
                </a:solidFill>
                <a:latin typeface="黑体" panose="02010609060101010101" charset="-122"/>
                <a:ea typeface="黑体" panose="02010609060101010101" charset="-122"/>
                <a:cs typeface="黑体" panose="02010609060101010101" charset="-122"/>
              </a:rPr>
              <a:t>随访评估</a:t>
            </a:r>
            <a:endParaRPr sz="2000" dirty="0">
              <a:latin typeface="黑体" panose="02010609060101010101" charset="-122"/>
              <a:ea typeface="黑体" panose="02010609060101010101" charset="-122"/>
              <a:cs typeface="黑体" panose="02010609060101010101" charset="-122"/>
            </a:endParaRPr>
          </a:p>
          <a:p>
            <a:pPr marL="12700" algn="l" rtl="0" eaLnBrk="0">
              <a:lnSpc>
                <a:spcPct val="92000"/>
              </a:lnSpc>
              <a:spcBef>
                <a:spcPts val="610"/>
              </a:spcBef>
            </a:pPr>
            <a:r>
              <a:rPr sz="1600" kern="0" spc="-10" dirty="0">
                <a:solidFill>
                  <a:srgbClr val="802020">
                    <a:alpha val="100000"/>
                  </a:srgbClr>
                </a:solidFill>
                <a:latin typeface="黑体" panose="02010609060101010101" charset="-122"/>
                <a:ea typeface="黑体" panose="02010609060101010101" charset="-122"/>
                <a:cs typeface="黑体" panose="02010609060101010101" charset="-122"/>
              </a:rPr>
              <a:t>√</a:t>
            </a:r>
            <a:r>
              <a:rPr sz="1600" kern="0" spc="820" dirty="0">
                <a:solidFill>
                  <a:srgbClr val="80202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000000">
                    <a:alpha val="100000"/>
                  </a:srgbClr>
                </a:solidFill>
                <a:latin typeface="黑体" panose="02010609060101010101" charset="-122"/>
                <a:ea typeface="黑体" panose="02010609060101010101" charset="-122"/>
                <a:cs typeface="黑体" panose="02010609060101010101" charset="-122"/>
              </a:rPr>
              <a:t>对原发性高血压患者，每年要提供至少4次面对面的随访</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1730"/>
              </a:spcBef>
            </a:pPr>
            <a:r>
              <a:rPr sz="2000" kern="0" spc="-110" dirty="0">
                <a:solidFill>
                  <a:srgbClr val="D02020">
                    <a:alpha val="100000"/>
                  </a:srgbClr>
                </a:solidFill>
                <a:latin typeface="黑体" panose="02010609060101010101" charset="-122"/>
                <a:ea typeface="黑体" panose="02010609060101010101" charset="-122"/>
                <a:cs typeface="黑体" panose="02010609060101010101" charset="-122"/>
              </a:rPr>
              <a:t>●</a:t>
            </a:r>
            <a:r>
              <a:rPr sz="2000" kern="0" spc="110" dirty="0">
                <a:solidFill>
                  <a:srgbClr val="D02020">
                    <a:alpha val="100000"/>
                  </a:srgbClr>
                </a:solidFill>
                <a:latin typeface="黑体" panose="02010609060101010101" charset="-122"/>
                <a:ea typeface="黑体" panose="02010609060101010101" charset="-122"/>
                <a:cs typeface="黑体" panose="02010609060101010101" charset="-122"/>
              </a:rPr>
              <a:t>  </a:t>
            </a:r>
            <a:r>
              <a:rPr sz="2000" kern="0" spc="-110" dirty="0">
                <a:solidFill>
                  <a:srgbClr val="000000">
                    <a:alpha val="100000"/>
                  </a:srgbClr>
                </a:solidFill>
                <a:latin typeface="黑体" panose="02010609060101010101" charset="-122"/>
                <a:ea typeface="黑体" panose="02010609060101010101" charset="-122"/>
                <a:cs typeface="黑体" panose="02010609060101010101" charset="-122"/>
              </a:rPr>
              <a:t>分类干预</a:t>
            </a:r>
            <a:endParaRPr sz="20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660"/>
              </a:spcBef>
            </a:pP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a:t>
            </a:r>
            <a:r>
              <a:rPr sz="1600" kern="0" spc="-50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血压控制满意者</a:t>
            </a:r>
            <a:endParaRPr sz="16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195"/>
              </a:spcBef>
            </a:pP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a:t>
            </a:r>
            <a:r>
              <a:rPr sz="1600" kern="0" spc="-62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第一次血压控制不满意(或出</a:t>
            </a:r>
            <a:r>
              <a:rPr sz="1600" kern="0" spc="80" dirty="0">
                <a:solidFill>
                  <a:srgbClr val="000000">
                    <a:alpha val="100000"/>
                  </a:srgbClr>
                </a:solidFill>
                <a:latin typeface="黑体" panose="02010609060101010101" charset="-122"/>
                <a:ea typeface="黑体" panose="02010609060101010101" charset="-122"/>
                <a:cs typeface="黑体" panose="02010609060101010101" charset="-122"/>
              </a:rPr>
              <a:t>现药物不良反应者)</a:t>
            </a:r>
            <a:endParaRPr sz="16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695"/>
              </a:spcBef>
            </a:pPr>
            <a:r>
              <a:rPr sz="1600" kern="0" spc="30" dirty="0">
                <a:solidFill>
                  <a:srgbClr val="000000">
                    <a:alpha val="100000"/>
                  </a:srgbClr>
                </a:solidFill>
                <a:latin typeface="黑体" panose="02010609060101010101" charset="-122"/>
                <a:ea typeface="黑体" panose="02010609060101010101" charset="-122"/>
                <a:cs typeface="黑体" panose="02010609060101010101" charset="-122"/>
              </a:rPr>
              <a:t>√连续两次出现血压控制不满意或药物不良反</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应难以控制及出现新的并发症或原</a:t>
            </a:r>
            <a:endParaRPr sz="1600" dirty="0">
              <a:latin typeface="黑体" panose="02010609060101010101" charset="-122"/>
              <a:ea typeface="黑体" panose="02010609060101010101" charset="-122"/>
              <a:cs typeface="黑体" panose="02010609060101010101" charset="-122"/>
            </a:endParaRPr>
          </a:p>
          <a:p>
            <a:pPr marL="354965" algn="l" rtl="0" eaLnBrk="0">
              <a:lnSpc>
                <a:spcPts val="2750"/>
              </a:lnSpc>
            </a:pPr>
            <a:r>
              <a:rPr sz="1600" kern="0" spc="10" dirty="0">
                <a:solidFill>
                  <a:srgbClr val="000000">
                    <a:alpha val="100000"/>
                  </a:srgbClr>
                </a:solidFill>
                <a:latin typeface="黑体" panose="02010609060101010101" charset="-122"/>
                <a:ea typeface="黑体" panose="02010609060101010101" charset="-122"/>
                <a:cs typeface="黑体" panose="02010609060101010101" charset="-122"/>
              </a:rPr>
              <a:t>有并发症加重的患者</a:t>
            </a:r>
            <a:endParaRPr sz="16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640"/>
              </a:spcBef>
            </a:pP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a:t>
            </a:r>
            <a:r>
              <a:rPr sz="1600" kern="0" spc="-47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针对性健康教育</a:t>
            </a:r>
            <a:endParaRPr sz="16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540"/>
              </a:spcBef>
            </a:pPr>
            <a:r>
              <a:rPr sz="2000" kern="0" spc="-120" dirty="0">
                <a:solidFill>
                  <a:srgbClr val="402020">
                    <a:alpha val="100000"/>
                  </a:srgbClr>
                </a:solidFill>
                <a:latin typeface="黑体" panose="02010609060101010101" charset="-122"/>
                <a:ea typeface="黑体" panose="02010609060101010101" charset="-122"/>
                <a:cs typeface="黑体" panose="02010609060101010101" charset="-122"/>
              </a:rPr>
              <a:t>●</a:t>
            </a:r>
            <a:r>
              <a:rPr sz="2000" kern="0" spc="130" dirty="0">
                <a:solidFill>
                  <a:srgbClr val="402020">
                    <a:alpha val="100000"/>
                  </a:srgbClr>
                </a:solidFill>
                <a:latin typeface="黑体" panose="02010609060101010101" charset="-122"/>
                <a:ea typeface="黑体" panose="02010609060101010101" charset="-122"/>
                <a:cs typeface="黑体" panose="02010609060101010101" charset="-122"/>
              </a:rPr>
              <a:t>  </a:t>
            </a:r>
            <a:r>
              <a:rPr sz="2000" kern="0" spc="-120" dirty="0">
                <a:solidFill>
                  <a:srgbClr val="402020">
                    <a:alpha val="100000"/>
                  </a:srgbClr>
                </a:solidFill>
                <a:latin typeface="黑体" panose="02010609060101010101" charset="-122"/>
                <a:ea typeface="黑体" panose="02010609060101010101" charset="-122"/>
                <a:cs typeface="黑体" panose="02010609060101010101" charset="-122"/>
              </a:rPr>
              <a:t>健康体检</a:t>
            </a:r>
            <a:endParaRPr sz="2000" dirty="0">
              <a:latin typeface="黑体" panose="02010609060101010101" charset="-122"/>
              <a:ea typeface="黑体" panose="02010609060101010101" charset="-122"/>
              <a:cs typeface="黑体" panose="02010609060101010101" charset="-122"/>
            </a:endParaRPr>
          </a:p>
          <a:p>
            <a:pPr algn="l" rtl="0" eaLnBrk="0">
              <a:lnSpc>
                <a:spcPct val="100000"/>
              </a:lnSpc>
            </a:pPr>
            <a:endParaRPr sz="500" dirty="0">
              <a:latin typeface="Arial" panose="020B0604020202020204"/>
              <a:ea typeface="Arial" panose="020B0604020202020204"/>
              <a:cs typeface="Arial" panose="020B0604020202020204"/>
            </a:endParaRPr>
          </a:p>
          <a:p>
            <a:pPr marL="12700" algn="l" rtl="0" eaLnBrk="0">
              <a:lnSpc>
                <a:spcPct val="96000"/>
              </a:lnSpc>
              <a:spcBef>
                <a:spcPts val="5"/>
              </a:spcBef>
            </a:pPr>
            <a:r>
              <a:rPr sz="1600" kern="0" spc="60" dirty="0">
                <a:solidFill>
                  <a:srgbClr val="000000">
                    <a:alpha val="100000"/>
                  </a:srgbClr>
                </a:solidFill>
                <a:latin typeface="黑体" panose="02010609060101010101" charset="-122"/>
                <a:ea typeface="黑体" panose="02010609060101010101" charset="-122"/>
                <a:cs typeface="黑体" panose="02010609060101010101" charset="-122"/>
              </a:rPr>
              <a:t>√</a:t>
            </a:r>
            <a:r>
              <a:rPr sz="1600" kern="0" spc="-60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60" dirty="0">
                <a:solidFill>
                  <a:srgbClr val="000000">
                    <a:alpha val="100000"/>
                  </a:srgbClr>
                </a:solidFill>
                <a:latin typeface="黑体" panose="02010609060101010101" charset="-122"/>
                <a:ea typeface="黑体" panose="02010609060101010101" charset="-122"/>
                <a:cs typeface="黑体" panose="02010609060101010101" charset="-122"/>
              </a:rPr>
              <a:t>每年进行1次较全面的健康检查</a:t>
            </a:r>
            <a:endParaRPr sz="1600" dirty="0">
              <a:latin typeface="黑体" panose="02010609060101010101" charset="-122"/>
              <a:ea typeface="黑体" panose="02010609060101010101" charset="-122"/>
              <a:cs typeface="黑体" panose="02010609060101010101" charset="-122"/>
            </a:endParaRPr>
          </a:p>
        </p:txBody>
      </p:sp>
      <p:pic>
        <p:nvPicPr>
          <p:cNvPr id="200" name="picture 200"/>
          <p:cNvPicPr>
            <a:picLocks noChangeAspect="1"/>
          </p:cNvPicPr>
          <p:nvPr/>
        </p:nvPicPr>
        <p:blipFill>
          <a:blip r:embed="rId2"/>
          <a:stretch>
            <a:fillRect/>
          </a:stretch>
        </p:blipFill>
        <p:spPr>
          <a:xfrm rot="21600000">
            <a:off x="8794699" y="2184410"/>
            <a:ext cx="3263920" cy="4267184"/>
          </a:xfrm>
          <a:prstGeom prst="rect">
            <a:avLst/>
          </a:prstGeom>
        </p:spPr>
      </p:pic>
      <p:sp>
        <p:nvSpPr>
          <p:cNvPr id="202" name="textbox 202"/>
          <p:cNvSpPr/>
          <p:nvPr/>
        </p:nvSpPr>
        <p:spPr>
          <a:xfrm>
            <a:off x="552597" y="376834"/>
            <a:ext cx="596709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20" dirty="0">
                <a:solidFill>
                  <a:srgbClr val="2080E0">
                    <a:alpha val="100000"/>
                  </a:srgbClr>
                </a:solidFill>
                <a:latin typeface="黑体" panose="02010609060101010101" charset="-122"/>
                <a:ea typeface="黑体" panose="02010609060101010101" charset="-122"/>
                <a:cs typeface="黑体" panose="02010609060101010101" charset="-122"/>
              </a:rPr>
              <a:t>高血压患者健康管理服务规范</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1"/>
          <a:stretch>
            <a:fillRect/>
          </a:stretch>
        </p:blipFill>
        <p:spPr>
          <a:xfrm rot="21600000">
            <a:off x="12679" y="12687"/>
            <a:ext cx="4787920" cy="3378181"/>
          </a:xfrm>
          <a:prstGeom prst="rect">
            <a:avLst/>
          </a:prstGeom>
        </p:spPr>
      </p:pic>
      <p:sp>
        <p:nvSpPr>
          <p:cNvPr id="8" name="textbox 8"/>
          <p:cNvSpPr/>
          <p:nvPr/>
        </p:nvSpPr>
        <p:spPr>
          <a:xfrm>
            <a:off x="4673660" y="1688873"/>
            <a:ext cx="6189345" cy="3616325"/>
          </a:xfrm>
          <a:prstGeom prst="rect">
            <a:avLst/>
          </a:prstGeom>
          <a:noFill/>
          <a:ln w="0" cap="flat">
            <a:noFill/>
            <a:prstDash val="solid"/>
            <a:miter lim="0"/>
          </a:ln>
        </p:spPr>
        <p:txBody>
          <a:bodyPr vert="horz" wrap="square" lIns="0" tIns="0" rIns="0" bIns="0"/>
          <a:lstStyle/>
          <a:p>
            <a:pPr algn="l" rtl="0" eaLnBrk="0">
              <a:lnSpc>
                <a:spcPct val="72000"/>
              </a:lnSpc>
            </a:pPr>
            <a:endParaRPr sz="100" dirty="0">
              <a:latin typeface="Arial" panose="020B0604020202020204"/>
              <a:ea typeface="Arial" panose="020B0604020202020204"/>
              <a:cs typeface="Arial" panose="020B0604020202020204"/>
            </a:endParaRPr>
          </a:p>
          <a:p>
            <a:pPr marL="12700" algn="l" rtl="0" eaLnBrk="0">
              <a:lnSpc>
                <a:spcPct val="85000"/>
              </a:lnSpc>
            </a:pPr>
            <a:r>
              <a:rPr sz="3100" b="1" kern="0" spc="0" dirty="0">
                <a:solidFill>
                  <a:srgbClr val="2040E0">
                    <a:alpha val="100000"/>
                  </a:srgbClr>
                </a:solidFill>
                <a:latin typeface="Times New Roman" panose="02020603050405020304"/>
                <a:ea typeface="Times New Roman" panose="02020603050405020304"/>
                <a:cs typeface="Times New Roman" panose="02020603050405020304"/>
              </a:rPr>
              <a:t>01</a:t>
            </a:r>
            <a:r>
              <a:rPr sz="3100" b="1" kern="0" spc="280" dirty="0">
                <a:solidFill>
                  <a:srgbClr val="2040E0">
                    <a:alpha val="100000"/>
                  </a:srgbClr>
                </a:solidFill>
                <a:latin typeface="Times New Roman" panose="02020603050405020304"/>
                <a:ea typeface="Times New Roman" panose="02020603050405020304"/>
                <a:cs typeface="Times New Roman" panose="02020603050405020304"/>
              </a:rPr>
              <a:t>  </a:t>
            </a:r>
            <a:r>
              <a:rPr sz="2400" kern="0" spc="0" dirty="0">
                <a:solidFill>
                  <a:srgbClr val="000000">
                    <a:alpha val="100000"/>
                  </a:srgbClr>
                </a:solidFill>
                <a:latin typeface="黑体" panose="02010609060101010101" charset="-122"/>
                <a:ea typeface="黑体" panose="02010609060101010101" charset="-122"/>
                <a:cs typeface="黑体" panose="02010609060101010101" charset="-122"/>
              </a:rPr>
              <a:t>标准化理论基础：背景与政策驱动</a:t>
            </a:r>
            <a:endParaRPr sz="2400" dirty="0">
              <a:latin typeface="黑体" panose="02010609060101010101" charset="-122"/>
              <a:ea typeface="黑体" panose="02010609060101010101" charset="-122"/>
              <a:cs typeface="黑体" panose="02010609060101010101" charset="-122"/>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marL="12700" algn="l" rtl="0" eaLnBrk="0">
              <a:lnSpc>
                <a:spcPct val="81000"/>
              </a:lnSpc>
              <a:spcBef>
                <a:spcPts val="940"/>
              </a:spcBef>
            </a:pPr>
            <a:r>
              <a:rPr sz="3100" b="1" kern="0" spc="10" dirty="0">
                <a:solidFill>
                  <a:srgbClr val="2050E0">
                    <a:alpha val="100000"/>
                  </a:srgbClr>
                </a:solidFill>
                <a:latin typeface="Times New Roman" panose="02020603050405020304"/>
                <a:ea typeface="Times New Roman" panose="02020603050405020304"/>
                <a:cs typeface="Times New Roman" panose="02020603050405020304"/>
              </a:rPr>
              <a:t>02</a:t>
            </a:r>
            <a:r>
              <a:rPr sz="3100" b="1" kern="0" spc="280" dirty="0">
                <a:solidFill>
                  <a:srgbClr val="2050E0">
                    <a:alpha val="100000"/>
                  </a:srgbClr>
                </a:solidFill>
                <a:latin typeface="Times New Roman" panose="02020603050405020304"/>
                <a:ea typeface="Times New Roman" panose="02020603050405020304"/>
                <a:cs typeface="Times New Roman" panose="02020603050405020304"/>
              </a:rPr>
              <a:t>  </a:t>
            </a:r>
            <a:r>
              <a:rPr sz="2400" kern="0" spc="10" dirty="0">
                <a:solidFill>
                  <a:srgbClr val="000000">
                    <a:alpha val="100000"/>
                  </a:srgbClr>
                </a:solidFill>
                <a:latin typeface="黑体" panose="02010609060101010101" charset="-122"/>
                <a:ea typeface="黑体" panose="02010609060101010101" charset="-122"/>
                <a:cs typeface="黑体" panose="02010609060101010101" charset="-122"/>
              </a:rPr>
              <a:t>服务内容标准化：规</a:t>
            </a:r>
            <a:r>
              <a:rPr sz="2400" kern="0" spc="0" dirty="0">
                <a:solidFill>
                  <a:srgbClr val="000000">
                    <a:alpha val="100000"/>
                  </a:srgbClr>
                </a:solidFill>
                <a:latin typeface="黑体" panose="02010609060101010101" charset="-122"/>
                <a:ea typeface="黑体" panose="02010609060101010101" charset="-122"/>
                <a:cs typeface="黑体" panose="02010609060101010101" charset="-122"/>
              </a:rPr>
              <a:t>范全程管理</a:t>
            </a:r>
            <a:endParaRPr sz="24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marL="12700" algn="l" rtl="0" eaLnBrk="0">
              <a:lnSpc>
                <a:spcPct val="96000"/>
              </a:lnSpc>
              <a:spcBef>
                <a:spcPts val="730"/>
              </a:spcBef>
            </a:pPr>
            <a:r>
              <a:rPr sz="3600" b="1" kern="0" spc="0" baseline="6000" dirty="0">
                <a:solidFill>
                  <a:srgbClr val="1040F0">
                    <a:alpha val="100000"/>
                  </a:srgbClr>
                </a:solidFill>
                <a:latin typeface="Times New Roman" panose="02020603050405020304"/>
                <a:ea typeface="Times New Roman" panose="02020603050405020304"/>
                <a:cs typeface="Times New Roman" panose="02020603050405020304"/>
              </a:rPr>
              <a:t>03</a:t>
            </a:r>
            <a:r>
              <a:rPr sz="2300" b="1" kern="0" spc="150" dirty="0">
                <a:solidFill>
                  <a:srgbClr val="1040F0">
                    <a:alpha val="100000"/>
                  </a:srgbClr>
                </a:solidFill>
                <a:latin typeface="Times New Roman" panose="02020603050405020304"/>
                <a:ea typeface="Times New Roman" panose="02020603050405020304"/>
                <a:cs typeface="Times New Roman" panose="02020603050405020304"/>
              </a:rPr>
              <a:t>    </a:t>
            </a:r>
            <a:r>
              <a:rPr sz="2400" kern="0" spc="0" dirty="0">
                <a:solidFill>
                  <a:srgbClr val="000000">
                    <a:alpha val="100000"/>
                  </a:srgbClr>
                </a:solidFill>
                <a:latin typeface="黑体" panose="02010609060101010101" charset="-122"/>
                <a:ea typeface="黑体" panose="02010609060101010101" charset="-122"/>
                <a:cs typeface="黑体" panose="02010609060101010101" charset="-122"/>
              </a:rPr>
              <a:t>核心技能标准化：数据采集要点</a:t>
            </a:r>
            <a:endParaRPr sz="2400" dirty="0">
              <a:latin typeface="黑体" panose="02010609060101010101" charset="-122"/>
              <a:ea typeface="黑体" panose="02010609060101010101" charset="-122"/>
              <a:cs typeface="黑体" panose="02010609060101010101" charset="-122"/>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11000"/>
              </a:lnSpc>
            </a:pPr>
            <a:endParaRPr sz="700" dirty="0">
              <a:latin typeface="Arial" panose="020B0604020202020204"/>
              <a:ea typeface="Arial" panose="020B0604020202020204"/>
              <a:cs typeface="Arial" panose="020B0604020202020204"/>
            </a:endParaRPr>
          </a:p>
          <a:p>
            <a:pPr algn="l" rtl="0" eaLnBrk="0">
              <a:lnSpc>
                <a:spcPct val="6000"/>
              </a:lnSpc>
            </a:pPr>
            <a:endParaRPr sz="100" dirty="0">
              <a:latin typeface="Arial" panose="020B0604020202020204"/>
              <a:ea typeface="Arial" panose="020B0604020202020204"/>
              <a:cs typeface="Arial" panose="020B0604020202020204"/>
            </a:endParaRPr>
          </a:p>
          <a:p>
            <a:pPr marL="12700" algn="l" rtl="0" eaLnBrk="0">
              <a:lnSpc>
                <a:spcPct val="80000"/>
              </a:lnSpc>
            </a:pPr>
            <a:r>
              <a:rPr sz="3100" b="1" kern="0" spc="10" dirty="0">
                <a:solidFill>
                  <a:srgbClr val="2040E0">
                    <a:alpha val="100000"/>
                  </a:srgbClr>
                </a:solidFill>
                <a:latin typeface="Times New Roman" panose="02020603050405020304"/>
                <a:ea typeface="Times New Roman" panose="02020603050405020304"/>
                <a:cs typeface="Times New Roman" panose="02020603050405020304"/>
              </a:rPr>
              <a:t>04</a:t>
            </a:r>
            <a:r>
              <a:rPr sz="3100" b="1" kern="0" spc="280" dirty="0">
                <a:solidFill>
                  <a:srgbClr val="2040E0">
                    <a:alpha val="100000"/>
                  </a:srgbClr>
                </a:solidFill>
                <a:latin typeface="Times New Roman" panose="02020603050405020304"/>
                <a:ea typeface="Times New Roman" panose="02020603050405020304"/>
                <a:cs typeface="Times New Roman" panose="02020603050405020304"/>
              </a:rPr>
              <a:t>  </a:t>
            </a:r>
            <a:r>
              <a:rPr sz="2400" kern="0" spc="10" dirty="0">
                <a:solidFill>
                  <a:srgbClr val="000000">
                    <a:alpha val="100000"/>
                  </a:srgbClr>
                </a:solidFill>
                <a:latin typeface="黑体" panose="02010609060101010101" charset="-122"/>
                <a:ea typeface="黑体" panose="02010609060101010101" charset="-122"/>
                <a:cs typeface="黑体" panose="02010609060101010101" charset="-122"/>
              </a:rPr>
              <a:t>实践案例：浦东新</a:t>
            </a:r>
            <a:r>
              <a:rPr sz="2400" kern="0" spc="0" dirty="0">
                <a:solidFill>
                  <a:srgbClr val="000000">
                    <a:alpha val="100000"/>
                  </a:srgbClr>
                </a:solidFill>
                <a:latin typeface="黑体" panose="02010609060101010101" charset="-122"/>
                <a:ea typeface="黑体" panose="02010609060101010101" charset="-122"/>
                <a:cs typeface="黑体" panose="02010609060101010101" charset="-122"/>
              </a:rPr>
              <a:t>区支持中心建设与成效</a:t>
            </a:r>
            <a:endParaRPr sz="2400" dirty="0">
              <a:latin typeface="黑体" panose="02010609060101010101" charset="-122"/>
              <a:ea typeface="黑体" panose="02010609060101010101" charset="-122"/>
              <a:cs typeface="黑体" panose="02010609060101010101" charset="-122"/>
            </a:endParaRPr>
          </a:p>
        </p:txBody>
      </p:sp>
      <p:sp>
        <p:nvSpPr>
          <p:cNvPr id="10" name="textbox 10"/>
          <p:cNvSpPr/>
          <p:nvPr/>
        </p:nvSpPr>
        <p:spPr>
          <a:xfrm>
            <a:off x="679439" y="1561774"/>
            <a:ext cx="2272029" cy="1895475"/>
          </a:xfrm>
          <a:prstGeom prst="rect">
            <a:avLst/>
          </a:prstGeom>
          <a:noFill/>
          <a:ln w="0" cap="flat">
            <a:noFill/>
            <a:prstDash val="solid"/>
            <a:miter lim="0"/>
          </a:ln>
        </p:spPr>
        <p:txBody>
          <a:bodyPr vert="horz" wrap="square" lIns="0" tIns="0" rIns="0" bIns="0"/>
          <a:lstStyle/>
          <a:p>
            <a:pPr algn="l" rtl="0" eaLnBrk="0">
              <a:lnSpc>
                <a:spcPct val="73000"/>
              </a:lnSpc>
            </a:pPr>
            <a:endParaRPr sz="100" dirty="0">
              <a:latin typeface="Arial" panose="020B0604020202020204"/>
              <a:ea typeface="Arial" panose="020B0604020202020204"/>
              <a:cs typeface="Arial" panose="020B0604020202020204"/>
            </a:endParaRPr>
          </a:p>
          <a:p>
            <a:pPr marL="12700" algn="l" rtl="0" eaLnBrk="0">
              <a:lnSpc>
                <a:spcPct val="82000"/>
              </a:lnSpc>
            </a:pPr>
            <a:r>
              <a:rPr sz="2400" kern="0" spc="-40" dirty="0">
                <a:solidFill>
                  <a:srgbClr val="000000">
                    <a:alpha val="100000"/>
                  </a:srgbClr>
                </a:solidFill>
                <a:latin typeface="Arial" panose="020B0604020202020204"/>
                <a:ea typeface="Arial" panose="020B0604020202020204"/>
                <a:cs typeface="Arial" panose="020B0604020202020204"/>
              </a:rPr>
              <a:t>·CONTENTS</a:t>
            </a:r>
            <a:endParaRPr sz="24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01000"/>
              </a:lnSpc>
            </a:pPr>
            <a:endParaRPr sz="1600" dirty="0">
              <a:latin typeface="Arial" panose="020B0604020202020204"/>
              <a:ea typeface="Arial" panose="020B0604020202020204"/>
              <a:cs typeface="Arial" panose="020B0604020202020204"/>
            </a:endParaRPr>
          </a:p>
          <a:p>
            <a:pPr algn="l" rtl="0" eaLnBrk="0">
              <a:lnSpc>
                <a:spcPct val="16000"/>
              </a:lnSpc>
            </a:pPr>
            <a:endParaRPr sz="100" dirty="0">
              <a:latin typeface="Arial" panose="020B0604020202020204"/>
              <a:ea typeface="Arial" panose="020B0604020202020204"/>
              <a:cs typeface="Arial" panose="020B0604020202020204"/>
            </a:endParaRPr>
          </a:p>
          <a:p>
            <a:pPr algn="r" rtl="0" eaLnBrk="0">
              <a:lnSpc>
                <a:spcPct val="96000"/>
              </a:lnSpc>
            </a:pPr>
            <a:r>
              <a:rPr sz="6500" b="1" kern="0" spc="130" dirty="0">
                <a:solidFill>
                  <a:srgbClr val="000000">
                    <a:alpha val="100000"/>
                  </a:srgbClr>
                </a:solidFill>
                <a:latin typeface="黑体" panose="02010609060101010101" charset="-122"/>
                <a:ea typeface="黑体" panose="02010609060101010101" charset="-122"/>
                <a:cs typeface="黑体" panose="02010609060101010101" charset="-122"/>
              </a:rPr>
              <a:t>目录</a:t>
            </a:r>
            <a:endParaRPr sz="6500" dirty="0">
              <a:latin typeface="黑体" panose="02010609060101010101" charset="-122"/>
              <a:ea typeface="黑体" panose="02010609060101010101" charset="-122"/>
              <a:cs typeface="黑体" panose="02010609060101010101" charset="-122"/>
            </a:endParaRPr>
          </a:p>
        </p:txBody>
      </p:sp>
      <p:pic>
        <p:nvPicPr>
          <p:cNvPr id="12" name="picture 12"/>
          <p:cNvPicPr>
            <a:picLocks noChangeAspect="1"/>
          </p:cNvPicPr>
          <p:nvPr/>
        </p:nvPicPr>
        <p:blipFill>
          <a:blip r:embed="rId2"/>
          <a:stretch>
            <a:fillRect/>
          </a:stretch>
        </p:blipFill>
        <p:spPr>
          <a:xfrm rot="21600000">
            <a:off x="9004280" y="5822922"/>
            <a:ext cx="2806720" cy="103507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1665" y="353060"/>
            <a:ext cx="7187565" cy="617220"/>
          </a:xfrm>
          <a:prstGeom prst="rect">
            <a:avLst/>
          </a:prstGeom>
          <a:noFill/>
        </p:spPr>
        <p:txBody>
          <a:bodyPr wrap="square" rtlCol="0" anchor="t">
            <a:spAutoFit/>
          </a:bodyPr>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rPr>
              <a:t>高血压患者健康管理服务规范</a:t>
            </a:r>
            <a:endParaRPr lang="zh-CN" altLang="en-US"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761365" y="1054735"/>
            <a:ext cx="9213215" cy="4429125"/>
          </a:xfrm>
          <a:prstGeom prst="rect">
            <a:avLst/>
          </a:prstGeom>
        </p:spPr>
        <p:txBody>
          <a:bodyPr>
            <a:noAutofit/>
          </a:bodyPr>
          <a:p>
            <a:pPr marL="0" indent="0" algn="just" defTabSz="266700">
              <a:spcBef>
                <a:spcPct val="0"/>
              </a:spcBef>
              <a:spcAft>
                <a:spcPct val="0"/>
              </a:spcAft>
            </a:pPr>
            <a:r>
              <a:rPr lang="zh-CN" altLang="en-US" sz="2800" b="1">
                <a:solidFill>
                  <a:schemeClr val="accent1">
                    <a:lumMod val="75000"/>
                  </a:schemeClr>
                </a:solidFill>
                <a:latin typeface="Calibri" panose="020F0502020204030204"/>
                <a:ea typeface="宋体" panose="02010600030101010101" pitchFamily="2" charset="-122"/>
              </a:rPr>
              <a:t>一、诊断：</a:t>
            </a:r>
            <a:endParaRPr lang="zh-CN" altLang="en-US" sz="1700" b="1">
              <a:latin typeface="Calibri" panose="020F0502020204030204"/>
              <a:ea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、针对于血压的测量推荐使用经国际标准认证合格的上臂式自动（电子）血压计。通过诊室血压、家庭自测血压计、动态血压的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种测量方式。对第一次发现收缩压</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≥140mmHg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和（或）舒张压</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≥90mmHg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的居民，在去除可能引起血压升高的因素后预约其复查，</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次非同日血压高于正常，可初步诊断为高血压。家庭自测血压的高血压诊断标准是</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≥135/85mmHg</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；对于肥胖、年龄＞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55</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岁，有高血压家族史、高盐饮食等易患人群一般要求每半年测量血压</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次。</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、诊断中不要遗漏原发性或继发性高血压的区分。继发性高血压是指由某些确定的疾病或病因引起的血压升高，约占所有高血压的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。继发性高血压尽管所占比例并不高，而且某些继发性高血压如原发性醛固酮增多症、嗜铬细胞瘤、肾血管性高血压、肾素分泌瘤等</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是可以通过手术得到根治或改善。因此，及早明确诊断能明显提高治愈率及阻止病情进展。</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0250" y="515620"/>
            <a:ext cx="6663690" cy="617220"/>
          </a:xfrm>
          <a:prstGeom prst="rect">
            <a:avLst/>
          </a:prstGeom>
          <a:noFill/>
        </p:spPr>
        <p:txBody>
          <a:bodyPr wrap="square" rtlCol="0" anchor="t">
            <a:spAutoFit/>
          </a:bodyPr>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rPr>
              <a:t>高血压患者健康管理服务规范</a:t>
            </a:r>
            <a:endParaRPr lang="zh-CN" altLang="en-US" sz="3600" b="1" kern="0" spc="-1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021080" y="1392555"/>
            <a:ext cx="9123045" cy="2697480"/>
          </a:xfrm>
          <a:prstGeom prst="rect">
            <a:avLst/>
          </a:prstGeom>
        </p:spPr>
        <p:txBody>
          <a:bodyPr>
            <a:noAutofit/>
          </a:bodyPr>
          <a:p>
            <a:pPr indent="0" algn="just" defTabSz="266700" fontAlgn="auto">
              <a:lnSpc>
                <a:spcPts val="3300"/>
              </a:lnSpc>
              <a:spcBef>
                <a:spcPct val="0"/>
              </a:spcBef>
              <a:spcAft>
                <a:spcPct val="0"/>
              </a:spcAft>
            </a:pPr>
            <a:r>
              <a:rPr lang="zh-CN" altLang="en-US" sz="2800" b="1">
                <a:solidFill>
                  <a:schemeClr val="accent1">
                    <a:lumMod val="75000"/>
                  </a:schemeClr>
                </a:solidFill>
                <a:latin typeface="Calibri" panose="020F0502020204030204"/>
                <a:ea typeface="宋体" panose="02010600030101010101" pitchFamily="2" charset="-122"/>
              </a:rPr>
              <a:t>二、寻找其他心血管危险因素</a:t>
            </a:r>
            <a:endParaRPr lang="zh-CN" altLang="en-US" sz="2800" b="1">
              <a:solidFill>
                <a:schemeClr val="accent1">
                  <a:lumMod val="75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r>
              <a:rPr lang="zh-CN" altLang="en-US" sz="2200">
                <a:solidFill>
                  <a:schemeClr val="accent1">
                    <a:lumMod val="75000"/>
                  </a:schemeClr>
                </a:solidFill>
                <a:latin typeface="Calibri" panose="020F0502020204030204"/>
                <a:ea typeface="宋体" panose="02010600030101010101" pitchFamily="2" charset="-122"/>
              </a:rPr>
              <a:t> </a:t>
            </a:r>
            <a:r>
              <a:rPr lang="en-US" altLang="zh-CN" sz="2200">
                <a:solidFill>
                  <a:schemeClr val="accent1">
                    <a:lumMod val="75000"/>
                  </a:schemeClr>
                </a:solidFill>
                <a:latin typeface="Calibri" panose="020F0502020204030204"/>
                <a:ea typeface="宋体" panose="02010600030101010101" pitchFamily="2" charset="-122"/>
              </a:rPr>
              <a:t>     </a:t>
            </a:r>
            <a:r>
              <a:rPr lang="en-US" altLang="zh-CN" sz="2300">
                <a:solidFill>
                  <a:schemeClr val="accent1">
                    <a:lumMod val="50000"/>
                  </a:schemeClr>
                </a:solidFill>
                <a:latin typeface="Calibri" panose="020F0502020204030204"/>
                <a:ea typeface="宋体" panose="02010600030101010101" pitchFamily="2" charset="-122"/>
              </a:rPr>
              <a:t> </a:t>
            </a:r>
            <a:r>
              <a:rPr lang="zh-CN" altLang="en-US" sz="2300">
                <a:solidFill>
                  <a:schemeClr val="accent1">
                    <a:lumMod val="50000"/>
                  </a:schemeClr>
                </a:solidFill>
                <a:latin typeface="Calibri" panose="020F0502020204030204"/>
                <a:ea typeface="宋体" panose="02010600030101010101" pitchFamily="2" charset="-122"/>
              </a:rPr>
              <a:t>吸烟、糖耐量受损、血脂异常、早发心血管病家族史、腹型肥胖、高同型半胱氨酸血症、靶器官损害（左心室肥厚、颈动脉粥样硬化及斑块形成肾小球滤过率下降、微量白蛋白尿）以及临床表现。</a:t>
            </a:r>
            <a:endParaRPr lang="zh-CN" altLang="en-US" sz="2300">
              <a:solidFill>
                <a:schemeClr val="accent1">
                  <a:lumMod val="75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endParaRPr lang="zh-CN" altLang="en-US" sz="2800" b="1">
              <a:solidFill>
                <a:schemeClr val="accent1">
                  <a:lumMod val="75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r>
              <a:rPr lang="zh-CN" altLang="en-US" sz="2800" b="1">
                <a:solidFill>
                  <a:schemeClr val="accent1">
                    <a:lumMod val="75000"/>
                  </a:schemeClr>
                </a:solidFill>
                <a:latin typeface="Calibri" panose="020F0502020204030204"/>
                <a:ea typeface="宋体" panose="02010600030101010101" pitchFamily="2" charset="-122"/>
              </a:rPr>
              <a:t>三、问诊要点</a:t>
            </a:r>
            <a:endParaRPr lang="zh-CN" altLang="en-US" sz="2200" b="1">
              <a:solidFill>
                <a:schemeClr val="accent1">
                  <a:lumMod val="75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r>
              <a:rPr lang="zh-CN" altLang="en-US" sz="2200">
                <a:solidFill>
                  <a:schemeClr val="accent1">
                    <a:lumMod val="75000"/>
                  </a:schemeClr>
                </a:solidFill>
                <a:latin typeface="Calibri" panose="020F0502020204030204"/>
                <a:ea typeface="宋体" panose="02010600030101010101" pitchFamily="2" charset="-122"/>
              </a:rPr>
              <a:t> </a:t>
            </a:r>
            <a:r>
              <a:rPr lang="en-US" altLang="zh-CN" sz="2200">
                <a:solidFill>
                  <a:schemeClr val="accent1">
                    <a:lumMod val="75000"/>
                  </a:schemeClr>
                </a:solidFill>
                <a:latin typeface="Calibri" panose="020F0502020204030204"/>
                <a:ea typeface="宋体" panose="02010600030101010101" pitchFamily="2" charset="-122"/>
              </a:rPr>
              <a:t>     </a:t>
            </a:r>
            <a:r>
              <a:rPr lang="zh-CN" altLang="en-US" sz="2300">
                <a:solidFill>
                  <a:schemeClr val="accent1">
                    <a:lumMod val="50000"/>
                  </a:schemeClr>
                </a:solidFill>
                <a:latin typeface="Calibri" panose="020F0502020204030204"/>
                <a:ea typeface="宋体" panose="02010600030101010101" pitchFamily="2" charset="-122"/>
              </a:rPr>
              <a:t>何时发现高血压、血压最高水平到过多少，诊疗经过如何，并了解高血压的危险因素（糖尿病、高脂血症、吸烟、饮酒及工作性质等）。高血压家族史、饮食习惯、运动频率、睡眠情况等。指导意见如高血压患者运动频率建议每周</a:t>
            </a:r>
            <a:r>
              <a:rPr lang="en-US" altLang="zh-CN" sz="2300">
                <a:solidFill>
                  <a:schemeClr val="accent1">
                    <a:lumMod val="50000"/>
                  </a:schemeClr>
                </a:solidFill>
                <a:latin typeface="Calibri" panose="020F0502020204030204"/>
                <a:ea typeface="宋体" panose="02010600030101010101" pitchFamily="2" charset="-122"/>
              </a:rPr>
              <a:t> 5 - 7 </a:t>
            </a:r>
            <a:r>
              <a:rPr lang="zh-CN" altLang="en-US" sz="2300">
                <a:solidFill>
                  <a:schemeClr val="accent1">
                    <a:lumMod val="50000"/>
                  </a:schemeClr>
                </a:solidFill>
                <a:latin typeface="Calibri" panose="020F0502020204030204"/>
                <a:ea typeface="宋体" panose="02010600030101010101" pitchFamily="2" charset="-122"/>
              </a:rPr>
              <a:t>天，以维持良好的血压控制和身体状态。</a:t>
            </a:r>
            <a:endParaRPr lang="zh-CN" altLang="en-US" sz="2300">
              <a:solidFill>
                <a:schemeClr val="accent1">
                  <a:lumMod val="50000"/>
                </a:schemeClr>
              </a:solidFill>
              <a:latin typeface="Calibri" panose="020F0502020204030204"/>
              <a:ea typeface="宋体" panose="02010600030101010101" pitchFamily="2" charset="-122"/>
            </a:endParaRPr>
          </a:p>
          <a:p>
            <a:pPr marL="0" indent="0" algn="just" defTabSz="266700" fontAlgn="auto">
              <a:lnSpc>
                <a:spcPts val="3300"/>
              </a:lnSpc>
              <a:spcBef>
                <a:spcPct val="0"/>
              </a:spcBef>
              <a:spcAft>
                <a:spcPct val="0"/>
              </a:spcAft>
            </a:pPr>
            <a:endParaRPr lang="zh-CN" altLang="en-US" sz="2300">
              <a:solidFill>
                <a:schemeClr val="accent1">
                  <a:lumMod val="50000"/>
                </a:schemeClr>
              </a:solidFill>
              <a:latin typeface="Calibri" panose="020F0502020204030204"/>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picture 210"/>
          <p:cNvPicPr>
            <a:picLocks noChangeAspect="1"/>
          </p:cNvPicPr>
          <p:nvPr/>
        </p:nvPicPr>
        <p:blipFill>
          <a:blip r:embed="rId1"/>
          <a:stretch>
            <a:fillRect/>
          </a:stretch>
        </p:blipFill>
        <p:spPr>
          <a:xfrm rot="21600000">
            <a:off x="0" y="0"/>
            <a:ext cx="12192000" cy="6858000"/>
          </a:xfrm>
          <a:prstGeom prst="rect">
            <a:avLst/>
          </a:prstGeom>
        </p:spPr>
      </p:pic>
      <p:sp>
        <p:nvSpPr>
          <p:cNvPr id="212" name="textbox 212"/>
          <p:cNvSpPr/>
          <p:nvPr/>
        </p:nvSpPr>
        <p:spPr>
          <a:xfrm>
            <a:off x="552597" y="376834"/>
            <a:ext cx="5986145" cy="1678939"/>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高血压患者健康管理服务规范</a:t>
            </a:r>
            <a:endParaRPr sz="3600" dirty="0">
              <a:latin typeface="黑体" panose="02010609060101010101" charset="-122"/>
              <a:ea typeface="黑体" panose="02010609060101010101" charset="-122"/>
              <a:cs typeface="黑体" panose="02010609060101010101" charset="-122"/>
            </a:endParaRPr>
          </a:p>
          <a:p>
            <a:pPr algn="l" rtl="0" eaLnBrk="0">
              <a:lnSpc>
                <a:spcPct val="133000"/>
              </a:lnSpc>
            </a:pPr>
            <a:endParaRPr sz="1000" dirty="0">
              <a:latin typeface="Arial" panose="020B0604020202020204"/>
              <a:ea typeface="Arial" panose="020B0604020202020204"/>
              <a:cs typeface="Arial" panose="020B0604020202020204"/>
            </a:endParaRPr>
          </a:p>
          <a:p>
            <a:pPr algn="l" rtl="0" eaLnBrk="0">
              <a:lnSpc>
                <a:spcPct val="134000"/>
              </a:lnSpc>
            </a:pPr>
            <a:endParaRPr sz="1000" dirty="0">
              <a:latin typeface="Arial" panose="020B0604020202020204"/>
              <a:ea typeface="Arial" panose="020B0604020202020204"/>
              <a:cs typeface="Arial" panose="020B0604020202020204"/>
            </a:endParaRPr>
          </a:p>
          <a:p>
            <a:pPr marL="904875" algn="l" rtl="0" eaLnBrk="0">
              <a:lnSpc>
                <a:spcPct val="95000"/>
              </a:lnSpc>
              <a:spcBef>
                <a:spcPts val="605"/>
              </a:spcBef>
            </a:pPr>
            <a:r>
              <a:rPr sz="2000" b="1" kern="0" spc="0" dirty="0">
                <a:solidFill>
                  <a:srgbClr val="6030A0">
                    <a:alpha val="100000"/>
                  </a:srgbClr>
                </a:solidFill>
                <a:latin typeface="黑体" panose="02010609060101010101" charset="-122"/>
                <a:ea typeface="黑体" panose="02010609060101010101" charset="-122"/>
                <a:cs typeface="黑体" panose="02010609060101010101" charset="-122"/>
              </a:rPr>
              <a:t>高血压筛查流程图</a:t>
            </a:r>
            <a:endParaRPr sz="2000" dirty="0">
              <a:latin typeface="黑体" panose="02010609060101010101" charset="-122"/>
              <a:ea typeface="黑体" panose="02010609060101010101" charset="-122"/>
              <a:cs typeface="黑体" panose="02010609060101010101" charset="-122"/>
            </a:endParaRPr>
          </a:p>
          <a:p>
            <a:pPr algn="l" rtl="0" eaLnBrk="0">
              <a:lnSpc>
                <a:spcPct val="100000"/>
              </a:lnSpc>
            </a:pPr>
            <a:endParaRPr sz="1100" dirty="0">
              <a:latin typeface="Arial" panose="020B0604020202020204"/>
              <a:ea typeface="Arial" panose="020B0604020202020204"/>
              <a:cs typeface="Arial" panose="020B0604020202020204"/>
            </a:endParaRPr>
          </a:p>
          <a:p>
            <a:pPr marL="2520315" algn="l" rtl="0" eaLnBrk="0">
              <a:lnSpc>
                <a:spcPct val="95000"/>
              </a:lnSpc>
              <a:spcBef>
                <a:spcPts val="0"/>
              </a:spcBef>
            </a:pP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既往确诊过原发性高血压</a:t>
            </a:r>
            <a:endParaRPr sz="1300" dirty="0">
              <a:latin typeface="黑体" panose="02010609060101010101" charset="-122"/>
              <a:ea typeface="黑体" panose="02010609060101010101" charset="-122"/>
              <a:cs typeface="黑体" panose="02010609060101010101" charset="-122"/>
            </a:endParaRPr>
          </a:p>
        </p:txBody>
      </p:sp>
      <p:sp>
        <p:nvSpPr>
          <p:cNvPr id="214" name="textbox 214"/>
          <p:cNvSpPr/>
          <p:nvPr/>
        </p:nvSpPr>
        <p:spPr>
          <a:xfrm>
            <a:off x="8737620" y="4216125"/>
            <a:ext cx="1943100" cy="1765935"/>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278765" algn="l" rtl="0" eaLnBrk="0">
              <a:lnSpc>
                <a:spcPct val="96000"/>
              </a:lnSpc>
            </a:pP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若排除高血压患者</a:t>
            </a:r>
            <a:endParaRPr sz="1300" dirty="0">
              <a:latin typeface="黑体" panose="02010609060101010101" charset="-122"/>
              <a:ea typeface="黑体" panose="02010609060101010101" charset="-122"/>
              <a:cs typeface="黑体" panose="02010609060101010101" charset="-122"/>
            </a:endParaRPr>
          </a:p>
          <a:p>
            <a:pPr algn="l" rtl="0" eaLnBrk="0">
              <a:lnSpc>
                <a:spcPct val="111000"/>
              </a:lnSpc>
            </a:pPr>
            <a:endParaRPr sz="1000" dirty="0">
              <a:latin typeface="Arial" panose="020B0604020202020204"/>
              <a:ea typeface="Arial" panose="020B0604020202020204"/>
              <a:cs typeface="Arial" panose="020B0604020202020204"/>
            </a:endParaRPr>
          </a:p>
          <a:p>
            <a:pPr algn="l" rtl="0" eaLnBrk="0">
              <a:lnSpc>
                <a:spcPct val="111000"/>
              </a:lnSpc>
            </a:pPr>
            <a:endParaRPr sz="1000" dirty="0">
              <a:latin typeface="Arial" panose="020B0604020202020204"/>
              <a:ea typeface="Arial" panose="020B0604020202020204"/>
              <a:cs typeface="Arial" panose="020B0604020202020204"/>
            </a:endParaRPr>
          </a:p>
          <a:p>
            <a:pPr marL="63500" algn="l" rtl="0" eaLnBrk="0">
              <a:lnSpc>
                <a:spcPct val="101000"/>
              </a:lnSpc>
              <a:spcBef>
                <a:spcPts val="400"/>
              </a:spcBef>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建议其至少每半年测</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量1次</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血压，并接受医务人员的</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生活方式指导</a:t>
            </a:r>
            <a:endParaRPr sz="1300" dirty="0">
              <a:latin typeface="黑体" panose="02010609060101010101" charset="-122"/>
              <a:ea typeface="黑体" panose="02010609060101010101" charset="-122"/>
              <a:cs typeface="黑体" panose="02010609060101010101" charset="-122"/>
            </a:endParaRPr>
          </a:p>
          <a:p>
            <a:pPr algn="l" rtl="0" eaLnBrk="0">
              <a:lnSpc>
                <a:spcPct val="107000"/>
              </a:lnSpc>
            </a:pPr>
            <a:endParaRPr sz="1100" dirty="0">
              <a:latin typeface="Arial" panose="020B0604020202020204"/>
              <a:ea typeface="Arial" panose="020B0604020202020204"/>
              <a:cs typeface="Arial" panose="020B0604020202020204"/>
            </a:endParaRPr>
          </a:p>
          <a:p>
            <a:pPr algn="l" rtl="0" eaLnBrk="0">
              <a:lnSpc>
                <a:spcPct val="10000"/>
              </a:lnSpc>
            </a:pPr>
            <a:endParaRPr sz="100" dirty="0">
              <a:latin typeface="Arial" panose="020B0604020202020204"/>
              <a:ea typeface="Arial" panose="020B0604020202020204"/>
              <a:cs typeface="Arial" panose="020B0604020202020204"/>
            </a:endParaRPr>
          </a:p>
          <a:p>
            <a:pPr marL="18415" indent="-5715" algn="l" rtl="0" eaLnBrk="0">
              <a:lnSpc>
                <a:spcPct val="96000"/>
              </a:lnSpc>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建议其至少每年测量1次血</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压</a:t>
            </a:r>
            <a:endParaRPr sz="1300" dirty="0">
              <a:latin typeface="黑体" panose="02010609060101010101" charset="-122"/>
              <a:ea typeface="黑体" panose="02010609060101010101" charset="-122"/>
              <a:cs typeface="黑体" panose="02010609060101010101" charset="-122"/>
            </a:endParaRPr>
          </a:p>
        </p:txBody>
      </p:sp>
      <p:sp>
        <p:nvSpPr>
          <p:cNvPr id="216" name="textbox 216"/>
          <p:cNvSpPr/>
          <p:nvPr/>
        </p:nvSpPr>
        <p:spPr>
          <a:xfrm>
            <a:off x="5010159" y="2527069"/>
            <a:ext cx="918844" cy="3352165"/>
          </a:xfrm>
          <a:prstGeom prst="rect">
            <a:avLst/>
          </a:prstGeom>
          <a:noFill/>
          <a:ln w="0" cap="flat">
            <a:noFill/>
            <a:prstDash val="solid"/>
            <a:miter lim="0"/>
          </a:ln>
        </p:spPr>
        <p:txBody>
          <a:bodyPr vert="horz" wrap="square" lIns="0" tIns="0" rIns="0" bIns="0"/>
          <a:lstStyle/>
          <a:p>
            <a:pPr algn="l" rtl="0" eaLnBrk="0">
              <a:lnSpc>
                <a:spcPct val="57000"/>
              </a:lnSpc>
            </a:pPr>
            <a:endParaRPr sz="100" dirty="0">
              <a:latin typeface="Arial" panose="020B0604020202020204"/>
              <a:ea typeface="Arial" panose="020B0604020202020204"/>
              <a:cs typeface="Arial" panose="020B0604020202020204"/>
            </a:endParaRPr>
          </a:p>
          <a:p>
            <a:pPr marL="202565" algn="l" rtl="0" eaLnBrk="0">
              <a:lnSpc>
                <a:spcPct val="96000"/>
              </a:lnSpc>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去除可能</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引起血压</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升高的原</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因，复查</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非同日3</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次血压</a:t>
            </a:r>
            <a:endParaRPr sz="1300" dirty="0">
              <a:latin typeface="黑体" panose="02010609060101010101" charset="-122"/>
              <a:ea typeface="黑体" panose="02010609060101010101" charset="-122"/>
              <a:cs typeface="黑体" panose="02010609060101010101" charset="-122"/>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400"/>
              </a:spcBef>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若收缩压</a:t>
            </a:r>
            <a:endParaRPr sz="1300" dirty="0">
              <a:latin typeface="黑体" panose="02010609060101010101" charset="-122"/>
              <a:ea typeface="黑体" panose="02010609060101010101" charset="-122"/>
              <a:cs typeface="黑体" panose="02010609060101010101" charset="-122"/>
            </a:endParaRPr>
          </a:p>
          <a:p>
            <a:pPr marL="12700" indent="44450" algn="l" rtl="0" eaLnBrk="0">
              <a:lnSpc>
                <a:spcPct val="88000"/>
              </a:lnSpc>
              <a:spcBef>
                <a:spcPts val="305"/>
              </a:spcBef>
            </a:pPr>
            <a:r>
              <a:rPr sz="1300" kern="0" spc="-20" dirty="0">
                <a:solidFill>
                  <a:srgbClr val="000000">
                    <a:alpha val="100000"/>
                  </a:srgbClr>
                </a:solidFill>
                <a:latin typeface="Arial" panose="020B0604020202020204"/>
                <a:ea typeface="Arial" panose="020B0604020202020204"/>
                <a:cs typeface="Arial" panose="020B0604020202020204"/>
              </a:rPr>
              <a:t>&lt;140mmHg</a:t>
            </a:r>
            <a:r>
              <a:rPr sz="1300" kern="0" spc="40" dirty="0">
                <a:solidFill>
                  <a:srgbClr val="000000">
                    <a:alpha val="100000"/>
                  </a:srgbClr>
                </a:solidFill>
                <a:latin typeface="Arial" panose="020B0604020202020204"/>
                <a:ea typeface="Arial" panose="020B0604020202020204"/>
                <a:cs typeface="Arial" panose="020B0604020202020204"/>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且舒张压</a:t>
            </a:r>
            <a:endParaRPr sz="1300" dirty="0">
              <a:latin typeface="黑体" panose="02010609060101010101" charset="-122"/>
              <a:ea typeface="黑体" panose="02010609060101010101" charset="-122"/>
              <a:cs typeface="黑体" panose="02010609060101010101" charset="-122"/>
            </a:endParaRPr>
          </a:p>
          <a:p>
            <a:pPr marL="63500" algn="l" rtl="0" eaLnBrk="0">
              <a:lnSpc>
                <a:spcPct val="81000"/>
              </a:lnSpc>
              <a:spcBef>
                <a:spcPts val="245"/>
              </a:spcBef>
            </a:pPr>
            <a:r>
              <a:rPr sz="1300" kern="0" spc="-20" dirty="0">
                <a:solidFill>
                  <a:srgbClr val="000000">
                    <a:alpha val="100000"/>
                  </a:srgbClr>
                </a:solidFill>
                <a:latin typeface="Arial" panose="020B0604020202020204"/>
                <a:ea typeface="Arial" panose="020B0604020202020204"/>
                <a:cs typeface="Arial" panose="020B0604020202020204"/>
              </a:rPr>
              <a:t>&lt;90mmHg</a:t>
            </a:r>
            <a:endParaRPr sz="1300" dirty="0">
              <a:latin typeface="Arial" panose="020B0604020202020204"/>
              <a:ea typeface="Arial" panose="020B0604020202020204"/>
              <a:cs typeface="Arial" panose="020B0604020202020204"/>
            </a:endParaRPr>
          </a:p>
        </p:txBody>
      </p:sp>
      <p:sp>
        <p:nvSpPr>
          <p:cNvPr id="218" name="textbox 218"/>
          <p:cNvSpPr/>
          <p:nvPr/>
        </p:nvSpPr>
        <p:spPr>
          <a:xfrm>
            <a:off x="1619199" y="2991756"/>
            <a:ext cx="807084" cy="2319020"/>
          </a:xfrm>
          <a:prstGeom prst="rect">
            <a:avLst/>
          </a:prstGeom>
          <a:noFill/>
          <a:ln w="0" cap="flat">
            <a:noFill/>
            <a:prstDash val="solid"/>
            <a:miter lim="0"/>
          </a:ln>
        </p:spPr>
        <p:txBody>
          <a:bodyPr vert="horz" wrap="square" lIns="0" tIns="0" rIns="0" bIns="0"/>
          <a:lstStyle/>
          <a:p>
            <a:pPr algn="l" rtl="0" eaLnBrk="0">
              <a:lnSpc>
                <a:spcPct val="68000"/>
              </a:lnSpc>
            </a:pPr>
            <a:endParaRPr sz="100" dirty="0">
              <a:latin typeface="Arial" panose="020B0604020202020204"/>
              <a:ea typeface="Arial" panose="020B0604020202020204"/>
              <a:cs typeface="Arial" panose="020B0604020202020204"/>
            </a:endParaRPr>
          </a:p>
          <a:p>
            <a:pPr marL="12700" algn="l" rtl="0" eaLnBrk="0">
              <a:lnSpc>
                <a:spcPct val="98000"/>
              </a:lnSpc>
            </a:pP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辖区内35</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岁及以上</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常住居民，</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乡镇卫生</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院、村卫</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生室、社</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区卫生服</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务中心</a:t>
            </a:r>
            <a:endParaRPr sz="1300" dirty="0">
              <a:latin typeface="黑体" panose="02010609060101010101" charset="-122"/>
              <a:ea typeface="黑体" panose="02010609060101010101" charset="-122"/>
              <a:cs typeface="黑体" panose="02010609060101010101" charset="-122"/>
            </a:endParaRPr>
          </a:p>
          <a:p>
            <a:pPr marL="12700" indent="95250" algn="l" rtl="0" eaLnBrk="0">
              <a:lnSpc>
                <a:spcPct val="100000"/>
              </a:lnSpc>
              <a:spcBef>
                <a:spcPts val="80"/>
              </a:spcBef>
            </a:pPr>
            <a:r>
              <a:rPr sz="1300" kern="0" spc="130" dirty="0">
                <a:solidFill>
                  <a:srgbClr val="000000">
                    <a:alpha val="100000"/>
                  </a:srgbClr>
                </a:solidFill>
                <a:latin typeface="黑体" panose="02010609060101010101" charset="-122"/>
                <a:ea typeface="黑体" panose="02010609060101010101" charset="-122"/>
                <a:cs typeface="黑体" panose="02010609060101010101" charset="-122"/>
              </a:rPr>
              <a:t>(站)每</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年免费为</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其测量一</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dirty="0">
                <a:solidFill>
                  <a:srgbClr val="000000">
                    <a:alpha val="100000"/>
                  </a:srgbClr>
                </a:solidFill>
                <a:latin typeface="黑体" panose="02010609060101010101" charset="-122"/>
                <a:ea typeface="黑体" panose="02010609060101010101" charset="-122"/>
                <a:cs typeface="黑体" panose="02010609060101010101" charset="-122"/>
              </a:rPr>
              <a:t>次高血压。</a:t>
            </a:r>
            <a:endParaRPr sz="1100" dirty="0">
              <a:latin typeface="黑体" panose="02010609060101010101" charset="-122"/>
              <a:ea typeface="黑体" panose="02010609060101010101" charset="-122"/>
              <a:cs typeface="黑体" panose="02010609060101010101" charset="-122"/>
            </a:endParaRPr>
          </a:p>
        </p:txBody>
      </p:sp>
      <p:sp>
        <p:nvSpPr>
          <p:cNvPr id="220" name="textbox 220"/>
          <p:cNvSpPr/>
          <p:nvPr/>
        </p:nvSpPr>
        <p:spPr>
          <a:xfrm>
            <a:off x="4032239" y="2526408"/>
            <a:ext cx="844550" cy="1379219"/>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12700" algn="l" rtl="0" eaLnBrk="0">
              <a:lnSpc>
                <a:spcPct val="88000"/>
              </a:lnSpc>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第一次发现</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收缩压</a:t>
            </a:r>
            <a:endParaRPr sz="13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0"/>
              </a:spcBef>
            </a:pPr>
            <a:r>
              <a:rPr sz="1300" kern="0" spc="-20" dirty="0">
                <a:solidFill>
                  <a:srgbClr val="000000">
                    <a:alpha val="100000"/>
                  </a:srgbClr>
                </a:solidFill>
                <a:latin typeface="Arial" panose="020B0604020202020204"/>
                <a:ea typeface="Arial" panose="020B0604020202020204"/>
                <a:cs typeface="Arial" panose="020B0604020202020204"/>
              </a:rPr>
              <a:t>≥140mm</a:t>
            </a:r>
            <a:r>
              <a:rPr sz="1300" kern="0" spc="0" dirty="0">
                <a:solidFill>
                  <a:srgbClr val="000000">
                    <a:alpha val="100000"/>
                  </a:srgbClr>
                </a:solidFill>
                <a:latin typeface="Arial" panose="020B0604020202020204"/>
                <a:ea typeface="Arial" panose="020B0604020202020204"/>
                <a:cs typeface="Arial" panose="020B0604020202020204"/>
              </a:rPr>
              <a:t>     </a:t>
            </a:r>
            <a:r>
              <a:rPr sz="1300" kern="0" spc="0" dirty="0">
                <a:solidFill>
                  <a:srgbClr val="000000">
                    <a:alpha val="100000"/>
                  </a:srgbClr>
                </a:solidFill>
                <a:latin typeface="Arial" panose="020B0604020202020204"/>
                <a:ea typeface="Arial" panose="020B0604020202020204"/>
                <a:cs typeface="Arial" panose="020B0604020202020204"/>
              </a:rPr>
              <a:t>Hg</a:t>
            </a:r>
            <a:r>
              <a:rPr sz="1300" kern="0" spc="-180" dirty="0">
                <a:solidFill>
                  <a:srgbClr val="000000">
                    <a:alpha val="100000"/>
                  </a:srgbClr>
                </a:solidFill>
                <a:latin typeface="Arial" panose="020B0604020202020204"/>
                <a:ea typeface="Arial" panose="020B0604020202020204"/>
                <a:cs typeface="Arial" panose="020B0604020202020204"/>
              </a:rPr>
              <a:t> </a:t>
            </a:r>
            <a:r>
              <a:rPr sz="1300" kern="0" spc="160" dirty="0">
                <a:solidFill>
                  <a:srgbClr val="000000">
                    <a:alpha val="100000"/>
                  </a:srgbClr>
                </a:solidFill>
                <a:latin typeface="黑体" panose="02010609060101010101" charset="-122"/>
                <a:ea typeface="黑体" panose="02010609060101010101" charset="-122"/>
                <a:cs typeface="黑体" panose="02010609060101010101" charset="-122"/>
              </a:rPr>
              <a:t>和(或)</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舒张压</a:t>
            </a:r>
            <a:endParaRPr sz="1300" dirty="0">
              <a:latin typeface="黑体" panose="02010609060101010101" charset="-122"/>
              <a:ea typeface="黑体" panose="02010609060101010101" charset="-122"/>
              <a:cs typeface="黑体" panose="02010609060101010101" charset="-122"/>
            </a:endParaRPr>
          </a:p>
          <a:p>
            <a:pPr marL="12700" algn="l" rtl="0" eaLnBrk="0">
              <a:lnSpc>
                <a:spcPct val="81000"/>
              </a:lnSpc>
              <a:spcBef>
                <a:spcPts val="250"/>
              </a:spcBef>
            </a:pPr>
            <a:r>
              <a:rPr sz="1300" kern="0" spc="-20" dirty="0">
                <a:solidFill>
                  <a:srgbClr val="000000">
                    <a:alpha val="100000"/>
                  </a:srgbClr>
                </a:solidFill>
                <a:latin typeface="Arial" panose="020B0604020202020204"/>
                <a:ea typeface="Arial" panose="020B0604020202020204"/>
                <a:cs typeface="Arial" panose="020B0604020202020204"/>
              </a:rPr>
              <a:t>≥90mmH</a:t>
            </a:r>
            <a:endParaRPr sz="1300" dirty="0">
              <a:latin typeface="Arial" panose="020B0604020202020204"/>
              <a:ea typeface="Arial" panose="020B0604020202020204"/>
              <a:cs typeface="Arial" panose="020B0604020202020204"/>
            </a:endParaRPr>
          </a:p>
          <a:p>
            <a:pPr algn="l" rtl="0" eaLnBrk="0">
              <a:lnSpc>
                <a:spcPct val="102000"/>
              </a:lnSpc>
            </a:pPr>
            <a:endParaRPr sz="600" dirty="0">
              <a:latin typeface="Arial" panose="020B0604020202020204"/>
              <a:ea typeface="Arial" panose="020B0604020202020204"/>
              <a:cs typeface="Arial" panose="020B0604020202020204"/>
            </a:endParaRPr>
          </a:p>
          <a:p>
            <a:pPr marL="12700" algn="l" rtl="0" eaLnBrk="0">
              <a:lnSpc>
                <a:spcPct val="77000"/>
              </a:lnSpc>
              <a:spcBef>
                <a:spcPts val="0"/>
              </a:spcBef>
            </a:pPr>
            <a:r>
              <a:rPr sz="1100" kern="0" spc="-10" dirty="0">
                <a:solidFill>
                  <a:srgbClr val="000000">
                    <a:alpha val="100000"/>
                  </a:srgbClr>
                </a:solidFill>
                <a:latin typeface="Times New Roman" panose="02020603050405020304"/>
                <a:ea typeface="Times New Roman" panose="02020603050405020304"/>
                <a:cs typeface="Times New Roman" panose="02020603050405020304"/>
              </a:rPr>
              <a:t>9</a:t>
            </a:r>
            <a:endParaRPr sz="1100" dirty="0">
              <a:latin typeface="Times New Roman" panose="02020603050405020304"/>
              <a:ea typeface="Times New Roman" panose="02020603050405020304"/>
              <a:cs typeface="Times New Roman" panose="02020603050405020304"/>
            </a:endParaRPr>
          </a:p>
        </p:txBody>
      </p:sp>
      <p:sp>
        <p:nvSpPr>
          <p:cNvPr id="222" name="textbox 222"/>
          <p:cNvSpPr/>
          <p:nvPr/>
        </p:nvSpPr>
        <p:spPr>
          <a:xfrm>
            <a:off x="6330918" y="2621666"/>
            <a:ext cx="833119" cy="1168400"/>
          </a:xfrm>
          <a:prstGeom prst="rect">
            <a:avLst/>
          </a:prstGeom>
          <a:noFill/>
          <a:ln w="0" cap="flat">
            <a:noFill/>
            <a:prstDash val="solid"/>
            <a:miter lim="0"/>
          </a:ln>
        </p:spPr>
        <p:txBody>
          <a:bodyPr vert="horz" wrap="square" lIns="0" tIns="0" rIns="0" bIns="0"/>
          <a:lstStyle/>
          <a:p>
            <a:pPr algn="l" rtl="0" eaLnBrk="0">
              <a:lnSpc>
                <a:spcPct val="73000"/>
              </a:lnSpc>
            </a:pPr>
            <a:endParaRPr sz="100" dirty="0">
              <a:latin typeface="Arial" panose="020B0604020202020204"/>
              <a:ea typeface="Arial" panose="020B0604020202020204"/>
              <a:cs typeface="Arial" panose="020B0604020202020204"/>
            </a:endParaRPr>
          </a:p>
          <a:p>
            <a:pPr marL="12700" algn="l" rtl="0" eaLnBrk="0">
              <a:lnSpc>
                <a:spcPct val="97000"/>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若收缩压</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Arial" panose="020B0604020202020204"/>
                <a:ea typeface="Arial" panose="020B0604020202020204"/>
                <a:cs typeface="Arial" panose="020B0604020202020204"/>
              </a:rPr>
              <a:t>≥140m m</a:t>
            </a:r>
            <a:r>
              <a:rPr sz="1300" kern="0" spc="10" dirty="0">
                <a:solidFill>
                  <a:srgbClr val="000000">
                    <a:alpha val="100000"/>
                  </a:srgbClr>
                </a:solidFill>
                <a:latin typeface="Arial" panose="020B0604020202020204"/>
                <a:ea typeface="Arial" panose="020B0604020202020204"/>
                <a:cs typeface="Arial" panose="020B0604020202020204"/>
              </a:rPr>
              <a:t>    </a:t>
            </a:r>
            <a:r>
              <a:rPr sz="1300" kern="0" spc="0" dirty="0">
                <a:solidFill>
                  <a:srgbClr val="000000">
                    <a:alpha val="100000"/>
                  </a:srgbClr>
                </a:solidFill>
                <a:latin typeface="Arial" panose="020B0604020202020204"/>
                <a:ea typeface="Arial" panose="020B0604020202020204"/>
                <a:cs typeface="Arial" panose="020B0604020202020204"/>
              </a:rPr>
              <a:t>Hg</a:t>
            </a:r>
            <a:r>
              <a:rPr sz="1300" kern="0" spc="190" dirty="0">
                <a:solidFill>
                  <a:srgbClr val="000000">
                    <a:alpha val="100000"/>
                  </a:srgbClr>
                </a:solidFill>
                <a:latin typeface="黑体" panose="02010609060101010101" charset="-122"/>
                <a:ea typeface="黑体" panose="02010609060101010101" charset="-122"/>
                <a:cs typeface="黑体" panose="02010609060101010101" charset="-122"/>
              </a:rPr>
              <a:t>和(或)</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舒张压</a:t>
            </a:r>
            <a:endParaRPr sz="1300" dirty="0">
              <a:latin typeface="黑体" panose="02010609060101010101" charset="-122"/>
              <a:ea typeface="黑体" panose="02010609060101010101" charset="-122"/>
              <a:cs typeface="黑体" panose="02010609060101010101" charset="-122"/>
            </a:endParaRPr>
          </a:p>
          <a:p>
            <a:pPr marL="12700" algn="l" rtl="0" eaLnBrk="0">
              <a:lnSpc>
                <a:spcPct val="81000"/>
              </a:lnSpc>
              <a:spcBef>
                <a:spcPts val="150"/>
              </a:spcBef>
            </a:pPr>
            <a:r>
              <a:rPr sz="1300" kern="0" spc="-20" dirty="0">
                <a:solidFill>
                  <a:srgbClr val="000000">
                    <a:alpha val="100000"/>
                  </a:srgbClr>
                </a:solidFill>
                <a:latin typeface="Arial" panose="020B0604020202020204"/>
                <a:ea typeface="Arial" panose="020B0604020202020204"/>
                <a:cs typeface="Arial" panose="020B0604020202020204"/>
              </a:rPr>
              <a:t>≥90mmH</a:t>
            </a:r>
            <a:endParaRPr sz="1300" dirty="0">
              <a:latin typeface="Arial" panose="020B0604020202020204"/>
              <a:ea typeface="Arial" panose="020B0604020202020204"/>
              <a:cs typeface="Arial" panose="020B0604020202020204"/>
            </a:endParaRPr>
          </a:p>
          <a:p>
            <a:pPr algn="l" rtl="0" eaLnBrk="0">
              <a:lnSpc>
                <a:spcPct val="110000"/>
              </a:lnSpc>
            </a:pPr>
            <a:endParaRPr sz="400" dirty="0">
              <a:latin typeface="Arial" panose="020B0604020202020204"/>
              <a:ea typeface="Arial" panose="020B0604020202020204"/>
              <a:cs typeface="Arial" panose="020B0604020202020204"/>
            </a:endParaRPr>
          </a:p>
          <a:p>
            <a:pPr marL="12700" algn="l" rtl="0" eaLnBrk="0">
              <a:lnSpc>
                <a:spcPts val="1010"/>
              </a:lnSpc>
              <a:spcBef>
                <a:spcPts val="5"/>
              </a:spcBef>
            </a:pPr>
            <a:r>
              <a:rPr sz="1300" kern="0" spc="-20" dirty="0">
                <a:solidFill>
                  <a:srgbClr val="000000">
                    <a:alpha val="100000"/>
                  </a:srgbClr>
                </a:solidFill>
                <a:latin typeface="Arial" panose="020B0604020202020204"/>
                <a:ea typeface="Arial" panose="020B0604020202020204"/>
                <a:cs typeface="Arial" panose="020B0604020202020204"/>
              </a:rPr>
              <a:t>g</a:t>
            </a:r>
            <a:endParaRPr sz="1300" dirty="0">
              <a:latin typeface="Arial" panose="020B0604020202020204"/>
              <a:ea typeface="Arial" panose="020B0604020202020204"/>
              <a:cs typeface="Arial" panose="020B0604020202020204"/>
            </a:endParaRPr>
          </a:p>
        </p:txBody>
      </p:sp>
      <p:sp>
        <p:nvSpPr>
          <p:cNvPr id="224" name="textbox 224"/>
          <p:cNvSpPr/>
          <p:nvPr/>
        </p:nvSpPr>
        <p:spPr>
          <a:xfrm>
            <a:off x="7575601" y="3137172"/>
            <a:ext cx="844550" cy="981710"/>
          </a:xfrm>
          <a:prstGeom prst="rect">
            <a:avLst/>
          </a:prstGeom>
          <a:noFill/>
          <a:ln w="0" cap="flat">
            <a:noFill/>
            <a:prstDash val="solid"/>
            <a:miter lim="0"/>
          </a:ln>
        </p:spPr>
        <p:txBody>
          <a:bodyPr vert="horz" wrap="square" lIns="0" tIns="0" rIns="0" bIns="0"/>
          <a:lstStyle/>
          <a:p>
            <a:pPr algn="l" rtl="0" eaLnBrk="0">
              <a:lnSpc>
                <a:spcPct val="54000"/>
              </a:lnSpc>
            </a:pPr>
            <a:endParaRPr sz="100" dirty="0">
              <a:latin typeface="Arial" panose="020B0604020202020204"/>
              <a:ea typeface="Arial" panose="020B0604020202020204"/>
              <a:cs typeface="Arial" panose="020B0604020202020204"/>
            </a:endParaRPr>
          </a:p>
          <a:p>
            <a:pPr marL="12700" algn="l" rtl="0" eaLnBrk="0">
              <a:lnSpc>
                <a:spcPct val="97000"/>
              </a:lnSpc>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有必要时建</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议转诊至上</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级医院，2</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周内随访转</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诊情况</a:t>
            </a:r>
            <a:endParaRPr sz="1300" dirty="0">
              <a:latin typeface="黑体" panose="02010609060101010101" charset="-122"/>
              <a:ea typeface="黑体" panose="02010609060101010101" charset="-122"/>
              <a:cs typeface="黑体" panose="02010609060101010101" charset="-122"/>
            </a:endParaRPr>
          </a:p>
        </p:txBody>
      </p:sp>
      <p:sp>
        <p:nvSpPr>
          <p:cNvPr id="226" name="textbox 226"/>
          <p:cNvSpPr/>
          <p:nvPr/>
        </p:nvSpPr>
        <p:spPr>
          <a:xfrm>
            <a:off x="7086579" y="4990213"/>
            <a:ext cx="842010" cy="900430"/>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8415" algn="l" rtl="0" eaLnBrk="0">
              <a:lnSpc>
                <a:spcPct val="95000"/>
              </a:lnSpc>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高危人群</a:t>
            </a:r>
            <a:endParaRPr sz="1300" dirty="0">
              <a:latin typeface="黑体" panose="02010609060101010101" charset="-122"/>
              <a:ea typeface="黑体" panose="02010609060101010101" charset="-122"/>
              <a:cs typeface="黑体" panose="02010609060101010101" charset="-122"/>
            </a:endParaRPr>
          </a:p>
          <a:p>
            <a:pPr algn="l" rtl="0" eaLnBrk="0">
              <a:lnSpc>
                <a:spcPct val="147000"/>
              </a:lnSpc>
            </a:pPr>
            <a:endParaRPr sz="1000" dirty="0">
              <a:latin typeface="Arial" panose="020B0604020202020204"/>
              <a:ea typeface="Arial" panose="020B0604020202020204"/>
              <a:cs typeface="Arial" panose="020B0604020202020204"/>
            </a:endParaRPr>
          </a:p>
          <a:p>
            <a:pPr algn="l" rtl="0" eaLnBrk="0">
              <a:lnSpc>
                <a:spcPct val="147000"/>
              </a:lnSpc>
            </a:pPr>
            <a:endParaRPr sz="1000" dirty="0">
              <a:latin typeface="Arial" panose="020B0604020202020204"/>
              <a:ea typeface="Arial" panose="020B0604020202020204"/>
              <a:cs typeface="Arial" panose="020B0604020202020204"/>
            </a:endParaRPr>
          </a:p>
          <a:p>
            <a:pPr algn="l" rtl="0" eaLnBrk="0">
              <a:lnSpc>
                <a:spcPct val="108000"/>
              </a:lnSpc>
            </a:pPr>
            <a:endParaRPr sz="300" dirty="0">
              <a:latin typeface="Arial" panose="020B0604020202020204"/>
              <a:ea typeface="Arial" panose="020B0604020202020204"/>
              <a:cs typeface="Arial" panose="020B0604020202020204"/>
            </a:endParaRPr>
          </a:p>
          <a:p>
            <a:pPr marL="12700" algn="l" rtl="0" eaLnBrk="0">
              <a:lnSpc>
                <a:spcPct val="95000"/>
              </a:lnSpc>
              <a:spcBef>
                <a:spcPts val="0"/>
              </a:spcBef>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非高危人群</a:t>
            </a:r>
            <a:endParaRPr sz="1300" dirty="0">
              <a:latin typeface="黑体" panose="02010609060101010101" charset="-122"/>
              <a:ea typeface="黑体" panose="02010609060101010101" charset="-122"/>
              <a:cs typeface="黑体" panose="02010609060101010101" charset="-122"/>
            </a:endParaRPr>
          </a:p>
        </p:txBody>
      </p:sp>
      <p:sp>
        <p:nvSpPr>
          <p:cNvPr id="228" name="textbox 228"/>
          <p:cNvSpPr/>
          <p:nvPr/>
        </p:nvSpPr>
        <p:spPr>
          <a:xfrm>
            <a:off x="2832059" y="3803411"/>
            <a:ext cx="685165" cy="597534"/>
          </a:xfrm>
          <a:prstGeom prst="rect">
            <a:avLst/>
          </a:prstGeom>
          <a:noFill/>
          <a:ln w="0" cap="flat">
            <a:noFill/>
            <a:prstDash val="solid"/>
            <a:miter lim="0"/>
          </a:ln>
        </p:spPr>
        <p:txBody>
          <a:bodyPr vert="horz" wrap="square" lIns="0" tIns="0" rIns="0" bIns="0"/>
          <a:lstStyle/>
          <a:p>
            <a:pPr algn="l" rtl="0" eaLnBrk="0">
              <a:lnSpc>
                <a:spcPct val="91000"/>
              </a:lnSpc>
            </a:pPr>
            <a:endParaRPr sz="100" dirty="0">
              <a:latin typeface="Arial" panose="020B0604020202020204"/>
              <a:ea typeface="Arial" panose="020B0604020202020204"/>
              <a:cs typeface="Arial" panose="020B0604020202020204"/>
            </a:endParaRPr>
          </a:p>
          <a:p>
            <a:pPr marL="12700" algn="l" rtl="0" eaLnBrk="0">
              <a:lnSpc>
                <a:spcPct val="96000"/>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既往未确</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诊过原发</a:t>
            </a:r>
            <a:endParaRPr sz="13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0"/>
              </a:spcBef>
            </a:pP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性高血压</a:t>
            </a:r>
            <a:endParaRPr sz="1300" dirty="0">
              <a:latin typeface="黑体" panose="02010609060101010101" charset="-122"/>
              <a:ea typeface="黑体" panose="02010609060101010101" charset="-122"/>
              <a:cs typeface="黑体" panose="02010609060101010101" charset="-122"/>
            </a:endParaRPr>
          </a:p>
        </p:txBody>
      </p:sp>
      <p:sp>
        <p:nvSpPr>
          <p:cNvPr id="234" name="textbox 234"/>
          <p:cNvSpPr/>
          <p:nvPr/>
        </p:nvSpPr>
        <p:spPr>
          <a:xfrm>
            <a:off x="9004259" y="2431151"/>
            <a:ext cx="535305" cy="598169"/>
          </a:xfrm>
          <a:prstGeom prst="rect">
            <a:avLst/>
          </a:prstGeom>
          <a:noFill/>
          <a:ln w="0" cap="flat">
            <a:noFill/>
            <a:prstDash val="solid"/>
            <a:miter lim="0"/>
          </a:ln>
        </p:spPr>
        <p:txBody>
          <a:bodyPr vert="horz" wrap="square" lIns="0" tIns="0" rIns="0" bIns="0"/>
          <a:lstStyle/>
          <a:p>
            <a:pPr algn="l" rtl="0" eaLnBrk="0">
              <a:lnSpc>
                <a:spcPct val="69000"/>
              </a:lnSpc>
            </a:pPr>
            <a:endParaRPr sz="100" dirty="0">
              <a:latin typeface="Arial" panose="020B0604020202020204"/>
              <a:ea typeface="Arial" panose="020B0604020202020204"/>
              <a:cs typeface="Arial" panose="020B0604020202020204"/>
            </a:endParaRPr>
          </a:p>
          <a:p>
            <a:pPr marL="12700" algn="l" rtl="0" eaLnBrk="0">
              <a:lnSpc>
                <a:spcPct val="97000"/>
              </a:lnSpc>
            </a:pP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若确诊</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原发性</a:t>
            </a:r>
            <a:endParaRPr sz="13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0"/>
              </a:spcBef>
            </a:pP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高血压</a:t>
            </a:r>
            <a:endParaRPr sz="1300" dirty="0">
              <a:latin typeface="黑体" panose="02010609060101010101" charset="-122"/>
              <a:ea typeface="黑体" panose="02010609060101010101" charset="-122"/>
              <a:cs typeface="黑体" panose="02010609060101010101" charset="-122"/>
            </a:endParaRPr>
          </a:p>
        </p:txBody>
      </p:sp>
      <p:sp>
        <p:nvSpPr>
          <p:cNvPr id="236" name="textbox 236"/>
          <p:cNvSpPr/>
          <p:nvPr/>
        </p:nvSpPr>
        <p:spPr>
          <a:xfrm>
            <a:off x="10147258" y="2432306"/>
            <a:ext cx="538480" cy="591819"/>
          </a:xfrm>
          <a:prstGeom prst="rect">
            <a:avLst/>
          </a:prstGeom>
          <a:noFill/>
          <a:ln w="0" cap="flat">
            <a:noFill/>
            <a:prstDash val="solid"/>
            <a:miter lim="0"/>
          </a:ln>
        </p:spPr>
        <p:txBody>
          <a:bodyPr vert="horz" wrap="square" lIns="0" tIns="0" rIns="0" bIns="0"/>
          <a:lstStyle/>
          <a:p>
            <a:pPr algn="l" rtl="0" eaLnBrk="0">
              <a:lnSpc>
                <a:spcPct val="9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300" kern="0" spc="40" dirty="0">
                <a:solidFill>
                  <a:srgbClr val="000000">
                    <a:alpha val="100000"/>
                  </a:srgbClr>
                </a:solidFill>
                <a:latin typeface="黑体" panose="02010609060101010101" charset="-122"/>
                <a:ea typeface="黑体" panose="02010609060101010101" charset="-122"/>
                <a:cs typeface="黑体" panose="02010609060101010101" charset="-122"/>
              </a:rPr>
              <a:t>纳入高</a:t>
            </a:r>
            <a:r>
              <a:rPr sz="13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血压患</a:t>
            </a:r>
            <a:r>
              <a:rPr sz="13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30" dirty="0">
                <a:solidFill>
                  <a:srgbClr val="000000">
                    <a:alpha val="100000"/>
                  </a:srgbClr>
                </a:solidFill>
                <a:latin typeface="黑体" panose="02010609060101010101" charset="-122"/>
                <a:ea typeface="黑体" panose="02010609060101010101" charset="-122"/>
                <a:cs typeface="黑体" panose="02010609060101010101" charset="-122"/>
              </a:rPr>
              <a:t>者管理</a:t>
            </a:r>
            <a:endParaRPr sz="13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picture 240"/>
          <p:cNvPicPr>
            <a:picLocks noChangeAspect="1"/>
          </p:cNvPicPr>
          <p:nvPr/>
        </p:nvPicPr>
        <p:blipFill>
          <a:blip r:embed="rId1"/>
          <a:stretch>
            <a:fillRect/>
          </a:stretch>
        </p:blipFill>
        <p:spPr>
          <a:xfrm rot="21600000">
            <a:off x="0" y="0"/>
            <a:ext cx="12192000" cy="6858000"/>
          </a:xfrm>
          <a:prstGeom prst="rect">
            <a:avLst/>
          </a:prstGeom>
        </p:spPr>
      </p:pic>
      <p:sp>
        <p:nvSpPr>
          <p:cNvPr id="242" name="textbox 242"/>
          <p:cNvSpPr/>
          <p:nvPr/>
        </p:nvSpPr>
        <p:spPr>
          <a:xfrm>
            <a:off x="6007099" y="1377950"/>
            <a:ext cx="1814195" cy="401700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88000"/>
              </a:lnSpc>
            </a:pP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血压控制满意、无药物</a:t>
            </a:r>
            <a:r>
              <a:rPr sz="1200" kern="0" spc="70" dirty="0">
                <a:solidFill>
                  <a:srgbClr val="000000">
                    <a:alpha val="100000"/>
                  </a:srgbClr>
                </a:solidFill>
                <a:latin typeface="黑体" panose="02010609060101010101" charset="-122"/>
                <a:ea typeface="黑体" panose="02010609060101010101" charset="-122"/>
                <a:cs typeface="黑体" panose="02010609060101010101" charset="-122"/>
              </a:rPr>
              <a:t>不</a:t>
            </a:r>
            <a:endParaRPr sz="1200" dirty="0">
              <a:latin typeface="黑体" panose="02010609060101010101" charset="-122"/>
              <a:ea typeface="黑体" panose="02010609060101010101" charset="-122"/>
              <a:cs typeface="黑体" panose="02010609060101010101" charset="-122"/>
            </a:endParaRPr>
          </a:p>
          <a:p>
            <a:pPr marL="12700" algn="l" rtl="0" eaLnBrk="0">
              <a:lnSpc>
                <a:spcPct val="158000"/>
              </a:lnSpc>
              <a:spcBef>
                <a:spcPts val="30"/>
              </a:spcBef>
            </a:pP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良反应、无新发并发症、</a:t>
            </a: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或原有并发症无加重的患</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者预约下次随访时间。</a:t>
            </a:r>
            <a:endParaRPr sz="1200" dirty="0">
              <a:latin typeface="黑体" panose="02010609060101010101" charset="-122"/>
              <a:ea typeface="黑体" panose="02010609060101010101" charset="-122"/>
              <a:cs typeface="黑体" panose="02010609060101010101" charset="-122"/>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marL="12700" algn="l" rtl="0" eaLnBrk="0">
              <a:lnSpc>
                <a:spcPct val="88000"/>
              </a:lnSpc>
              <a:spcBef>
                <a:spcPts val="360"/>
              </a:spcBef>
            </a:pP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初次出现血压控制不满意</a:t>
            </a:r>
            <a:endParaRPr sz="1200" dirty="0">
              <a:latin typeface="黑体" panose="02010609060101010101" charset="-122"/>
              <a:ea typeface="黑体" panose="02010609060101010101" charset="-122"/>
              <a:cs typeface="黑体" panose="02010609060101010101" charset="-122"/>
            </a:endParaRPr>
          </a:p>
          <a:p>
            <a:pPr marL="12700" algn="l" rtl="0" eaLnBrk="0">
              <a:lnSpc>
                <a:spcPts val="2300"/>
              </a:lnSpc>
            </a:pP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或有药物不良反应</a:t>
            </a:r>
            <a:endParaRPr sz="12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marL="12700" algn="l" rtl="0" eaLnBrk="0">
              <a:lnSpc>
                <a:spcPct val="130000"/>
              </a:lnSpc>
              <a:spcBef>
                <a:spcPts val="365"/>
              </a:spcBef>
            </a:pP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·连续2次随访血压控制不</a:t>
            </a: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40" dirty="0">
                <a:solidFill>
                  <a:srgbClr val="000000">
                    <a:alpha val="100000"/>
                  </a:srgbClr>
                </a:solidFill>
                <a:latin typeface="黑体" panose="02010609060101010101" charset="-122"/>
                <a:ea typeface="黑体" panose="02010609060101010101" charset="-122"/>
                <a:cs typeface="黑体" panose="02010609060101010101" charset="-122"/>
              </a:rPr>
              <a:t>满意</a:t>
            </a:r>
            <a:endParaRPr sz="1200" dirty="0">
              <a:latin typeface="黑体" panose="02010609060101010101" charset="-122"/>
              <a:ea typeface="黑体" panose="02010609060101010101" charset="-122"/>
              <a:cs typeface="黑体" panose="02010609060101010101" charset="-122"/>
            </a:endParaRPr>
          </a:p>
          <a:p>
            <a:pPr algn="l" rtl="0" eaLnBrk="0">
              <a:lnSpc>
                <a:spcPct val="100000"/>
              </a:lnSpc>
            </a:pPr>
            <a:endParaRPr sz="600" dirty="0">
              <a:latin typeface="Arial" panose="020B0604020202020204"/>
              <a:ea typeface="Arial" panose="020B0604020202020204"/>
              <a:cs typeface="Arial" panose="020B0604020202020204"/>
            </a:endParaRPr>
          </a:p>
          <a:p>
            <a:pPr marL="12700" algn="l" rtl="0" eaLnBrk="0">
              <a:lnSpc>
                <a:spcPct val="117000"/>
              </a:lnSpc>
              <a:spcBef>
                <a:spcPts val="5"/>
              </a:spcBef>
            </a:pP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·连续2次随访药物不良反</a:t>
            </a: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应没有改善</a:t>
            </a:r>
            <a:endParaRPr sz="1200" dirty="0">
              <a:latin typeface="黑体" panose="02010609060101010101" charset="-122"/>
              <a:ea typeface="黑体" panose="02010609060101010101" charset="-122"/>
              <a:cs typeface="黑体" panose="02010609060101010101" charset="-122"/>
            </a:endParaRPr>
          </a:p>
        </p:txBody>
      </p:sp>
      <p:sp>
        <p:nvSpPr>
          <p:cNvPr id="244" name="textbox 244"/>
          <p:cNvSpPr/>
          <p:nvPr/>
        </p:nvSpPr>
        <p:spPr>
          <a:xfrm>
            <a:off x="2171740" y="1936739"/>
            <a:ext cx="2289175" cy="305816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·测量血压</a:t>
            </a:r>
            <a:endParaRPr sz="12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715"/>
              </a:spcBef>
            </a:pP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·评估是否存在危急情况</a:t>
            </a:r>
            <a:endParaRPr sz="1200" dirty="0">
              <a:latin typeface="黑体" panose="02010609060101010101" charset="-122"/>
              <a:ea typeface="黑体" panose="02010609060101010101" charset="-122"/>
              <a:cs typeface="黑体" panose="02010609060101010101" charset="-122"/>
            </a:endParaRPr>
          </a:p>
          <a:p>
            <a:pPr marL="12700" algn="l" rtl="0" eaLnBrk="0">
              <a:lnSpc>
                <a:spcPct val="131000"/>
              </a:lnSpc>
              <a:spcBef>
                <a:spcPts val="870"/>
              </a:spcBef>
            </a:pP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·评估上次随访到此次随访期间</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20" dirty="0">
                <a:solidFill>
                  <a:srgbClr val="000000">
                    <a:alpha val="100000"/>
                  </a:srgbClr>
                </a:solidFill>
                <a:latin typeface="黑体" panose="02010609060101010101" charset="-122"/>
                <a:ea typeface="黑体" panose="02010609060101010101" charset="-122"/>
                <a:cs typeface="黑体" panose="02010609060101010101" charset="-122"/>
              </a:rPr>
              <a:t>症状</a:t>
            </a:r>
            <a:endParaRPr sz="12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725"/>
              </a:spcBef>
            </a:pP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·评估并存的临床症状</a:t>
            </a:r>
            <a:endParaRPr sz="1200" dirty="0">
              <a:latin typeface="黑体" panose="02010609060101010101" charset="-122"/>
              <a:ea typeface="黑体" panose="02010609060101010101" charset="-122"/>
              <a:cs typeface="黑体" panose="02010609060101010101" charset="-122"/>
            </a:endParaRPr>
          </a:p>
          <a:p>
            <a:pPr marL="12700" algn="l" rtl="0" eaLnBrk="0">
              <a:lnSpc>
                <a:spcPct val="130000"/>
              </a:lnSpc>
              <a:spcBef>
                <a:spcPts val="785"/>
              </a:spcBef>
            </a:pP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·评估并记录最近一次各项辅助</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检测结果</a:t>
            </a:r>
            <a:endParaRPr sz="12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750"/>
              </a:spcBef>
            </a:pP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·测量体重、心率，计算</a:t>
            </a:r>
            <a:r>
              <a:rPr sz="1200" kern="0" spc="-20" dirty="0">
                <a:solidFill>
                  <a:srgbClr val="000000">
                    <a:alpha val="100000"/>
                  </a:srgbClr>
                </a:solidFill>
                <a:latin typeface="Arial" panose="020B0604020202020204"/>
                <a:ea typeface="Arial" panose="020B0604020202020204"/>
                <a:cs typeface="Arial" panose="020B0604020202020204"/>
              </a:rPr>
              <a:t>BMI</a:t>
            </a:r>
            <a:endParaRPr sz="1200" dirty="0">
              <a:latin typeface="Arial" panose="020B0604020202020204"/>
              <a:ea typeface="Arial" panose="020B0604020202020204"/>
              <a:cs typeface="Arial" panose="020B0604020202020204"/>
            </a:endParaRPr>
          </a:p>
          <a:p>
            <a:pPr marL="12700" algn="l" rtl="0" eaLnBrk="0">
              <a:lnSpc>
                <a:spcPct val="132000"/>
              </a:lnSpc>
              <a:spcBef>
                <a:spcPts val="865"/>
              </a:spcBef>
            </a:pP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·评估患者生活方式，</a:t>
            </a: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包括吸烟、</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饮酒、运动、摄盐情况等</a:t>
            </a:r>
            <a:endParaRPr sz="1200" dirty="0">
              <a:latin typeface="黑体" panose="02010609060101010101" charset="-122"/>
              <a:ea typeface="黑体" panose="02010609060101010101" charset="-122"/>
              <a:cs typeface="黑体" panose="02010609060101010101" charset="-122"/>
            </a:endParaRPr>
          </a:p>
          <a:p>
            <a:pPr algn="l" rtl="0" eaLnBrk="0">
              <a:lnSpc>
                <a:spcPct val="107000"/>
              </a:lnSpc>
            </a:pPr>
            <a:endParaRPr sz="600" dirty="0">
              <a:latin typeface="Arial" panose="020B0604020202020204"/>
              <a:ea typeface="Arial" panose="020B0604020202020204"/>
              <a:cs typeface="Arial" panose="020B0604020202020204"/>
            </a:endParaRPr>
          </a:p>
          <a:p>
            <a:pPr marL="12700" algn="l" rtl="0" eaLnBrk="0">
              <a:lnSpc>
                <a:spcPct val="99000"/>
              </a:lnSpc>
              <a:spcBef>
                <a:spcPts val="5"/>
              </a:spcBef>
            </a:pP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·评估患者服药情况</a:t>
            </a:r>
            <a:endParaRPr sz="1200" dirty="0">
              <a:latin typeface="黑体" panose="02010609060101010101" charset="-122"/>
              <a:ea typeface="黑体" panose="02010609060101010101" charset="-122"/>
              <a:cs typeface="黑体" panose="02010609060101010101" charset="-122"/>
            </a:endParaRPr>
          </a:p>
        </p:txBody>
      </p:sp>
      <p:sp>
        <p:nvSpPr>
          <p:cNvPr id="246" name="textbox 246"/>
          <p:cNvSpPr/>
          <p:nvPr/>
        </p:nvSpPr>
        <p:spPr>
          <a:xfrm>
            <a:off x="552597" y="376834"/>
            <a:ext cx="5979795" cy="101790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高血压患者健康管理服务规范</a:t>
            </a:r>
            <a:endParaRPr sz="3600" dirty="0">
              <a:latin typeface="黑体" panose="02010609060101010101" charset="-122"/>
              <a:ea typeface="黑体" panose="02010609060101010101" charset="-122"/>
              <a:cs typeface="黑体" panose="02010609060101010101" charset="-122"/>
            </a:endParaRPr>
          </a:p>
          <a:p>
            <a:pPr algn="l" rtl="0" eaLnBrk="0">
              <a:lnSpc>
                <a:spcPct val="101000"/>
              </a:lnSpc>
            </a:pPr>
            <a:endParaRPr sz="1100" dirty="0">
              <a:latin typeface="Arial" panose="020B0604020202020204"/>
              <a:ea typeface="Arial" panose="020B0604020202020204"/>
              <a:cs typeface="Arial" panose="020B0604020202020204"/>
            </a:endParaRPr>
          </a:p>
          <a:p>
            <a:pPr marL="504825" algn="l" rtl="0" eaLnBrk="0">
              <a:lnSpc>
                <a:spcPct val="98000"/>
              </a:lnSpc>
              <a:spcBef>
                <a:spcPts val="5"/>
              </a:spcBef>
            </a:pPr>
            <a:r>
              <a:rPr sz="2000" b="1" kern="0" spc="20" dirty="0">
                <a:solidFill>
                  <a:srgbClr val="6030A0">
                    <a:alpha val="100000"/>
                  </a:srgbClr>
                </a:solidFill>
                <a:latin typeface="黑体" panose="02010609060101010101" charset="-122"/>
                <a:ea typeface="黑体" panose="02010609060101010101" charset="-122"/>
                <a:cs typeface="黑体" panose="02010609060101010101" charset="-122"/>
              </a:rPr>
              <a:t>高血压患者随访流程图</a:t>
            </a:r>
            <a:endParaRPr sz="2000" dirty="0">
              <a:latin typeface="黑体" panose="02010609060101010101" charset="-122"/>
              <a:ea typeface="黑体" panose="02010609060101010101" charset="-122"/>
              <a:cs typeface="黑体" panose="02010609060101010101" charset="-122"/>
            </a:endParaRPr>
          </a:p>
        </p:txBody>
      </p:sp>
      <p:sp>
        <p:nvSpPr>
          <p:cNvPr id="248" name="textbox 248"/>
          <p:cNvSpPr/>
          <p:nvPr/>
        </p:nvSpPr>
        <p:spPr>
          <a:xfrm>
            <a:off x="8540719" y="1854804"/>
            <a:ext cx="829310" cy="376427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50800" algn="l" rtl="0" eaLnBrk="0">
              <a:lnSpc>
                <a:spcPct val="100000"/>
              </a:lnSpc>
            </a:pP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按期随访</a:t>
            </a:r>
            <a:endParaRPr sz="1200" dirty="0">
              <a:latin typeface="黑体" panose="02010609060101010101" charset="-122"/>
              <a:ea typeface="黑体" panose="02010609060101010101" charset="-122"/>
              <a:cs typeface="黑体" panose="02010609060101010101" charset="-122"/>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3000"/>
              </a:lnSpc>
            </a:pPr>
            <a:endParaRPr sz="1000" dirty="0">
              <a:latin typeface="Arial" panose="020B0604020202020204"/>
              <a:ea typeface="Arial" panose="020B0604020202020204"/>
              <a:cs typeface="Arial" panose="020B0604020202020204"/>
            </a:endParaRPr>
          </a:p>
          <a:p>
            <a:pPr marL="12700" algn="l" rtl="0" eaLnBrk="0">
              <a:lnSpc>
                <a:spcPct val="88000"/>
              </a:lnSpc>
              <a:spcBef>
                <a:spcPts val="370"/>
              </a:spcBef>
            </a:pP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调整药物，</a:t>
            </a:r>
            <a:endParaRPr sz="1200" dirty="0">
              <a:latin typeface="黑体" panose="02010609060101010101" charset="-122"/>
              <a:ea typeface="黑体" panose="02010609060101010101" charset="-122"/>
              <a:cs typeface="黑体" panose="02010609060101010101" charset="-122"/>
            </a:endParaRPr>
          </a:p>
          <a:p>
            <a:pPr marL="12700" algn="l" rtl="0" eaLnBrk="0">
              <a:lnSpc>
                <a:spcPts val="2265"/>
              </a:lnSpc>
            </a:pP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2周时随访</a:t>
            </a:r>
            <a:endParaRPr sz="1200" dirty="0">
              <a:latin typeface="黑体" panose="02010609060101010101" charset="-122"/>
              <a:ea typeface="黑体" panose="02010609060101010101" charset="-122"/>
              <a:cs typeface="黑体" panose="02010609060101010101" charset="-122"/>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09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370"/>
              </a:spcBef>
            </a:pP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建议转诊，</a:t>
            </a:r>
            <a:endParaRPr sz="12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940"/>
              </a:spcBef>
            </a:pP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2周内主动</a:t>
            </a:r>
            <a:endParaRPr sz="1200" dirty="0">
              <a:latin typeface="黑体" panose="02010609060101010101" charset="-122"/>
              <a:ea typeface="黑体" panose="02010609060101010101" charset="-122"/>
              <a:cs typeface="黑体" panose="02010609060101010101" charset="-122"/>
            </a:endParaRPr>
          </a:p>
          <a:p>
            <a:pPr algn="l" rtl="0" eaLnBrk="0">
              <a:lnSpc>
                <a:spcPct val="107000"/>
              </a:lnSpc>
            </a:pPr>
            <a:endParaRPr sz="400" dirty="0">
              <a:latin typeface="Arial" panose="020B0604020202020204"/>
              <a:ea typeface="Arial" panose="020B0604020202020204"/>
              <a:cs typeface="Arial" panose="020B0604020202020204"/>
            </a:endParaRPr>
          </a:p>
          <a:p>
            <a:pPr marL="12700" algn="l" rtl="0" eaLnBrk="0">
              <a:lnSpc>
                <a:spcPct val="125000"/>
              </a:lnSpc>
              <a:spcBef>
                <a:spcPts val="5"/>
              </a:spcBef>
            </a:pP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随访转诊情</a:t>
            </a: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况</a:t>
            </a:r>
            <a:endParaRPr sz="1200" dirty="0">
              <a:latin typeface="黑体" panose="02010609060101010101" charset="-122"/>
              <a:ea typeface="黑体" panose="02010609060101010101" charset="-122"/>
              <a:cs typeface="黑体" panose="02010609060101010101" charset="-122"/>
            </a:endParaRPr>
          </a:p>
        </p:txBody>
      </p:sp>
      <p:sp>
        <p:nvSpPr>
          <p:cNvPr id="250" name="textbox 250"/>
          <p:cNvSpPr/>
          <p:nvPr/>
        </p:nvSpPr>
        <p:spPr>
          <a:xfrm>
            <a:off x="10121899" y="2284272"/>
            <a:ext cx="1322705" cy="220472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88000"/>
              </a:lnSpc>
            </a:pPr>
            <a:r>
              <a:rPr sz="1200" kern="0" spc="70" dirty="0">
                <a:solidFill>
                  <a:srgbClr val="000000">
                    <a:alpha val="100000"/>
                  </a:srgbClr>
                </a:solidFill>
                <a:latin typeface="黑体" panose="02010609060101010101" charset="-122"/>
                <a:ea typeface="黑体" panose="02010609060101010101" charset="-122"/>
                <a:cs typeface="黑体" panose="02010609060101010101" charset="-122"/>
              </a:rPr>
              <a:t>告诉所有接受随访</a:t>
            </a:r>
            <a:endParaRPr sz="1200" dirty="0">
              <a:latin typeface="黑体" panose="02010609060101010101" charset="-122"/>
              <a:ea typeface="黑体" panose="02010609060101010101" charset="-122"/>
              <a:cs typeface="黑体" panose="02010609060101010101" charset="-122"/>
            </a:endParaRPr>
          </a:p>
          <a:p>
            <a:pPr marL="12700" algn="l" rtl="0" eaLnBrk="0">
              <a:lnSpc>
                <a:spcPts val="2265"/>
              </a:lnSpc>
            </a:pPr>
            <a:r>
              <a:rPr sz="1200" kern="0" spc="70" dirty="0">
                <a:solidFill>
                  <a:srgbClr val="000000">
                    <a:alpha val="100000"/>
                  </a:srgbClr>
                </a:solidFill>
                <a:latin typeface="黑体" panose="02010609060101010101" charset="-122"/>
                <a:ea typeface="黑体" panose="02010609060101010101" charset="-122"/>
                <a:cs typeface="黑体" panose="02010609060101010101" charset="-122"/>
              </a:rPr>
              <a:t>的高血压患者</a:t>
            </a:r>
            <a:endParaRPr sz="1200" dirty="0">
              <a:latin typeface="黑体" panose="02010609060101010101" charset="-122"/>
              <a:ea typeface="黑体" panose="02010609060101010101" charset="-122"/>
              <a:cs typeface="黑体" panose="02010609060101010101" charset="-122"/>
            </a:endParaRPr>
          </a:p>
          <a:p>
            <a:pPr marL="12700" algn="l" rtl="0" eaLnBrk="0">
              <a:lnSpc>
                <a:spcPct val="124000"/>
              </a:lnSpc>
              <a:spcBef>
                <a:spcPts val="1025"/>
              </a:spcBef>
            </a:pP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a:t>
            </a:r>
            <a:r>
              <a:rPr sz="1200" kern="0" spc="-45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出现哪些异常时</a:t>
            </a: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90" dirty="0">
                <a:solidFill>
                  <a:srgbClr val="000000">
                    <a:alpha val="100000"/>
                  </a:srgbClr>
                </a:solidFill>
                <a:latin typeface="黑体" panose="02010609060101010101" charset="-122"/>
                <a:ea typeface="黑体" panose="02010609060101010101" charset="-122"/>
                <a:cs typeface="黑体" panose="02010609060101010101" charset="-122"/>
              </a:rPr>
              <a:t>应立即就诊</a:t>
            </a:r>
            <a:endParaRPr sz="1200" dirty="0">
              <a:latin typeface="黑体" panose="02010609060101010101" charset="-122"/>
              <a:ea typeface="黑体" panose="02010609060101010101" charset="-122"/>
              <a:cs typeface="黑体" panose="02010609060101010101" charset="-122"/>
            </a:endParaRPr>
          </a:p>
          <a:p>
            <a:pPr marL="12700" algn="l" rtl="0" eaLnBrk="0">
              <a:lnSpc>
                <a:spcPct val="127000"/>
              </a:lnSpc>
              <a:spcBef>
                <a:spcPts val="895"/>
              </a:spcBef>
            </a:pP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·进行针对性生活</a:t>
            </a: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10" dirty="0">
                <a:solidFill>
                  <a:srgbClr val="000000">
                    <a:alpha val="100000"/>
                  </a:srgbClr>
                </a:solidFill>
                <a:latin typeface="黑体" panose="02010609060101010101" charset="-122"/>
                <a:ea typeface="黑体" panose="02010609060101010101" charset="-122"/>
                <a:cs typeface="黑体" panose="02010609060101010101" charset="-122"/>
              </a:rPr>
              <a:t>方式指导</a:t>
            </a:r>
            <a:endParaRPr sz="1200" dirty="0">
              <a:latin typeface="黑体" panose="02010609060101010101" charset="-122"/>
              <a:ea typeface="黑体" panose="02010609060101010101" charset="-122"/>
              <a:cs typeface="黑体" panose="02010609060101010101" charset="-122"/>
            </a:endParaRPr>
          </a:p>
          <a:p>
            <a:pPr algn="l" rtl="0" eaLnBrk="0">
              <a:lnSpc>
                <a:spcPct val="104000"/>
              </a:lnSpc>
            </a:pPr>
            <a:endParaRPr sz="700" dirty="0">
              <a:latin typeface="Arial" panose="020B0604020202020204"/>
              <a:ea typeface="Arial" panose="020B0604020202020204"/>
              <a:cs typeface="Arial" panose="020B0604020202020204"/>
            </a:endParaRPr>
          </a:p>
          <a:p>
            <a:pPr marL="12700" algn="l" rtl="0" eaLnBrk="0">
              <a:lnSpc>
                <a:spcPct val="125000"/>
              </a:lnSpc>
              <a:spcBef>
                <a:spcPts val="5"/>
              </a:spcBef>
            </a:pP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·每年应进行1次较</a:t>
            </a:r>
            <a:r>
              <a:rPr sz="1200" kern="0" spc="6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90" dirty="0">
                <a:solidFill>
                  <a:srgbClr val="000000">
                    <a:alpha val="100000"/>
                  </a:srgbClr>
                </a:solidFill>
                <a:latin typeface="黑体" panose="02010609060101010101" charset="-122"/>
                <a:ea typeface="黑体" panose="02010609060101010101" charset="-122"/>
                <a:cs typeface="黑体" panose="02010609060101010101" charset="-122"/>
              </a:rPr>
              <a:t>全面健康检查</a:t>
            </a:r>
            <a:endParaRPr sz="1200" dirty="0">
              <a:latin typeface="黑体" panose="02010609060101010101" charset="-122"/>
              <a:ea typeface="黑体" panose="02010609060101010101" charset="-122"/>
              <a:cs typeface="黑体" panose="02010609060101010101" charset="-122"/>
            </a:endParaRPr>
          </a:p>
        </p:txBody>
      </p:sp>
      <p:sp>
        <p:nvSpPr>
          <p:cNvPr id="252" name="textbox 252"/>
          <p:cNvSpPr/>
          <p:nvPr/>
        </p:nvSpPr>
        <p:spPr>
          <a:xfrm>
            <a:off x="889020" y="2750184"/>
            <a:ext cx="869314" cy="136080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88000"/>
              </a:lnSpc>
            </a:pP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辖区内35岁</a:t>
            </a:r>
            <a:endParaRPr sz="1200" dirty="0">
              <a:latin typeface="黑体" panose="02010609060101010101" charset="-122"/>
              <a:ea typeface="黑体" panose="02010609060101010101" charset="-122"/>
              <a:cs typeface="黑体" panose="02010609060101010101" charset="-122"/>
            </a:endParaRPr>
          </a:p>
          <a:p>
            <a:pPr marL="12700" algn="l" rtl="0" eaLnBrk="0">
              <a:lnSpc>
                <a:spcPct val="151000"/>
              </a:lnSpc>
              <a:spcBef>
                <a:spcPts val="5"/>
              </a:spcBef>
            </a:pP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及以上确诊</a:t>
            </a: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10" dirty="0">
                <a:solidFill>
                  <a:srgbClr val="000000">
                    <a:alpha val="100000"/>
                  </a:srgbClr>
                </a:solidFill>
                <a:latin typeface="黑体" panose="02010609060101010101" charset="-122"/>
                <a:ea typeface="黑体" panose="02010609060101010101" charset="-122"/>
                <a:cs typeface="黑体" panose="02010609060101010101" charset="-122"/>
              </a:rPr>
              <a:t>的常住原发</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性高血压患</a:t>
            </a:r>
            <a:r>
              <a:rPr sz="12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0" dirty="0">
                <a:solidFill>
                  <a:srgbClr val="000000">
                    <a:alpha val="100000"/>
                  </a:srgbClr>
                </a:solidFill>
                <a:latin typeface="黑体" panose="02010609060101010101" charset="-122"/>
                <a:ea typeface="黑体" panose="02010609060101010101" charset="-122"/>
                <a:cs typeface="黑体" panose="02010609060101010101" charset="-122"/>
              </a:rPr>
              <a:t>者</a:t>
            </a:r>
            <a:endParaRPr sz="1500" dirty="0">
              <a:latin typeface="黑体" panose="02010609060101010101" charset="-122"/>
              <a:ea typeface="黑体" panose="02010609060101010101" charset="-122"/>
              <a:cs typeface="黑体" panose="02010609060101010101" charset="-122"/>
            </a:endParaRPr>
          </a:p>
        </p:txBody>
      </p:sp>
      <p:sp>
        <p:nvSpPr>
          <p:cNvPr id="254" name="textbox 254"/>
          <p:cNvSpPr/>
          <p:nvPr/>
        </p:nvSpPr>
        <p:spPr>
          <a:xfrm>
            <a:off x="2171740" y="5484812"/>
            <a:ext cx="2416175" cy="467359"/>
          </a:xfrm>
          <a:prstGeom prst="rect">
            <a:avLst/>
          </a:prstGeom>
          <a:noFill/>
          <a:ln w="0" cap="flat">
            <a:noFill/>
            <a:prstDash val="solid"/>
            <a:miter lim="0"/>
          </a:ln>
        </p:spPr>
        <p:txBody>
          <a:bodyPr vert="horz" wrap="square" lIns="0" tIns="0" rIns="0" bIns="0"/>
          <a:lstStyle/>
          <a:p>
            <a:pPr algn="l" rtl="0" eaLnBrk="0">
              <a:lnSpc>
                <a:spcPct val="7000"/>
              </a:lnSpc>
            </a:pPr>
            <a:endParaRPr sz="100" dirty="0">
              <a:latin typeface="Arial" panose="020B0604020202020204"/>
              <a:ea typeface="Arial" panose="020B0604020202020204"/>
              <a:cs typeface="Arial" panose="020B0604020202020204"/>
            </a:endParaRPr>
          </a:p>
          <a:p>
            <a:pPr marL="12700" algn="l" rtl="0" eaLnBrk="0">
              <a:lnSpc>
                <a:spcPct val="124000"/>
              </a:lnSpc>
            </a:pP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若存在危急情况紧急处理后转诊，</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40" dirty="0">
                <a:solidFill>
                  <a:srgbClr val="000000">
                    <a:alpha val="100000"/>
                  </a:srgbClr>
                </a:solidFill>
                <a:latin typeface="黑体" panose="02010609060101010101" charset="-122"/>
                <a:ea typeface="黑体" panose="02010609060101010101" charset="-122"/>
                <a:cs typeface="黑体" panose="02010609060101010101" charset="-122"/>
              </a:rPr>
              <a:t>2周内随访转诊情况。</a:t>
            </a:r>
            <a:endParaRPr sz="1200" dirty="0">
              <a:latin typeface="黑体" panose="02010609060101010101" charset="-122"/>
              <a:ea typeface="黑体" panose="02010609060101010101" charset="-122"/>
              <a:cs typeface="黑体" panose="02010609060101010101" charset="-122"/>
            </a:endParaRPr>
          </a:p>
        </p:txBody>
      </p:sp>
      <p:sp>
        <p:nvSpPr>
          <p:cNvPr id="256" name="textbox 256"/>
          <p:cNvSpPr/>
          <p:nvPr/>
        </p:nvSpPr>
        <p:spPr>
          <a:xfrm>
            <a:off x="6007100" y="5517013"/>
            <a:ext cx="1863725" cy="454659"/>
          </a:xfrm>
          <a:prstGeom prst="rect">
            <a:avLst/>
          </a:prstGeom>
          <a:noFill/>
          <a:ln w="0" cap="flat">
            <a:noFill/>
            <a:prstDash val="solid"/>
            <a:miter lim="0"/>
          </a:ln>
        </p:spPr>
        <p:txBody>
          <a:bodyPr vert="horz" wrap="square" lIns="0" tIns="0" rIns="0" bIns="0"/>
          <a:lstStyle/>
          <a:p>
            <a:pPr algn="l" rtl="0" eaLnBrk="0">
              <a:lnSpc>
                <a:spcPct val="16000"/>
              </a:lnSpc>
            </a:pPr>
            <a:endParaRPr sz="100" dirty="0">
              <a:latin typeface="Arial" panose="020B0604020202020204"/>
              <a:ea typeface="Arial" panose="020B0604020202020204"/>
              <a:cs typeface="Arial" panose="020B0604020202020204"/>
            </a:endParaRPr>
          </a:p>
          <a:p>
            <a:pPr marL="12700" algn="l" rtl="0" eaLnBrk="0">
              <a:lnSpc>
                <a:spcPct val="120000"/>
              </a:lnSpc>
            </a:pP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·有新的并发症出现或原有</a:t>
            </a:r>
            <a:r>
              <a:rPr sz="1200" kern="0" spc="5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80" dirty="0">
                <a:solidFill>
                  <a:srgbClr val="000000">
                    <a:alpha val="100000"/>
                  </a:srgbClr>
                </a:solidFill>
                <a:latin typeface="黑体" panose="02010609060101010101" charset="-122"/>
                <a:ea typeface="黑体" panose="02010609060101010101" charset="-122"/>
                <a:cs typeface="黑体" panose="02010609060101010101" charset="-122"/>
              </a:rPr>
              <a:t>并发症加重</a:t>
            </a:r>
            <a:endParaRPr sz="1200" dirty="0">
              <a:latin typeface="黑体" panose="02010609060101010101" charset="-122"/>
              <a:ea typeface="黑体" panose="02010609060101010101" charset="-122"/>
              <a:cs typeface="黑体" panose="02010609060101010101" charset="-122"/>
            </a:endParaRPr>
          </a:p>
        </p:txBody>
      </p:sp>
      <p:sp>
        <p:nvSpPr>
          <p:cNvPr id="258" name="textbox 258"/>
          <p:cNvSpPr/>
          <p:nvPr/>
        </p:nvSpPr>
        <p:spPr>
          <a:xfrm>
            <a:off x="4883119" y="2763507"/>
            <a:ext cx="382904" cy="16344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88000"/>
              </a:lnSpc>
            </a:pPr>
            <a:r>
              <a:rPr sz="1200" kern="0" spc="140" dirty="0">
                <a:solidFill>
                  <a:srgbClr val="000000">
                    <a:alpha val="100000"/>
                  </a:srgbClr>
                </a:solidFill>
                <a:latin typeface="黑体" panose="02010609060101010101" charset="-122"/>
                <a:ea typeface="黑体" panose="02010609060101010101" charset="-122"/>
                <a:cs typeface="黑体" panose="02010609060101010101" charset="-122"/>
              </a:rPr>
              <a:t>根据</a:t>
            </a:r>
            <a:endParaRPr sz="1200" dirty="0">
              <a:latin typeface="黑体" panose="02010609060101010101" charset="-122"/>
              <a:ea typeface="黑体" panose="02010609060101010101" charset="-122"/>
              <a:cs typeface="黑体" panose="02010609060101010101" charset="-122"/>
            </a:endParaRPr>
          </a:p>
          <a:p>
            <a:pPr marL="12700" algn="l" rtl="0" eaLnBrk="0">
              <a:lnSpc>
                <a:spcPct val="161000"/>
              </a:lnSpc>
              <a:spcBef>
                <a:spcPts val="20"/>
              </a:spcBef>
            </a:pPr>
            <a:r>
              <a:rPr sz="1200" kern="0" spc="150" dirty="0">
                <a:solidFill>
                  <a:srgbClr val="000000">
                    <a:alpha val="100000"/>
                  </a:srgbClr>
                </a:solidFill>
                <a:latin typeface="黑体" panose="02010609060101010101" charset="-122"/>
                <a:ea typeface="黑体" panose="02010609060101010101" charset="-122"/>
                <a:cs typeface="黑体" panose="02010609060101010101" charset="-122"/>
              </a:rPr>
              <a:t>评估</a:t>
            </a:r>
            <a:r>
              <a:rPr sz="12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100" dirty="0">
                <a:solidFill>
                  <a:srgbClr val="000000">
                    <a:alpha val="100000"/>
                  </a:srgbClr>
                </a:solidFill>
                <a:latin typeface="黑体" panose="02010609060101010101" charset="-122"/>
                <a:ea typeface="黑体" panose="02010609060101010101" charset="-122"/>
                <a:cs typeface="黑体" panose="02010609060101010101" charset="-122"/>
              </a:rPr>
              <a:t>结果</a:t>
            </a:r>
            <a:endParaRPr sz="1200" dirty="0">
              <a:latin typeface="黑体" panose="02010609060101010101" charset="-122"/>
              <a:ea typeface="黑体" panose="02010609060101010101" charset="-122"/>
              <a:cs typeface="黑体" panose="02010609060101010101" charset="-122"/>
            </a:endParaRPr>
          </a:p>
          <a:p>
            <a:pPr marL="12700" algn="l" rtl="0" eaLnBrk="0">
              <a:lnSpc>
                <a:spcPct val="151000"/>
              </a:lnSpc>
              <a:spcBef>
                <a:spcPts val="135"/>
              </a:spcBef>
            </a:pP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进</a:t>
            </a:r>
            <a:r>
              <a:rPr sz="1200" kern="0" spc="-23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行</a:t>
            </a:r>
            <a:r>
              <a:rPr sz="12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分</a:t>
            </a:r>
            <a:r>
              <a:rPr sz="1200" kern="0" spc="-22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类</a:t>
            </a:r>
            <a:endParaRPr sz="1200" dirty="0">
              <a:latin typeface="黑体" panose="02010609060101010101" charset="-122"/>
              <a:ea typeface="黑体" panose="02010609060101010101" charset="-122"/>
              <a:cs typeface="黑体" panose="02010609060101010101" charset="-122"/>
            </a:endParaRPr>
          </a:p>
          <a:p>
            <a:pPr algn="l" rtl="0" eaLnBrk="0">
              <a:lnSpc>
                <a:spcPct val="115000"/>
              </a:lnSpc>
            </a:pPr>
            <a:endParaRPr sz="600" dirty="0">
              <a:latin typeface="Arial" panose="020B0604020202020204"/>
              <a:ea typeface="Arial" panose="020B0604020202020204"/>
              <a:cs typeface="Arial" panose="020B0604020202020204"/>
            </a:endParaRPr>
          </a:p>
          <a:p>
            <a:pPr marL="12700" algn="l" rtl="0" eaLnBrk="0">
              <a:lnSpc>
                <a:spcPct val="99000"/>
              </a:lnSpc>
              <a:spcBef>
                <a:spcPts val="5"/>
              </a:spcBef>
            </a:pP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干</a:t>
            </a:r>
            <a:r>
              <a:rPr sz="1200" kern="0" spc="-150" dirty="0">
                <a:solidFill>
                  <a:srgbClr val="000000">
                    <a:alpha val="100000"/>
                  </a:srgbClr>
                </a:solidFill>
                <a:latin typeface="黑体" panose="02010609060101010101" charset="-122"/>
                <a:ea typeface="黑体" panose="02010609060101010101" charset="-122"/>
                <a:cs typeface="黑体" panose="02010609060101010101" charset="-122"/>
              </a:rPr>
              <a:t> </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预</a:t>
            </a:r>
            <a:endParaRPr sz="12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 name="picture 266"/>
          <p:cNvPicPr>
            <a:picLocks noChangeAspect="1"/>
          </p:cNvPicPr>
          <p:nvPr/>
        </p:nvPicPr>
        <p:blipFill>
          <a:blip r:embed="rId1"/>
          <a:stretch>
            <a:fillRect/>
          </a:stretch>
        </p:blipFill>
        <p:spPr>
          <a:xfrm rot="21600000">
            <a:off x="0" y="0"/>
            <a:ext cx="12192000" cy="6858000"/>
          </a:xfrm>
          <a:prstGeom prst="rect">
            <a:avLst/>
          </a:prstGeom>
        </p:spPr>
      </p:pic>
      <p:sp>
        <p:nvSpPr>
          <p:cNvPr id="268" name="textbox 268"/>
          <p:cNvSpPr/>
          <p:nvPr/>
        </p:nvSpPr>
        <p:spPr>
          <a:xfrm>
            <a:off x="917921" y="1461505"/>
            <a:ext cx="11055350" cy="497205"/>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12700" algn="l" rtl="0" eaLnBrk="0">
              <a:lnSpc>
                <a:spcPct val="93000"/>
              </a:lnSpc>
            </a:pPr>
            <a:r>
              <a:rPr sz="1900" b="1" kern="0" spc="40" dirty="0">
                <a:solidFill>
                  <a:srgbClr val="6020A0">
                    <a:alpha val="100000"/>
                  </a:srgbClr>
                </a:solidFill>
                <a:latin typeface="黑体" panose="02010609060101010101" charset="-122"/>
                <a:ea typeface="黑体" panose="02010609060101010101" charset="-122"/>
                <a:cs typeface="黑体" panose="02010609060101010101" charset="-122"/>
              </a:rPr>
              <a:t>信息化管理</a:t>
            </a:r>
            <a:r>
              <a:rPr sz="1900" kern="0" spc="40" dirty="0">
                <a:solidFill>
                  <a:srgbClr val="6020A0">
                    <a:alpha val="100000"/>
                  </a:srgbClr>
                </a:solidFill>
                <a:latin typeface="黑体" panose="02010609060101010101" charset="-122"/>
                <a:ea typeface="黑体" panose="02010609060101010101" charset="-122"/>
                <a:cs typeface="黑体" panose="02010609060101010101" charset="-122"/>
              </a:rPr>
              <a:t>               </a:t>
            </a:r>
            <a:r>
              <a:rPr sz="1700" b="1" kern="0" spc="40" baseline="-12000" dirty="0">
                <a:solidFill>
                  <a:srgbClr val="FFFFFF">
                    <a:alpha val="100000"/>
                  </a:srgbClr>
                </a:solidFill>
                <a:latin typeface="黑体" panose="02010609060101010101" charset="-122"/>
                <a:ea typeface="黑体" panose="02010609060101010101" charset="-122"/>
                <a:cs typeface="黑体" panose="02010609060101010101" charset="-122"/>
              </a:rPr>
              <a:t>新慢病一体化</a:t>
            </a:r>
            <a:endParaRPr sz="1700" baseline="-12000" dirty="0">
              <a:latin typeface="黑体" panose="02010609060101010101" charset="-122"/>
              <a:ea typeface="黑体" panose="02010609060101010101" charset="-122"/>
              <a:cs typeface="黑体" panose="02010609060101010101" charset="-122"/>
            </a:endParaRPr>
          </a:p>
          <a:p>
            <a:pPr algn="l" rtl="0" eaLnBrk="0">
              <a:lnSpc>
                <a:spcPct val="110000"/>
              </a:lnSpc>
            </a:pPr>
            <a:endParaRPr sz="7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9775190" algn="l" rtl="0" eaLnBrk="0">
              <a:lnSpc>
                <a:spcPts val="650"/>
              </a:lnSpc>
            </a:pPr>
            <a:r>
              <a:rPr sz="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筛查完成进度：34.96%</a:t>
            </a:r>
            <a:r>
              <a:rPr sz="5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80" baseline="7000" dirty="0">
                <a:solidFill>
                  <a:srgbClr val="000000">
                    <a:alpha val="100000"/>
                  </a:srgbClr>
                </a:solidFill>
                <a:latin typeface="黑体" panose="02010609060101010101" charset="-122"/>
                <a:ea typeface="黑体" panose="02010609060101010101" charset="-122"/>
                <a:cs typeface="黑体" panose="02010609060101010101" charset="-122"/>
              </a:rPr>
              <a:t>规范筛查</a:t>
            </a:r>
            <a:endParaRPr sz="800" baseline="7000" dirty="0">
              <a:latin typeface="黑体" panose="02010609060101010101" charset="-122"/>
              <a:ea typeface="黑体" panose="02010609060101010101" charset="-122"/>
              <a:cs typeface="黑体" panose="02010609060101010101" charset="-122"/>
            </a:endParaRPr>
          </a:p>
        </p:txBody>
      </p:sp>
      <p:sp>
        <p:nvSpPr>
          <p:cNvPr id="270" name="textbox 270"/>
          <p:cNvSpPr/>
          <p:nvPr/>
        </p:nvSpPr>
        <p:spPr>
          <a:xfrm>
            <a:off x="552597" y="376834"/>
            <a:ext cx="597979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高血压患者健康管理服务规范</a:t>
            </a:r>
            <a:endParaRPr sz="3600" dirty="0">
              <a:latin typeface="黑体" panose="02010609060101010101" charset="-122"/>
              <a:ea typeface="黑体" panose="02010609060101010101" charset="-122"/>
              <a:cs typeface="黑体" panose="02010609060101010101" charset="-122"/>
            </a:endParaRPr>
          </a:p>
        </p:txBody>
      </p:sp>
      <p:sp>
        <p:nvSpPr>
          <p:cNvPr id="272" name="textbox 272"/>
          <p:cNvSpPr/>
          <p:nvPr/>
        </p:nvSpPr>
        <p:spPr>
          <a:xfrm>
            <a:off x="8832839" y="3605158"/>
            <a:ext cx="3093720" cy="498475"/>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79000"/>
              </a:lnSpc>
            </a:pPr>
            <a:r>
              <a:rPr sz="1900" kern="0" spc="10" dirty="0">
                <a:solidFill>
                  <a:srgbClr val="FFFFFF">
                    <a:alpha val="100000"/>
                  </a:srgbClr>
                </a:solidFill>
                <a:latin typeface="Times New Roman" panose="02020603050405020304"/>
                <a:ea typeface="Times New Roman" panose="02020603050405020304"/>
                <a:cs typeface="Times New Roman" panose="02020603050405020304"/>
              </a:rPr>
              <a:t>40</a:t>
            </a:r>
            <a:r>
              <a:rPr sz="1900" kern="0" spc="190" dirty="0">
                <a:solidFill>
                  <a:srgbClr val="FFFFFF">
                    <a:alpha val="100000"/>
                  </a:srgbClr>
                </a:solidFill>
                <a:latin typeface="Times New Roman" panose="02020603050405020304"/>
                <a:ea typeface="Times New Roman" panose="02020603050405020304"/>
                <a:cs typeface="Times New Roman" panose="02020603050405020304"/>
              </a:rPr>
              <a:t>  </a:t>
            </a:r>
            <a:r>
              <a:rPr sz="1300" kern="0" spc="10" baseline="8000" dirty="0">
                <a:solidFill>
                  <a:srgbClr val="FFFFFF">
                    <a:alpha val="100000"/>
                  </a:srgbClr>
                </a:solidFill>
                <a:latin typeface="Times New Roman" panose="02020603050405020304"/>
                <a:ea typeface="Times New Roman" panose="02020603050405020304"/>
                <a:cs typeface="Times New Roman" panose="02020603050405020304"/>
              </a:rPr>
              <a:t>70.59%</a:t>
            </a:r>
            <a:r>
              <a:rPr sz="800" kern="0" spc="10" dirty="0">
                <a:solidFill>
                  <a:srgbClr val="FFFFFF">
                    <a:alpha val="100000"/>
                  </a:srgbClr>
                </a:solidFill>
                <a:latin typeface="Times New Roman" panose="02020603050405020304"/>
                <a:ea typeface="Times New Roman" panose="02020603050405020304"/>
                <a:cs typeface="Times New Roman" panose="02020603050405020304"/>
              </a:rPr>
              <a:t>                                         </a:t>
            </a:r>
            <a:r>
              <a:rPr sz="800" kern="0" spc="0" dirty="0">
                <a:solidFill>
                  <a:srgbClr val="FFFFFF">
                    <a:alpha val="100000"/>
                  </a:srgbClr>
                </a:solidFill>
                <a:latin typeface="Times New Roman" panose="02020603050405020304"/>
                <a:ea typeface="Times New Roman" panose="02020603050405020304"/>
                <a:cs typeface="Times New Roman" panose="02020603050405020304"/>
              </a:rPr>
              <a:t>                     </a:t>
            </a:r>
            <a:r>
              <a:rPr sz="1900" b="1" kern="0" spc="0" dirty="0">
                <a:solidFill>
                  <a:srgbClr val="FFFFFF">
                    <a:alpha val="100000"/>
                  </a:srgbClr>
                </a:solidFill>
                <a:latin typeface="Times New Roman" panose="02020603050405020304"/>
                <a:ea typeface="Times New Roman" panose="02020603050405020304"/>
                <a:cs typeface="Times New Roman" panose="02020603050405020304"/>
              </a:rPr>
              <a:t>573</a:t>
            </a:r>
            <a:endParaRPr sz="1900" dirty="0">
              <a:latin typeface="Times New Roman" panose="02020603050405020304"/>
              <a:ea typeface="Times New Roman" panose="02020603050405020304"/>
              <a:cs typeface="Times New Roman" panose="02020603050405020304"/>
            </a:endParaRPr>
          </a:p>
          <a:p>
            <a:pPr algn="l" rtl="0" eaLnBrk="0">
              <a:lnSpc>
                <a:spcPct val="107000"/>
              </a:lnSpc>
            </a:pPr>
            <a:endParaRPr sz="700" dirty="0">
              <a:latin typeface="Arial" panose="020B0604020202020204"/>
              <a:ea typeface="Arial" panose="020B0604020202020204"/>
              <a:cs typeface="Arial" panose="020B0604020202020204"/>
            </a:endParaRPr>
          </a:p>
          <a:p>
            <a:pPr algn="r" rtl="0" eaLnBrk="0">
              <a:lnSpc>
                <a:spcPct val="95000"/>
              </a:lnSpc>
              <a:spcBef>
                <a:spcPts val="5"/>
              </a:spcBef>
            </a:pPr>
            <a:r>
              <a:rPr sz="900" kern="0" spc="20" dirty="0">
                <a:solidFill>
                  <a:srgbClr val="FFFFFF">
                    <a:alpha val="100000"/>
                  </a:srgbClr>
                </a:solidFill>
                <a:latin typeface="黑体" panose="02010609060101010101" charset="-122"/>
                <a:ea typeface="黑体" panose="02010609060101010101" charset="-122"/>
                <a:cs typeface="黑体" panose="02010609060101010101" charset="-122"/>
              </a:rPr>
              <a:t>本月新增</a:t>
            </a:r>
            <a:r>
              <a:rPr sz="9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9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900" kern="0" spc="10" dirty="0">
                <a:solidFill>
                  <a:srgbClr val="FFFFFF">
                    <a:alpha val="100000"/>
                  </a:srgbClr>
                </a:solidFill>
                <a:latin typeface="黑体" panose="02010609060101010101" charset="-122"/>
                <a:ea typeface="黑体" panose="02010609060101010101" charset="-122"/>
                <a:cs typeface="黑体" panose="02010609060101010101" charset="-122"/>
              </a:rPr>
              <a:t>本年新增</a:t>
            </a:r>
            <a:endParaRPr sz="900" dirty="0">
              <a:latin typeface="黑体" panose="02010609060101010101" charset="-122"/>
              <a:ea typeface="黑体" panose="02010609060101010101" charset="-122"/>
              <a:cs typeface="黑体" panose="02010609060101010101" charset="-122"/>
            </a:endParaRPr>
          </a:p>
        </p:txBody>
      </p:sp>
      <p:sp>
        <p:nvSpPr>
          <p:cNvPr id="274" name="textbox 274"/>
          <p:cNvSpPr/>
          <p:nvPr/>
        </p:nvSpPr>
        <p:spPr>
          <a:xfrm>
            <a:off x="5702299" y="1678516"/>
            <a:ext cx="5126990" cy="15049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980"/>
              </a:lnSpc>
            </a:pPr>
            <a:r>
              <a:rPr sz="1200" kern="0" spc="-40" baseline="-4000" dirty="0">
                <a:solidFill>
                  <a:srgbClr val="3070B0">
                    <a:alpha val="100000"/>
                  </a:srgbClr>
                </a:solidFill>
                <a:latin typeface="黑体" panose="02010609060101010101" charset="-122"/>
                <a:ea typeface="黑体" panose="02010609060101010101" charset="-122"/>
                <a:cs typeface="黑体" panose="02010609060101010101" charset="-122"/>
              </a:rPr>
              <a:t>首页</a:t>
            </a:r>
            <a:r>
              <a:rPr sz="700" kern="0" spc="-40" dirty="0">
                <a:solidFill>
                  <a:srgbClr val="3070B0">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数据交换平台</a:t>
            </a:r>
            <a:r>
              <a:rPr sz="800" kern="0" spc="-4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业务管理</a:t>
            </a:r>
            <a:r>
              <a:rPr sz="800" kern="0" spc="15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慢病登记</a:t>
            </a:r>
            <a:r>
              <a:rPr sz="800" kern="0" spc="14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管理对象</a:t>
            </a:r>
            <a:r>
              <a:rPr sz="800" kern="0" spc="15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随访管理</a:t>
            </a:r>
            <a:r>
              <a:rPr sz="800" kern="0" spc="14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筛查管理</a:t>
            </a:r>
            <a:r>
              <a:rPr sz="800" kern="0" spc="-4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评估管理</a:t>
            </a:r>
            <a:r>
              <a:rPr sz="800" kern="0" spc="120" dirty="0">
                <a:solidFill>
                  <a:srgbClr val="FFFFFF">
                    <a:alpha val="100000"/>
                  </a:srgbClr>
                </a:solidFill>
                <a:latin typeface="黑体" panose="02010609060101010101" charset="-122"/>
                <a:ea typeface="黑体" panose="02010609060101010101" charset="-122"/>
                <a:cs typeface="黑体" panose="02010609060101010101" charset="-122"/>
              </a:rPr>
              <a:t>  </a:t>
            </a:r>
            <a:r>
              <a:rPr sz="800" b="1"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调查管理</a:t>
            </a:r>
            <a:r>
              <a:rPr sz="800" kern="0" spc="15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800" b="1" kern="0" spc="-40" dirty="0">
                <a:solidFill>
                  <a:srgbClr val="FFFFFF">
                    <a:alpha val="100000"/>
                  </a:srgbClr>
                </a:solidFill>
                <a:latin typeface="黑体" panose="02010609060101010101" charset="-122"/>
                <a:ea typeface="黑体" panose="02010609060101010101" charset="-122"/>
                <a:cs typeface="黑体" panose="02010609060101010101" charset="-122"/>
              </a:rPr>
              <a:t>中医管理</a:t>
            </a:r>
            <a:endParaRPr sz="800" dirty="0">
              <a:latin typeface="黑体" panose="02010609060101010101" charset="-122"/>
              <a:ea typeface="黑体" panose="02010609060101010101" charset="-122"/>
              <a:cs typeface="黑体" panose="02010609060101010101" charset="-122"/>
            </a:endParaRPr>
          </a:p>
        </p:txBody>
      </p:sp>
      <p:sp>
        <p:nvSpPr>
          <p:cNvPr id="276" name="textbox 276"/>
          <p:cNvSpPr/>
          <p:nvPr/>
        </p:nvSpPr>
        <p:spPr>
          <a:xfrm>
            <a:off x="6478521" y="2413832"/>
            <a:ext cx="1311910" cy="424815"/>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537845" algn="l" rtl="0" eaLnBrk="0">
              <a:lnSpc>
                <a:spcPct val="79000"/>
              </a:lnSpc>
            </a:pPr>
            <a:r>
              <a:rPr sz="1300" b="1" kern="0" spc="-10" dirty="0">
                <a:solidFill>
                  <a:srgbClr val="000000">
                    <a:alpha val="100000"/>
                  </a:srgbClr>
                </a:solidFill>
                <a:latin typeface="Times New Roman" panose="02020603050405020304"/>
                <a:ea typeface="Times New Roman" panose="02020603050405020304"/>
                <a:cs typeface="Times New Roman" panose="02020603050405020304"/>
              </a:rPr>
              <a:t>67</a:t>
            </a:r>
            <a:endParaRPr sz="1300" dirty="0">
              <a:latin typeface="Times New Roman" panose="02020603050405020304"/>
              <a:ea typeface="Times New Roman" panose="02020603050405020304"/>
              <a:cs typeface="Times New Roman" panose="02020603050405020304"/>
            </a:endParaRPr>
          </a:p>
          <a:p>
            <a:pPr algn="l" rtl="0" eaLnBrk="0">
              <a:lnSpc>
                <a:spcPct val="104000"/>
              </a:lnSpc>
            </a:pPr>
            <a:endParaRPr sz="700" dirty="0">
              <a:latin typeface="Arial" panose="020B0604020202020204"/>
              <a:ea typeface="Arial" panose="020B0604020202020204"/>
              <a:cs typeface="Arial" panose="020B0604020202020204"/>
            </a:endParaRPr>
          </a:p>
          <a:p>
            <a:pPr marL="12700" algn="l" rtl="0" eaLnBrk="0">
              <a:lnSpc>
                <a:spcPct val="95000"/>
              </a:lnSpc>
              <a:spcBef>
                <a:spcPts val="5"/>
              </a:spcBef>
            </a:pPr>
            <a:r>
              <a:rPr sz="900" b="1" kern="0" spc="-50" dirty="0">
                <a:solidFill>
                  <a:srgbClr val="000000">
                    <a:alpha val="100000"/>
                  </a:srgbClr>
                </a:solidFill>
                <a:latin typeface="黑体" panose="02010609060101010101" charset="-122"/>
                <a:ea typeface="黑体" panose="02010609060101010101" charset="-122"/>
                <a:cs typeface="黑体" panose="02010609060101010101" charset="-122"/>
              </a:rPr>
              <a:t>即将(30天内)或已失效卡数</a:t>
            </a:r>
            <a:endParaRPr sz="900" dirty="0">
              <a:latin typeface="黑体" panose="02010609060101010101" charset="-122"/>
              <a:ea typeface="黑体" panose="02010609060101010101" charset="-122"/>
              <a:cs typeface="黑体" panose="02010609060101010101" charset="-122"/>
            </a:endParaRPr>
          </a:p>
        </p:txBody>
      </p:sp>
      <p:sp>
        <p:nvSpPr>
          <p:cNvPr id="278" name="textbox 278"/>
          <p:cNvSpPr/>
          <p:nvPr/>
        </p:nvSpPr>
        <p:spPr>
          <a:xfrm>
            <a:off x="5765820" y="3749187"/>
            <a:ext cx="1713229" cy="28575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208915" algn="l" rtl="0" eaLnBrk="0">
              <a:lnSpc>
                <a:spcPct val="77000"/>
              </a:lnSpc>
            </a:pPr>
            <a:r>
              <a:rPr sz="900" b="1" kern="0" spc="-20" dirty="0">
                <a:solidFill>
                  <a:srgbClr val="FFFFFF">
                    <a:alpha val="100000"/>
                  </a:srgbClr>
                </a:solidFill>
                <a:latin typeface="Times New Roman" panose="02020603050405020304"/>
                <a:ea typeface="Times New Roman" panose="02020603050405020304"/>
                <a:cs typeface="Times New Roman" panose="02020603050405020304"/>
              </a:rPr>
              <a:t>797</a:t>
            </a:r>
            <a:endParaRPr sz="900" dirty="0">
              <a:latin typeface="Times New Roman" panose="02020603050405020304"/>
              <a:ea typeface="Times New Roman" panose="02020603050405020304"/>
              <a:cs typeface="Times New Roman" panose="02020603050405020304"/>
            </a:endParaRPr>
          </a:p>
          <a:p>
            <a:pPr marL="12700" algn="l" rtl="0" eaLnBrk="0">
              <a:lnSpc>
                <a:spcPct val="96000"/>
              </a:lnSpc>
              <a:spcBef>
                <a:spcPts val="175"/>
              </a:spcBef>
            </a:pPr>
            <a:r>
              <a:rPr sz="900" kern="0" spc="-40" dirty="0">
                <a:solidFill>
                  <a:srgbClr val="FFFFFF">
                    <a:alpha val="100000"/>
                  </a:srgbClr>
                </a:solidFill>
                <a:latin typeface="黑体" panose="02010609060101010101" charset="-122"/>
                <a:ea typeface="黑体" panose="02010609060101010101" charset="-122"/>
                <a:cs typeface="黑体" panose="02010609060101010101" charset="-122"/>
              </a:rPr>
              <a:t>死亡自动人数</a:t>
            </a:r>
            <a:r>
              <a:rPr sz="900" kern="0" spc="100" dirty="0">
                <a:solidFill>
                  <a:srgbClr val="FFFFFF">
                    <a:alpha val="100000"/>
                  </a:srgbClr>
                </a:solidFill>
                <a:latin typeface="黑体" panose="02010609060101010101" charset="-122"/>
                <a:ea typeface="黑体" panose="02010609060101010101" charset="-122"/>
                <a:cs typeface="黑体" panose="02010609060101010101" charset="-122"/>
              </a:rPr>
              <a:t>    </a:t>
            </a:r>
            <a:r>
              <a:rPr sz="700" kern="0" spc="-40" dirty="0">
                <a:solidFill>
                  <a:srgbClr val="FFFFFF">
                    <a:alpha val="100000"/>
                  </a:srgbClr>
                </a:solidFill>
                <a:latin typeface="黑体" panose="02010609060101010101" charset="-122"/>
                <a:ea typeface="黑体" panose="02010609060101010101" charset="-122"/>
                <a:cs typeface="黑体" panose="02010609060101010101" charset="-122"/>
              </a:rPr>
              <a:t>死亡待转归提醒人数</a:t>
            </a:r>
            <a:endParaRPr sz="700" dirty="0">
              <a:latin typeface="黑体" panose="02010609060101010101" charset="-122"/>
              <a:ea typeface="黑体" panose="02010609060101010101" charset="-122"/>
              <a:cs typeface="黑体" panose="02010609060101010101" charset="-122"/>
            </a:endParaRPr>
          </a:p>
        </p:txBody>
      </p:sp>
      <p:sp>
        <p:nvSpPr>
          <p:cNvPr id="280" name="textbox 280"/>
          <p:cNvSpPr/>
          <p:nvPr/>
        </p:nvSpPr>
        <p:spPr>
          <a:xfrm>
            <a:off x="9240652" y="2413832"/>
            <a:ext cx="734059" cy="424815"/>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94945" algn="l" rtl="0" eaLnBrk="0">
              <a:lnSpc>
                <a:spcPct val="79000"/>
              </a:lnSpc>
            </a:pPr>
            <a:r>
              <a:rPr sz="1300" b="1" kern="0" spc="0" dirty="0">
                <a:solidFill>
                  <a:srgbClr val="000000">
                    <a:alpha val="100000"/>
                  </a:srgbClr>
                </a:solidFill>
                <a:latin typeface="Times New Roman" panose="02020603050405020304"/>
                <a:ea typeface="Times New Roman" panose="02020603050405020304"/>
                <a:cs typeface="Times New Roman" panose="02020603050405020304"/>
              </a:rPr>
              <a:t>883</a:t>
            </a:r>
            <a:endParaRPr sz="1300" dirty="0">
              <a:latin typeface="Times New Roman" panose="02020603050405020304"/>
              <a:ea typeface="Times New Roman" panose="02020603050405020304"/>
              <a:cs typeface="Times New Roman" panose="02020603050405020304"/>
            </a:endParaRPr>
          </a:p>
          <a:p>
            <a:pPr algn="l" rtl="0" eaLnBrk="0">
              <a:lnSpc>
                <a:spcPct val="104000"/>
              </a:lnSpc>
            </a:pPr>
            <a:endParaRPr sz="700" dirty="0">
              <a:latin typeface="Arial" panose="020B0604020202020204"/>
              <a:ea typeface="Arial" panose="020B0604020202020204"/>
              <a:cs typeface="Arial" panose="020B0604020202020204"/>
            </a:endParaRPr>
          </a:p>
          <a:p>
            <a:pPr algn="r" rtl="0" eaLnBrk="0">
              <a:lnSpc>
                <a:spcPts val="1025"/>
              </a:lnSpc>
              <a:spcBef>
                <a:spcPts val="5"/>
              </a:spcBef>
            </a:pPr>
            <a:r>
              <a:rPr sz="800" b="1" kern="0" spc="-10" dirty="0">
                <a:solidFill>
                  <a:srgbClr val="000000">
                    <a:alpha val="100000"/>
                  </a:srgbClr>
                </a:solidFill>
                <a:latin typeface="黑体" panose="02010609060101010101" charset="-122"/>
                <a:ea typeface="黑体" panose="02010609060101010101" charset="-122"/>
                <a:cs typeface="黑体" panose="02010609060101010101" charset="-122"/>
              </a:rPr>
              <a:t>未初访管理卡数</a:t>
            </a:r>
            <a:endParaRPr sz="800" dirty="0">
              <a:latin typeface="黑体" panose="02010609060101010101" charset="-122"/>
              <a:ea typeface="黑体" panose="02010609060101010101" charset="-122"/>
              <a:cs typeface="黑体" panose="02010609060101010101" charset="-122"/>
            </a:endParaRPr>
          </a:p>
        </p:txBody>
      </p:sp>
      <p:sp>
        <p:nvSpPr>
          <p:cNvPr id="282" name="textbox 282"/>
          <p:cNvSpPr/>
          <p:nvPr/>
        </p:nvSpPr>
        <p:spPr>
          <a:xfrm>
            <a:off x="5513307" y="2412813"/>
            <a:ext cx="727075" cy="425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302895" algn="l" rtl="0" eaLnBrk="0">
              <a:lnSpc>
                <a:spcPct val="80000"/>
              </a:lnSpc>
            </a:pPr>
            <a:r>
              <a:rPr sz="1100" kern="0" spc="-10" dirty="0">
                <a:solidFill>
                  <a:srgbClr val="203050">
                    <a:alpha val="100000"/>
                  </a:srgbClr>
                </a:solidFill>
                <a:latin typeface="Times New Roman" panose="02020603050405020304"/>
                <a:ea typeface="Times New Roman" panose="02020603050405020304"/>
                <a:cs typeface="Times New Roman" panose="02020603050405020304"/>
              </a:rPr>
              <a:t>8</a:t>
            </a:r>
            <a:endParaRPr sz="1100" dirty="0">
              <a:latin typeface="Times New Roman" panose="02020603050405020304"/>
              <a:ea typeface="Times New Roman" panose="02020603050405020304"/>
              <a:cs typeface="Times New Roman" panose="02020603050405020304"/>
            </a:endParaRPr>
          </a:p>
          <a:p>
            <a:pPr algn="l" rtl="0" eaLnBrk="0">
              <a:lnSpc>
                <a:spcPct val="111000"/>
              </a:lnSpc>
            </a:pPr>
            <a:endParaRPr sz="800" dirty="0">
              <a:latin typeface="Arial" panose="020B0604020202020204"/>
              <a:ea typeface="Arial" panose="020B0604020202020204"/>
              <a:cs typeface="Arial" panose="020B0604020202020204"/>
            </a:endParaRPr>
          </a:p>
          <a:p>
            <a:pPr algn="r" rtl="0" eaLnBrk="0">
              <a:lnSpc>
                <a:spcPts val="1025"/>
              </a:lnSpc>
              <a:spcBef>
                <a:spcPts val="5"/>
              </a:spcBef>
            </a:pPr>
            <a:r>
              <a:rPr sz="800" b="1" kern="0" spc="-20" dirty="0">
                <a:solidFill>
                  <a:srgbClr val="000000">
                    <a:alpha val="100000"/>
                  </a:srgbClr>
                </a:solidFill>
                <a:latin typeface="黑体" panose="02010609060101010101" charset="-122"/>
                <a:ea typeface="黑体" panose="02010609060101010101" charset="-122"/>
                <a:cs typeface="黑体" panose="02010609060101010101" charset="-122"/>
              </a:rPr>
              <a:t>高血压未建卡数</a:t>
            </a:r>
            <a:endParaRPr sz="800" dirty="0">
              <a:latin typeface="黑体" panose="02010609060101010101" charset="-122"/>
              <a:ea typeface="黑体" panose="02010609060101010101" charset="-122"/>
              <a:cs typeface="黑体" panose="02010609060101010101" charset="-122"/>
            </a:endParaRPr>
          </a:p>
        </p:txBody>
      </p:sp>
      <p:sp>
        <p:nvSpPr>
          <p:cNvPr id="284" name="textbox 284"/>
          <p:cNvSpPr/>
          <p:nvPr/>
        </p:nvSpPr>
        <p:spPr>
          <a:xfrm>
            <a:off x="4268619" y="2412813"/>
            <a:ext cx="727075" cy="425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309245" algn="l" rtl="0" eaLnBrk="0">
              <a:lnSpc>
                <a:spcPct val="80000"/>
              </a:lnSpc>
            </a:pPr>
            <a:r>
              <a:rPr sz="1100" kern="0" spc="-10" dirty="0">
                <a:solidFill>
                  <a:srgbClr val="000000">
                    <a:alpha val="100000"/>
                  </a:srgbClr>
                </a:solidFill>
                <a:latin typeface="Times New Roman" panose="02020603050405020304"/>
                <a:ea typeface="Times New Roman" panose="02020603050405020304"/>
                <a:cs typeface="Times New Roman" panose="02020603050405020304"/>
              </a:rPr>
              <a:t>0</a:t>
            </a:r>
            <a:endParaRPr sz="1100" dirty="0">
              <a:latin typeface="Times New Roman" panose="02020603050405020304"/>
              <a:ea typeface="Times New Roman" panose="02020603050405020304"/>
              <a:cs typeface="Times New Roman" panose="02020603050405020304"/>
            </a:endParaRPr>
          </a:p>
          <a:p>
            <a:pPr algn="l" rtl="0" eaLnBrk="0">
              <a:lnSpc>
                <a:spcPct val="111000"/>
              </a:lnSpc>
            </a:pPr>
            <a:endParaRPr sz="800" dirty="0">
              <a:latin typeface="Arial" panose="020B0604020202020204"/>
              <a:ea typeface="Arial" panose="020B0604020202020204"/>
              <a:cs typeface="Arial" panose="020B0604020202020204"/>
            </a:endParaRPr>
          </a:p>
          <a:p>
            <a:pPr algn="r" rtl="0" eaLnBrk="0">
              <a:lnSpc>
                <a:spcPts val="1025"/>
              </a:lnSpc>
              <a:spcBef>
                <a:spcPts val="5"/>
              </a:spcBef>
            </a:pPr>
            <a:r>
              <a:rPr sz="800" b="1" kern="0" spc="-20" dirty="0">
                <a:solidFill>
                  <a:srgbClr val="304040">
                    <a:alpha val="100000"/>
                  </a:srgbClr>
                </a:solidFill>
                <a:latin typeface="黑体" panose="02010609060101010101" charset="-122"/>
                <a:ea typeface="黑体" panose="02010609060101010101" charset="-122"/>
                <a:cs typeface="黑体" panose="02010609060101010101" charset="-122"/>
              </a:rPr>
              <a:t>糖尿病未建卡数</a:t>
            </a:r>
            <a:endParaRPr sz="800" dirty="0">
              <a:latin typeface="黑体" panose="02010609060101010101" charset="-122"/>
              <a:ea typeface="黑体" panose="02010609060101010101" charset="-122"/>
              <a:cs typeface="黑体" panose="02010609060101010101" charset="-122"/>
            </a:endParaRPr>
          </a:p>
        </p:txBody>
      </p:sp>
      <p:sp>
        <p:nvSpPr>
          <p:cNvPr id="288" name="textbox 288"/>
          <p:cNvSpPr/>
          <p:nvPr/>
        </p:nvSpPr>
        <p:spPr>
          <a:xfrm>
            <a:off x="8059622" y="2372789"/>
            <a:ext cx="631825" cy="46481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264795" algn="l" rtl="0" eaLnBrk="0">
              <a:lnSpc>
                <a:spcPts val="1620"/>
              </a:lnSpc>
            </a:pPr>
            <a:r>
              <a:rPr sz="1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0</a:t>
            </a:r>
            <a:endParaRPr sz="1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3000"/>
              </a:lnSpc>
            </a:pPr>
            <a:endParaRPr sz="600" dirty="0">
              <a:latin typeface="Arial" panose="020B0604020202020204"/>
              <a:ea typeface="Arial" panose="020B0604020202020204"/>
              <a:cs typeface="Arial" panose="020B0604020202020204"/>
            </a:endParaRPr>
          </a:p>
          <a:p>
            <a:pPr algn="r" rtl="0" eaLnBrk="0">
              <a:lnSpc>
                <a:spcPts val="1020"/>
              </a:lnSpc>
              <a:spcBef>
                <a:spcPts val="5"/>
              </a:spcBef>
            </a:pPr>
            <a:r>
              <a:rPr sz="800" b="1" kern="0" spc="-20" dirty="0">
                <a:solidFill>
                  <a:srgbClr val="405050">
                    <a:alpha val="100000"/>
                  </a:srgbClr>
                </a:solidFill>
                <a:latin typeface="黑体" panose="02010609060101010101" charset="-122"/>
                <a:ea typeface="黑体" panose="02010609060101010101" charset="-122"/>
                <a:cs typeface="黑体" panose="02010609060101010101" charset="-122"/>
              </a:rPr>
              <a:t>暂存管理卡数</a:t>
            </a:r>
            <a:endParaRPr sz="800" dirty="0">
              <a:latin typeface="黑体" panose="02010609060101010101" charset="-122"/>
              <a:ea typeface="黑体" panose="02010609060101010101" charset="-122"/>
              <a:cs typeface="黑体" panose="02010609060101010101" charset="-122"/>
            </a:endParaRPr>
          </a:p>
        </p:txBody>
      </p:sp>
      <p:sp>
        <p:nvSpPr>
          <p:cNvPr id="290" name="textbox 290"/>
          <p:cNvSpPr/>
          <p:nvPr/>
        </p:nvSpPr>
        <p:spPr>
          <a:xfrm>
            <a:off x="4737059" y="3672419"/>
            <a:ext cx="648334" cy="45211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79000"/>
              </a:lnSpc>
            </a:pPr>
            <a:r>
              <a:rPr sz="1500" b="1" kern="0" spc="0" dirty="0">
                <a:solidFill>
                  <a:srgbClr val="FFFFFF">
                    <a:alpha val="100000"/>
                  </a:srgbClr>
                </a:solidFill>
                <a:latin typeface="Times New Roman" panose="02020603050405020304"/>
                <a:ea typeface="Times New Roman" panose="02020603050405020304"/>
                <a:cs typeface="Times New Roman" panose="02020603050405020304"/>
              </a:rPr>
              <a:t>18434</a:t>
            </a:r>
            <a:endParaRPr sz="1500" dirty="0">
              <a:latin typeface="Times New Roman" panose="02020603050405020304"/>
              <a:ea typeface="Times New Roman" panose="02020603050405020304"/>
              <a:cs typeface="Times New Roman" panose="02020603050405020304"/>
            </a:endParaRPr>
          </a:p>
          <a:p>
            <a:pPr algn="l" rtl="0" eaLnBrk="0">
              <a:lnSpc>
                <a:spcPct val="106000"/>
              </a:lnSpc>
            </a:pPr>
            <a:endParaRPr sz="7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algn="r" rtl="0" eaLnBrk="0">
              <a:lnSpc>
                <a:spcPct val="96000"/>
              </a:lnSpc>
            </a:pPr>
            <a:r>
              <a:rPr sz="900" kern="0" spc="30" dirty="0">
                <a:solidFill>
                  <a:srgbClr val="FFFFFF">
                    <a:alpha val="100000"/>
                  </a:srgbClr>
                </a:solidFill>
                <a:latin typeface="黑体" panose="02010609060101010101" charset="-122"/>
                <a:ea typeface="黑体" panose="02010609060101010101" charset="-122"/>
                <a:cs typeface="黑体" panose="02010609060101010101" charset="-122"/>
              </a:rPr>
              <a:t>管理总数</a:t>
            </a:r>
            <a:endParaRPr sz="900" dirty="0">
              <a:latin typeface="黑体" panose="02010609060101010101" charset="-122"/>
              <a:ea typeface="黑体" panose="02010609060101010101" charset="-122"/>
              <a:cs typeface="黑体" panose="02010609060101010101" charset="-122"/>
            </a:endParaRPr>
          </a:p>
        </p:txBody>
      </p:sp>
      <p:sp>
        <p:nvSpPr>
          <p:cNvPr id="292" name="textbox 292"/>
          <p:cNvSpPr/>
          <p:nvPr/>
        </p:nvSpPr>
        <p:spPr>
          <a:xfrm>
            <a:off x="4622819" y="5301593"/>
            <a:ext cx="577850" cy="44704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79000"/>
              </a:lnSpc>
            </a:pPr>
            <a:r>
              <a:rPr sz="1500" kern="0" spc="-40" dirty="0">
                <a:solidFill>
                  <a:srgbClr val="2080E0">
                    <a:alpha val="100000"/>
                  </a:srgbClr>
                </a:solidFill>
                <a:latin typeface="Times New Roman" panose="02020603050405020304"/>
                <a:ea typeface="Times New Roman" panose="02020603050405020304"/>
                <a:cs typeface="Times New Roman" panose="02020603050405020304"/>
              </a:rPr>
              <a:t>93.67%</a:t>
            </a:r>
            <a:endParaRPr sz="1500" dirty="0">
              <a:latin typeface="Times New Roman" panose="02020603050405020304"/>
              <a:ea typeface="Times New Roman" panose="02020603050405020304"/>
              <a:cs typeface="Times New Roman" panose="02020603050405020304"/>
            </a:endParaRPr>
          </a:p>
          <a:p>
            <a:pPr algn="l" rtl="0" eaLnBrk="0">
              <a:lnSpc>
                <a:spcPct val="101000"/>
              </a:lnSpc>
            </a:pPr>
            <a:endParaRPr sz="700" dirty="0">
              <a:latin typeface="Arial" panose="020B0604020202020204"/>
              <a:ea typeface="Arial" panose="020B0604020202020204"/>
              <a:cs typeface="Arial" panose="020B0604020202020204"/>
            </a:endParaRPr>
          </a:p>
          <a:p>
            <a:pPr marL="115570" algn="l" rtl="0" eaLnBrk="0">
              <a:lnSpc>
                <a:spcPct val="96000"/>
              </a:lnSpc>
              <a:spcBef>
                <a:spcPts val="5"/>
              </a:spcBef>
            </a:pPr>
            <a:r>
              <a:rPr sz="900" b="1" kern="0" spc="20" dirty="0">
                <a:solidFill>
                  <a:srgbClr val="203050">
                    <a:alpha val="100000"/>
                  </a:srgbClr>
                </a:solidFill>
                <a:latin typeface="黑体" panose="02010609060101010101" charset="-122"/>
                <a:ea typeface="黑体" panose="02010609060101010101" charset="-122"/>
                <a:cs typeface="黑体" panose="02010609060101010101" charset="-122"/>
              </a:rPr>
              <a:t>高血压</a:t>
            </a:r>
            <a:endParaRPr sz="900" dirty="0">
              <a:latin typeface="黑体" panose="02010609060101010101" charset="-122"/>
              <a:ea typeface="黑体" panose="02010609060101010101" charset="-122"/>
              <a:cs typeface="黑体" panose="02010609060101010101" charset="-122"/>
            </a:endParaRPr>
          </a:p>
        </p:txBody>
      </p:sp>
      <p:sp>
        <p:nvSpPr>
          <p:cNvPr id="294" name="textbox 294"/>
          <p:cNvSpPr/>
          <p:nvPr/>
        </p:nvSpPr>
        <p:spPr>
          <a:xfrm>
            <a:off x="11106160" y="5301593"/>
            <a:ext cx="571500" cy="44958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79000"/>
              </a:lnSpc>
            </a:pPr>
            <a:r>
              <a:rPr sz="1500" kern="0" spc="-50" dirty="0">
                <a:solidFill>
                  <a:srgbClr val="E05020">
                    <a:alpha val="100000"/>
                  </a:srgbClr>
                </a:solidFill>
                <a:latin typeface="Times New Roman" panose="02020603050405020304"/>
                <a:ea typeface="Times New Roman" panose="02020603050405020304"/>
                <a:cs typeface="Times New Roman" panose="02020603050405020304"/>
              </a:rPr>
              <a:t>22.07%</a:t>
            </a:r>
            <a:endParaRPr sz="1500" dirty="0">
              <a:latin typeface="Times New Roman" panose="02020603050405020304"/>
              <a:ea typeface="Times New Roman" panose="02020603050405020304"/>
              <a:cs typeface="Times New Roman" panose="02020603050405020304"/>
            </a:endParaRPr>
          </a:p>
          <a:p>
            <a:pPr algn="l" rtl="0" eaLnBrk="0">
              <a:lnSpc>
                <a:spcPct val="104000"/>
              </a:lnSpc>
            </a:pPr>
            <a:endParaRPr sz="700" dirty="0">
              <a:latin typeface="Arial" panose="020B0604020202020204"/>
              <a:ea typeface="Arial" panose="020B0604020202020204"/>
              <a:cs typeface="Arial" panose="020B0604020202020204"/>
            </a:endParaRPr>
          </a:p>
          <a:p>
            <a:pPr marL="50165" algn="l" rtl="0" eaLnBrk="0">
              <a:lnSpc>
                <a:spcPct val="96000"/>
              </a:lnSpc>
              <a:spcBef>
                <a:spcPts val="0"/>
              </a:spcBef>
            </a:pPr>
            <a:r>
              <a:rPr sz="900" kern="0" spc="-20" dirty="0">
                <a:solidFill>
                  <a:srgbClr val="304050">
                    <a:alpha val="100000"/>
                  </a:srgbClr>
                </a:solidFill>
                <a:latin typeface="黑体" panose="02010609060101010101" charset="-122"/>
                <a:ea typeface="黑体" panose="02010609060101010101" charset="-122"/>
                <a:cs typeface="黑体" panose="02010609060101010101" charset="-122"/>
              </a:rPr>
              <a:t>高糖共患</a:t>
            </a:r>
            <a:endParaRPr sz="900" dirty="0">
              <a:latin typeface="黑体" panose="02010609060101010101" charset="-122"/>
              <a:ea typeface="黑体" panose="02010609060101010101" charset="-122"/>
              <a:cs typeface="黑体" panose="02010609060101010101" charset="-122"/>
            </a:endParaRPr>
          </a:p>
        </p:txBody>
      </p:sp>
      <p:sp>
        <p:nvSpPr>
          <p:cNvPr id="296" name="textbox 296"/>
          <p:cNvSpPr/>
          <p:nvPr/>
        </p:nvSpPr>
        <p:spPr>
          <a:xfrm>
            <a:off x="6788118" y="5301593"/>
            <a:ext cx="565150" cy="44830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algn="r" rtl="0" eaLnBrk="0">
              <a:lnSpc>
                <a:spcPct val="79000"/>
              </a:lnSpc>
            </a:pPr>
            <a:r>
              <a:rPr sz="1500" kern="0" spc="-50" dirty="0">
                <a:solidFill>
                  <a:srgbClr val="F0C010">
                    <a:alpha val="100000"/>
                  </a:srgbClr>
                </a:solidFill>
                <a:latin typeface="Times New Roman" panose="02020603050405020304"/>
                <a:ea typeface="Times New Roman" panose="02020603050405020304"/>
                <a:cs typeface="Times New Roman" panose="02020603050405020304"/>
              </a:rPr>
              <a:t>26.20%</a:t>
            </a:r>
            <a:endParaRPr sz="1500" dirty="0">
              <a:latin typeface="Times New Roman" panose="02020603050405020304"/>
              <a:ea typeface="Times New Roman" panose="02020603050405020304"/>
              <a:cs typeface="Times New Roman" panose="02020603050405020304"/>
            </a:endParaRPr>
          </a:p>
          <a:p>
            <a:pPr algn="l" rtl="0" eaLnBrk="0">
              <a:lnSpc>
                <a:spcPct val="103000"/>
              </a:lnSpc>
            </a:pPr>
            <a:endParaRPr sz="700" dirty="0">
              <a:latin typeface="Arial" panose="020B0604020202020204"/>
              <a:ea typeface="Arial" panose="020B0604020202020204"/>
              <a:cs typeface="Arial" panose="020B0604020202020204"/>
            </a:endParaRPr>
          </a:p>
          <a:p>
            <a:pPr marL="114300" algn="l" rtl="0" eaLnBrk="0">
              <a:lnSpc>
                <a:spcPct val="96000"/>
              </a:lnSpc>
              <a:spcBef>
                <a:spcPts val="5"/>
              </a:spcBef>
            </a:pPr>
            <a:r>
              <a:rPr sz="900" kern="0" spc="-10" dirty="0">
                <a:solidFill>
                  <a:srgbClr val="000000">
                    <a:alpha val="100000"/>
                  </a:srgbClr>
                </a:solidFill>
                <a:latin typeface="黑体" panose="02010609060101010101" charset="-122"/>
                <a:ea typeface="黑体" panose="02010609060101010101" charset="-122"/>
                <a:cs typeface="黑体" panose="02010609060101010101" charset="-122"/>
              </a:rPr>
              <a:t>糖尿病</a:t>
            </a:r>
            <a:endParaRPr sz="900" dirty="0">
              <a:latin typeface="黑体" panose="02010609060101010101" charset="-122"/>
              <a:ea typeface="黑体" panose="02010609060101010101" charset="-122"/>
              <a:cs typeface="黑体" panose="02010609060101010101" charset="-122"/>
            </a:endParaRPr>
          </a:p>
        </p:txBody>
      </p:sp>
      <p:sp>
        <p:nvSpPr>
          <p:cNvPr id="298" name="textbox 298"/>
          <p:cNvSpPr/>
          <p:nvPr/>
        </p:nvSpPr>
        <p:spPr>
          <a:xfrm>
            <a:off x="10586903" y="2434942"/>
            <a:ext cx="532130" cy="40259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207645" algn="l" rtl="0" eaLnBrk="0">
              <a:lnSpc>
                <a:spcPct val="77000"/>
              </a:lnSpc>
            </a:pPr>
            <a:r>
              <a:rPr sz="900" kern="0" spc="-10" dirty="0">
                <a:solidFill>
                  <a:srgbClr val="000000">
                    <a:alpha val="100000"/>
                  </a:srgbClr>
                </a:solidFill>
                <a:latin typeface="Times New Roman" panose="02020603050405020304"/>
                <a:ea typeface="Times New Roman" panose="02020603050405020304"/>
                <a:cs typeface="Times New Roman" panose="02020603050405020304"/>
              </a:rPr>
              <a:t>6</a:t>
            </a:r>
            <a:endParaRPr sz="900" dirty="0">
              <a:latin typeface="Times New Roman" panose="02020603050405020304"/>
              <a:ea typeface="Times New Roman" panose="02020603050405020304"/>
              <a:cs typeface="Times New Roman" panose="02020603050405020304"/>
            </a:endParaRPr>
          </a:p>
          <a:p>
            <a:pPr algn="l" rtl="0" eaLnBrk="0">
              <a:lnSpc>
                <a:spcPct val="103000"/>
              </a:lnSpc>
            </a:pPr>
            <a:endParaRPr sz="900" dirty="0">
              <a:latin typeface="Arial" panose="020B0604020202020204"/>
              <a:ea typeface="Arial" panose="020B0604020202020204"/>
              <a:cs typeface="Arial" panose="020B0604020202020204"/>
            </a:endParaRPr>
          </a:p>
          <a:p>
            <a:pPr algn="r" rtl="0" eaLnBrk="0">
              <a:lnSpc>
                <a:spcPts val="1020"/>
              </a:lnSpc>
              <a:spcBef>
                <a:spcPts val="5"/>
              </a:spcBef>
            </a:pPr>
            <a:r>
              <a:rPr sz="800" b="1" kern="0" spc="-10" dirty="0">
                <a:solidFill>
                  <a:srgbClr val="000000">
                    <a:alpha val="100000"/>
                  </a:srgbClr>
                </a:solidFill>
                <a:latin typeface="黑体" panose="02010609060101010101" charset="-122"/>
                <a:ea typeface="黑体" panose="02010609060101010101" charset="-122"/>
                <a:cs typeface="黑体" panose="02010609060101010101" charset="-122"/>
              </a:rPr>
              <a:t>可建卡通知</a:t>
            </a:r>
            <a:endParaRPr sz="800" dirty="0">
              <a:latin typeface="黑体" panose="02010609060101010101" charset="-122"/>
              <a:ea typeface="黑体" panose="02010609060101010101" charset="-122"/>
              <a:cs typeface="黑体" panose="02010609060101010101" charset="-122"/>
            </a:endParaRPr>
          </a:p>
        </p:txBody>
      </p:sp>
      <p:sp>
        <p:nvSpPr>
          <p:cNvPr id="300" name="textbox 300"/>
          <p:cNvSpPr/>
          <p:nvPr/>
        </p:nvSpPr>
        <p:spPr>
          <a:xfrm>
            <a:off x="9010599" y="5295215"/>
            <a:ext cx="431800" cy="45465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algn="r" rtl="0" eaLnBrk="0">
              <a:lnSpc>
                <a:spcPct val="79000"/>
              </a:lnSpc>
            </a:pPr>
            <a:r>
              <a:rPr sz="1500" kern="0" spc="-90" dirty="0">
                <a:solidFill>
                  <a:srgbClr val="10D070">
                    <a:alpha val="100000"/>
                  </a:srgbClr>
                </a:solidFill>
                <a:latin typeface="Times New Roman" panose="02020603050405020304"/>
                <a:ea typeface="Times New Roman" panose="02020603050405020304"/>
                <a:cs typeface="Times New Roman" panose="02020603050405020304"/>
              </a:rPr>
              <a:t>06</a:t>
            </a:r>
            <a:r>
              <a:rPr sz="1500" kern="0" spc="-80" dirty="0">
                <a:solidFill>
                  <a:srgbClr val="10D070">
                    <a:alpha val="100000"/>
                  </a:srgbClr>
                </a:solidFill>
                <a:latin typeface="Times New Roman" panose="02020603050405020304"/>
                <a:ea typeface="Times New Roman" panose="02020603050405020304"/>
                <a:cs typeface="Times New Roman" panose="02020603050405020304"/>
              </a:rPr>
              <a:t>9</a:t>
            </a:r>
            <a:r>
              <a:rPr sz="1500" kern="0" spc="-60" dirty="0">
                <a:solidFill>
                  <a:srgbClr val="10D070">
                    <a:alpha val="100000"/>
                  </a:srgbClr>
                </a:solidFill>
                <a:latin typeface="Times New Roman" panose="02020603050405020304"/>
                <a:ea typeface="Times New Roman" panose="02020603050405020304"/>
                <a:cs typeface="Times New Roman" panose="02020603050405020304"/>
              </a:rPr>
              <a:t>%</a:t>
            </a:r>
            <a:endParaRPr sz="1500" dirty="0">
              <a:latin typeface="Times New Roman" panose="02020603050405020304"/>
              <a:ea typeface="Times New Roman" panose="02020603050405020304"/>
              <a:cs typeface="Times New Roman" panose="02020603050405020304"/>
            </a:endParaRPr>
          </a:p>
          <a:p>
            <a:pPr algn="l" rtl="0" eaLnBrk="0">
              <a:lnSpc>
                <a:spcPct val="109000"/>
              </a:lnSpc>
            </a:pPr>
            <a:endParaRPr sz="700" dirty="0">
              <a:latin typeface="Arial" panose="020B0604020202020204"/>
              <a:ea typeface="Arial" panose="020B0604020202020204"/>
              <a:cs typeface="Arial" panose="020B0604020202020204"/>
            </a:endParaRPr>
          </a:p>
          <a:p>
            <a:pPr marL="38100" algn="l" rtl="0" eaLnBrk="0">
              <a:lnSpc>
                <a:spcPct val="96000"/>
              </a:lnSpc>
              <a:spcBef>
                <a:spcPts val="5"/>
              </a:spcBef>
            </a:pPr>
            <a:r>
              <a:rPr sz="900" kern="0" spc="-10" dirty="0">
                <a:solidFill>
                  <a:srgbClr val="000000">
                    <a:alpha val="100000"/>
                  </a:srgbClr>
                </a:solidFill>
                <a:latin typeface="黑体" panose="02010609060101010101" charset="-122"/>
                <a:ea typeface="黑体" panose="02010609060101010101" charset="-122"/>
                <a:cs typeface="黑体" panose="02010609060101010101" charset="-122"/>
              </a:rPr>
              <a:t>糖前期</a:t>
            </a:r>
            <a:endParaRPr sz="900" dirty="0">
              <a:latin typeface="黑体" panose="02010609060101010101" charset="-122"/>
              <a:ea typeface="黑体" panose="02010609060101010101" charset="-122"/>
              <a:cs typeface="黑体" panose="02010609060101010101" charset="-122"/>
            </a:endParaRPr>
          </a:p>
        </p:txBody>
      </p:sp>
      <p:sp>
        <p:nvSpPr>
          <p:cNvPr id="302" name="textbox 302"/>
          <p:cNvSpPr/>
          <p:nvPr/>
        </p:nvSpPr>
        <p:spPr>
          <a:xfrm>
            <a:off x="3844838" y="2237745"/>
            <a:ext cx="120650" cy="678815"/>
          </a:xfrm>
          <a:prstGeom prst="rect">
            <a:avLst/>
          </a:prstGeom>
          <a:noFill/>
          <a:ln w="0" cap="flat">
            <a:noFill/>
            <a:prstDash val="solid"/>
            <a:miter lim="0"/>
          </a:ln>
        </p:spPr>
        <p:txBody>
          <a:bodyPr vert="eaVert"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ct val="87000"/>
              </a:lnSpc>
            </a:pPr>
            <a:r>
              <a:rPr sz="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B</a:t>
            </a:r>
            <a:r>
              <a:rPr sz="7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a:t>
            </a:r>
            <a:r>
              <a:rPr sz="7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卡</a:t>
            </a:r>
            <a:r>
              <a:rPr sz="7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任</a:t>
            </a:r>
            <a:r>
              <a:rPr sz="7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务</a:t>
            </a:r>
            <a:endParaRPr sz="700" dirty="0">
              <a:latin typeface="宋体" panose="02010600030101010101" pitchFamily="2" charset="-122"/>
              <a:ea typeface="宋体" panose="02010600030101010101" pitchFamily="2" charset="-122"/>
              <a:cs typeface="宋体" panose="02010600030101010101" pitchFamily="2" charset="-122"/>
            </a:endParaRPr>
          </a:p>
        </p:txBody>
      </p:sp>
      <p:sp>
        <p:nvSpPr>
          <p:cNvPr id="304" name="textbox 304"/>
          <p:cNvSpPr/>
          <p:nvPr/>
        </p:nvSpPr>
        <p:spPr>
          <a:xfrm>
            <a:off x="3809979" y="4365411"/>
            <a:ext cx="448309" cy="127635"/>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2700" algn="l" rtl="0" eaLnBrk="0">
              <a:lnSpc>
                <a:spcPct val="95000"/>
              </a:lnSpc>
            </a:pPr>
            <a:r>
              <a:rPr sz="7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I</a:t>
            </a:r>
            <a:r>
              <a:rPr sz="7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20" dirty="0">
                <a:solidFill>
                  <a:srgbClr val="000000">
                    <a:alpha val="100000"/>
                  </a:srgbClr>
                </a:solidFill>
                <a:latin typeface="黑体" panose="02010609060101010101" charset="-122"/>
                <a:ea typeface="黑体" panose="02010609060101010101" charset="-122"/>
                <a:cs typeface="黑体" panose="02010609060101010101" charset="-122"/>
              </a:rPr>
              <a:t>疾病人群</a:t>
            </a:r>
            <a:endParaRPr sz="700" dirty="0">
              <a:latin typeface="黑体" panose="02010609060101010101" charset="-122"/>
              <a:ea typeface="黑体" panose="02010609060101010101" charset="-122"/>
              <a:cs typeface="黑体" panose="02010609060101010101" charset="-122"/>
            </a:endParaRPr>
          </a:p>
        </p:txBody>
      </p:sp>
      <p:sp>
        <p:nvSpPr>
          <p:cNvPr id="306" name="textbox 306"/>
          <p:cNvSpPr/>
          <p:nvPr/>
        </p:nvSpPr>
        <p:spPr>
          <a:xfrm>
            <a:off x="3816319" y="3125859"/>
            <a:ext cx="448309" cy="127635"/>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2700" algn="l" rtl="0" eaLnBrk="0">
              <a:lnSpc>
                <a:spcPct val="95000"/>
              </a:lnSpc>
            </a:pPr>
            <a:r>
              <a:rPr sz="700" kern="0" spc="-30" dirty="0">
                <a:solidFill>
                  <a:srgbClr val="204060">
                    <a:alpha val="100000"/>
                  </a:srgbClr>
                </a:solidFill>
                <a:latin typeface="宋体" panose="02010600030101010101" pitchFamily="2" charset="-122"/>
                <a:ea typeface="宋体" panose="02010600030101010101" pitchFamily="2" charset="-122"/>
                <a:cs typeface="宋体" panose="02010600030101010101" pitchFamily="2" charset="-122"/>
              </a:rPr>
              <a:t>I</a:t>
            </a:r>
            <a:r>
              <a:rPr sz="700" kern="0" spc="-50" dirty="0">
                <a:solidFill>
                  <a:srgbClr val="20406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b="1" kern="0" spc="-30" dirty="0">
                <a:solidFill>
                  <a:srgbClr val="204060">
                    <a:alpha val="100000"/>
                  </a:srgbClr>
                </a:solidFill>
                <a:latin typeface="黑体" panose="02010609060101010101" charset="-122"/>
                <a:ea typeface="黑体" panose="02010609060101010101" charset="-122"/>
                <a:cs typeface="黑体" panose="02010609060101010101" charset="-122"/>
              </a:rPr>
              <a:t>管理概况</a:t>
            </a:r>
            <a:endParaRPr sz="700" dirty="0">
              <a:latin typeface="黑体" panose="02010609060101010101" charset="-122"/>
              <a:ea typeface="黑体" panose="02010609060101010101" charset="-122"/>
              <a:cs typeface="黑体" panose="02010609060101010101" charset="-122"/>
            </a:endParaRPr>
          </a:p>
        </p:txBody>
      </p:sp>
      <p:sp>
        <p:nvSpPr>
          <p:cNvPr id="308" name="textbox 308"/>
          <p:cNvSpPr/>
          <p:nvPr/>
        </p:nvSpPr>
        <p:spPr>
          <a:xfrm>
            <a:off x="10865878" y="840279"/>
            <a:ext cx="358775" cy="10604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635"/>
              </a:lnSpc>
            </a:pPr>
            <a:r>
              <a:rPr sz="500" b="1" kern="0" spc="60" dirty="0">
                <a:solidFill>
                  <a:srgbClr val="208070">
                    <a:alpha val="100000"/>
                  </a:srgbClr>
                </a:solidFill>
                <a:latin typeface="仿宋" panose="02010609060101010101" charset="-122"/>
                <a:ea typeface="仿宋" panose="02010609060101010101" charset="-122"/>
                <a:cs typeface="仿宋" panose="02010609060101010101" charset="-122"/>
              </a:rPr>
              <a:t>上照区2共</a:t>
            </a:r>
            <a:endParaRPr sz="500"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rect 310"/>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312" name="picture 312"/>
          <p:cNvPicPr>
            <a:picLocks noChangeAspect="1"/>
          </p:cNvPicPr>
          <p:nvPr/>
        </p:nvPicPr>
        <p:blipFill>
          <a:blip r:embed="rId1"/>
          <a:stretch>
            <a:fillRect/>
          </a:stretch>
        </p:blipFill>
        <p:spPr>
          <a:xfrm rot="21600000">
            <a:off x="5137099" y="1746253"/>
            <a:ext cx="7023202" cy="5092681"/>
          </a:xfrm>
          <a:prstGeom prst="rect">
            <a:avLst/>
          </a:prstGeom>
        </p:spPr>
      </p:pic>
      <p:sp>
        <p:nvSpPr>
          <p:cNvPr id="314" name="textbox 314"/>
          <p:cNvSpPr/>
          <p:nvPr/>
        </p:nvSpPr>
        <p:spPr>
          <a:xfrm>
            <a:off x="260400" y="1935294"/>
            <a:ext cx="4624070" cy="4730750"/>
          </a:xfrm>
          <a:prstGeom prst="rect">
            <a:avLst/>
          </a:prstGeom>
          <a:noFill/>
          <a:ln w="0" cap="flat">
            <a:noFill/>
            <a:prstDash val="solid"/>
            <a:miter lim="0"/>
          </a:ln>
        </p:spPr>
        <p:txBody>
          <a:bodyPr vert="horz"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79375" algn="l" rtl="0" eaLnBrk="0">
              <a:lnSpc>
                <a:spcPct val="87000"/>
              </a:lnSpc>
            </a:pPr>
            <a:r>
              <a:rPr sz="2000" b="1" kern="0" spc="10" dirty="0">
                <a:solidFill>
                  <a:srgbClr val="000000">
                    <a:alpha val="100000"/>
                  </a:srgbClr>
                </a:solidFill>
                <a:latin typeface="黑体" panose="02010609060101010101" charset="-122"/>
                <a:ea typeface="黑体" panose="02010609060101010101" charset="-122"/>
                <a:cs typeface="黑体" panose="02010609060101010101" charset="-122"/>
              </a:rPr>
              <a:t>服务内容</a:t>
            </a:r>
            <a:endParaRPr sz="2000" dirty="0">
              <a:latin typeface="黑体" panose="02010609060101010101" charset="-122"/>
              <a:ea typeface="黑体" panose="02010609060101010101" charset="-122"/>
              <a:cs typeface="黑体" panose="02010609060101010101" charset="-122"/>
            </a:endParaRPr>
          </a:p>
          <a:p>
            <a:pPr marL="12700" algn="l" rtl="0" eaLnBrk="0">
              <a:lnSpc>
                <a:spcPts val="2635"/>
              </a:lnSpc>
            </a:pP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130" dirty="0">
                <a:solidFill>
                  <a:srgbClr val="000000">
                    <a:alpha val="100000"/>
                  </a:srgbClr>
                </a:solidFill>
                <a:latin typeface="黑体" panose="02010609060101010101" charset="-122"/>
                <a:ea typeface="黑体" panose="02010609060101010101" charset="-122"/>
                <a:cs typeface="黑体" panose="02010609060101010101" charset="-122"/>
              </a:rPr>
              <a:t> </a:t>
            </a:r>
            <a:r>
              <a:rPr sz="1400" b="1" kern="0" spc="40" dirty="0">
                <a:solidFill>
                  <a:srgbClr val="000000">
                    <a:alpha val="100000"/>
                  </a:srgbClr>
                </a:solidFill>
                <a:latin typeface="黑体" panose="02010609060101010101" charset="-122"/>
                <a:ea typeface="黑体" panose="02010609060101010101" charset="-122"/>
                <a:cs typeface="黑体" panose="02010609060101010101" charset="-122"/>
              </a:rPr>
              <a:t>筛查</a:t>
            </a:r>
            <a:endParaRPr sz="14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1025"/>
              </a:spcBef>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120" dirty="0">
                <a:solidFill>
                  <a:srgbClr val="000000">
                    <a:alpha val="100000"/>
                  </a:srgbClr>
                </a:solidFill>
                <a:latin typeface="黑体" panose="02010609060101010101" charset="-122"/>
                <a:ea typeface="黑体" panose="02010609060101010101" charset="-122"/>
                <a:cs typeface="黑体" panose="02010609060101010101" charset="-122"/>
              </a:rPr>
              <a:t> </a:t>
            </a:r>
            <a:r>
              <a:rPr sz="1400" b="1" kern="0" spc="10" dirty="0">
                <a:solidFill>
                  <a:srgbClr val="000000">
                    <a:alpha val="100000"/>
                  </a:srgbClr>
                </a:solidFill>
                <a:latin typeface="黑体" panose="02010609060101010101" charset="-122"/>
                <a:ea typeface="黑体" panose="02010609060101010101" charset="-122"/>
                <a:cs typeface="黑体" panose="02010609060101010101" charset="-122"/>
              </a:rPr>
              <a:t>随访评估</a:t>
            </a:r>
            <a:endParaRPr sz="1400" dirty="0">
              <a:latin typeface="黑体" panose="02010609060101010101" charset="-122"/>
              <a:ea typeface="黑体" panose="02010609060101010101" charset="-122"/>
              <a:cs typeface="黑体" panose="02010609060101010101" charset="-122"/>
            </a:endParaRPr>
          </a:p>
          <a:p>
            <a:pPr marL="12700" algn="l" rtl="0" eaLnBrk="0">
              <a:lnSpc>
                <a:spcPct val="88000"/>
              </a:lnSpc>
              <a:spcBef>
                <a:spcPts val="735"/>
              </a:spcBef>
            </a:pPr>
            <a:r>
              <a:rPr sz="1400" kern="0" spc="50" dirty="0">
                <a:solidFill>
                  <a:srgbClr val="000000">
                    <a:alpha val="100000"/>
                  </a:srgbClr>
                </a:solidFill>
                <a:latin typeface="黑体" panose="02010609060101010101" charset="-122"/>
                <a:ea typeface="黑体" panose="02010609060101010101" charset="-122"/>
                <a:cs typeface="黑体" panose="02010609060101010101" charset="-122"/>
              </a:rPr>
              <a:t>√对确诊的2型糖尿病患者，每年</a:t>
            </a: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提供4次免费空腹血糖检</a:t>
            </a:r>
            <a:endParaRPr sz="1400" dirty="0">
              <a:latin typeface="黑体" panose="02010609060101010101" charset="-122"/>
              <a:ea typeface="黑体" panose="02010609060101010101" charset="-122"/>
              <a:cs typeface="黑体" panose="02010609060101010101" charset="-122"/>
            </a:endParaRPr>
          </a:p>
          <a:p>
            <a:pPr marL="285115" algn="l" rtl="0" eaLnBrk="0">
              <a:lnSpc>
                <a:spcPts val="2550"/>
              </a:lnSpc>
            </a:pP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测，至少进行4次面对面</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随访</a:t>
            </a:r>
            <a:endParaRPr sz="1400" dirty="0">
              <a:latin typeface="黑体" panose="02010609060101010101" charset="-122"/>
              <a:ea typeface="黑体" panose="02010609060101010101" charset="-122"/>
              <a:cs typeface="黑体" panose="02010609060101010101" charset="-122"/>
            </a:endParaRPr>
          </a:p>
          <a:p>
            <a:pPr marL="12700" algn="l" rtl="0" eaLnBrk="0">
              <a:lnSpc>
                <a:spcPct val="98000"/>
              </a:lnSpc>
              <a:spcBef>
                <a:spcPts val="1130"/>
              </a:spcBef>
            </a:pPr>
            <a:r>
              <a:rPr sz="1400" kern="0" spc="-3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270" dirty="0">
                <a:solidFill>
                  <a:srgbClr val="000000">
                    <a:alpha val="100000"/>
                  </a:srgbClr>
                </a:solidFill>
                <a:latin typeface="黑体" panose="02010609060101010101" charset="-122"/>
                <a:ea typeface="黑体" panose="02010609060101010101" charset="-122"/>
                <a:cs typeface="黑体" panose="02010609060101010101" charset="-122"/>
              </a:rPr>
              <a:t> </a:t>
            </a:r>
            <a:r>
              <a:rPr sz="1400" b="1" kern="0" spc="-30" dirty="0">
                <a:solidFill>
                  <a:srgbClr val="000000">
                    <a:alpha val="100000"/>
                  </a:srgbClr>
                </a:solidFill>
                <a:latin typeface="黑体" panose="02010609060101010101" charset="-122"/>
                <a:ea typeface="黑体" panose="02010609060101010101" charset="-122"/>
                <a:cs typeface="黑体" panose="02010609060101010101" charset="-122"/>
              </a:rPr>
              <a:t>分类干预</a:t>
            </a:r>
            <a:endParaRPr sz="14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600"/>
              </a:spcBef>
            </a:pP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5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血糖控制满意者；</a:t>
            </a:r>
            <a:endParaRPr sz="1400" dirty="0">
              <a:latin typeface="黑体" panose="02010609060101010101" charset="-122"/>
              <a:ea typeface="黑体" panose="02010609060101010101" charset="-122"/>
              <a:cs typeface="黑体" panose="02010609060101010101" charset="-122"/>
            </a:endParaRPr>
          </a:p>
          <a:p>
            <a:pPr marL="285115" algn="l" rtl="0" eaLnBrk="0">
              <a:lnSpc>
                <a:spcPct val="157000"/>
              </a:lnSpc>
              <a:spcBef>
                <a:spcPts val="190"/>
              </a:spcBef>
            </a:pPr>
            <a:r>
              <a:rPr sz="1400" kern="0" spc="40" dirty="0">
                <a:solidFill>
                  <a:srgbClr val="000000">
                    <a:alpha val="100000"/>
                  </a:srgbClr>
                </a:solidFill>
                <a:latin typeface="黑体" panose="02010609060101010101" charset="-122"/>
                <a:ea typeface="黑体" panose="02010609060101010101" charset="-122"/>
                <a:cs typeface="黑体" panose="02010609060101010101" charset="-122"/>
              </a:rPr>
              <a:t>第一次出现空腹血糖控制不满意(或出</a:t>
            </a:r>
            <a:r>
              <a:rPr sz="1400" kern="0" spc="30" dirty="0">
                <a:solidFill>
                  <a:srgbClr val="000000">
                    <a:alpha val="100000"/>
                  </a:srgbClr>
                </a:solidFill>
                <a:latin typeface="黑体" panose="02010609060101010101" charset="-122"/>
                <a:ea typeface="黑体" panose="02010609060101010101" charset="-122"/>
                <a:cs typeface="黑体" panose="02010609060101010101" charset="-122"/>
              </a:rPr>
              <a:t>现药物不良反应</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者</a:t>
            </a:r>
            <a:r>
              <a:rPr sz="1400" kern="0" spc="-1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12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a:t>
            </a:r>
            <a:endParaRPr sz="1400" dirty="0">
              <a:latin typeface="黑体" panose="02010609060101010101" charset="-122"/>
              <a:ea typeface="黑体" panose="02010609060101010101" charset="-122"/>
              <a:cs typeface="黑体" panose="02010609060101010101" charset="-122"/>
            </a:endParaRPr>
          </a:p>
          <a:p>
            <a:pPr marL="285115" algn="l" rtl="0" eaLnBrk="0">
              <a:lnSpc>
                <a:spcPct val="98000"/>
              </a:lnSpc>
              <a:spcBef>
                <a:spcPts val="660"/>
              </a:spcBef>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连续两次出现空腹血糖控制不满意或</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药物不良反应难以</a:t>
            </a:r>
            <a:endParaRPr sz="1400" dirty="0">
              <a:latin typeface="黑体" panose="02010609060101010101" charset="-122"/>
              <a:ea typeface="黑体" panose="02010609060101010101" charset="-122"/>
              <a:cs typeface="黑体" panose="02010609060101010101" charset="-122"/>
            </a:endParaRPr>
          </a:p>
          <a:p>
            <a:pPr marL="12700" indent="272415" algn="l" rtl="0" eaLnBrk="0">
              <a:lnSpc>
                <a:spcPct val="127000"/>
              </a:lnSpc>
              <a:spcBef>
                <a:spcPts val="505"/>
              </a:spcBef>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控制及出现新的并发症或原</a:t>
            </a: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有并发症加重的患者</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6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490" dirty="0">
                <a:solidFill>
                  <a:srgbClr val="000000">
                    <a:alpha val="100000"/>
                  </a:srgbClr>
                </a:solidFill>
                <a:latin typeface="黑体" panose="02010609060101010101" charset="-122"/>
                <a:ea typeface="黑体" panose="02010609060101010101" charset="-122"/>
                <a:cs typeface="黑体" panose="02010609060101010101" charset="-122"/>
              </a:rPr>
              <a:t> </a:t>
            </a:r>
            <a:r>
              <a:rPr sz="1400" kern="0" spc="60" dirty="0">
                <a:solidFill>
                  <a:srgbClr val="000000">
                    <a:alpha val="100000"/>
                  </a:srgbClr>
                </a:solidFill>
                <a:latin typeface="黑体" panose="02010609060101010101" charset="-122"/>
                <a:ea typeface="黑体" panose="02010609060101010101" charset="-122"/>
                <a:cs typeface="黑体" panose="02010609060101010101" charset="-122"/>
              </a:rPr>
              <a:t>针对性健康教育</a:t>
            </a:r>
            <a:endParaRPr sz="1400" dirty="0">
              <a:latin typeface="黑体" panose="02010609060101010101" charset="-122"/>
              <a:ea typeface="黑体" panose="02010609060101010101" charset="-122"/>
              <a:cs typeface="黑体" panose="02010609060101010101" charset="-122"/>
            </a:endParaRPr>
          </a:p>
          <a:p>
            <a:pPr marL="12700" algn="l" rtl="0" eaLnBrk="0">
              <a:lnSpc>
                <a:spcPct val="99000"/>
              </a:lnSpc>
              <a:spcBef>
                <a:spcPts val="1330"/>
              </a:spcBef>
            </a:pP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400" b="1" kern="0" spc="10" dirty="0">
                <a:solidFill>
                  <a:srgbClr val="000000">
                    <a:alpha val="100000"/>
                  </a:srgbClr>
                </a:solidFill>
                <a:latin typeface="黑体" panose="02010609060101010101" charset="-122"/>
                <a:ea typeface="黑体" panose="02010609060101010101" charset="-122"/>
                <a:cs typeface="黑体" panose="02010609060101010101" charset="-122"/>
              </a:rPr>
              <a:t>健康体检</a:t>
            </a:r>
            <a:endParaRPr sz="1400" dirty="0">
              <a:latin typeface="黑体" panose="02010609060101010101" charset="-122"/>
              <a:ea typeface="黑体" panose="02010609060101010101" charset="-122"/>
              <a:cs typeface="黑体" panose="02010609060101010101" charset="-122"/>
            </a:endParaRPr>
          </a:p>
          <a:p>
            <a:pPr marL="285115" algn="l" rtl="0" eaLnBrk="0">
              <a:lnSpc>
                <a:spcPct val="88000"/>
              </a:lnSpc>
              <a:spcBef>
                <a:spcPts val="465"/>
              </a:spcBef>
            </a:pP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对确诊的2型糖尿病患者，每年进行1次</a:t>
            </a:r>
            <a:r>
              <a:rPr sz="1400" kern="0" spc="10" dirty="0">
                <a:solidFill>
                  <a:srgbClr val="000000">
                    <a:alpha val="100000"/>
                  </a:srgbClr>
                </a:solidFill>
                <a:latin typeface="黑体" panose="02010609060101010101" charset="-122"/>
                <a:ea typeface="黑体" panose="02010609060101010101" charset="-122"/>
                <a:cs typeface="黑体" panose="02010609060101010101" charset="-122"/>
              </a:rPr>
              <a:t>较全面的健康体</a:t>
            </a:r>
            <a:endParaRPr sz="1400" dirty="0">
              <a:latin typeface="黑体" panose="02010609060101010101" charset="-122"/>
              <a:ea typeface="黑体" panose="02010609060101010101" charset="-122"/>
              <a:cs typeface="黑体" panose="02010609060101010101" charset="-122"/>
            </a:endParaRPr>
          </a:p>
          <a:p>
            <a:pPr marL="285115" algn="l" rtl="0" eaLnBrk="0">
              <a:lnSpc>
                <a:spcPts val="2430"/>
              </a:lnSpc>
            </a:pPr>
            <a:r>
              <a:rPr sz="1400" kern="0" spc="0" dirty="0">
                <a:solidFill>
                  <a:srgbClr val="000000">
                    <a:alpha val="100000"/>
                  </a:srgbClr>
                </a:solidFill>
                <a:latin typeface="黑体" panose="02010609060101010101" charset="-122"/>
                <a:ea typeface="黑体" panose="02010609060101010101" charset="-122"/>
                <a:cs typeface="黑体" panose="02010609060101010101" charset="-122"/>
              </a:rPr>
              <a:t>检</a:t>
            </a:r>
            <a:endParaRPr sz="1400" dirty="0">
              <a:latin typeface="黑体" panose="02010609060101010101" charset="-122"/>
              <a:ea typeface="黑体" panose="02010609060101010101" charset="-122"/>
              <a:cs typeface="黑体" panose="02010609060101010101" charset="-122"/>
            </a:endParaRPr>
          </a:p>
        </p:txBody>
      </p:sp>
      <p:sp>
        <p:nvSpPr>
          <p:cNvPr id="316" name="textbox 316"/>
          <p:cNvSpPr/>
          <p:nvPr/>
        </p:nvSpPr>
        <p:spPr>
          <a:xfrm>
            <a:off x="355818" y="332395"/>
            <a:ext cx="6690994"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0" dirty="0">
                <a:solidFill>
                  <a:srgbClr val="2080E0">
                    <a:alpha val="100000"/>
                  </a:srgbClr>
                </a:solidFill>
                <a:latin typeface="黑体" panose="02010609060101010101" charset="-122"/>
                <a:ea typeface="黑体" panose="02010609060101010101" charset="-122"/>
                <a:cs typeface="黑体" panose="02010609060101010101" charset="-122"/>
              </a:rPr>
              <a:t>2型糖尿病患者健康管理服务规范</a:t>
            </a:r>
            <a:endParaRPr sz="3600" dirty="0">
              <a:latin typeface="黑体" panose="02010609060101010101" charset="-122"/>
              <a:ea typeface="黑体" panose="02010609060101010101" charset="-122"/>
              <a:cs typeface="黑体" panose="02010609060101010101" charset="-122"/>
            </a:endParaRPr>
          </a:p>
        </p:txBody>
      </p:sp>
      <p:sp>
        <p:nvSpPr>
          <p:cNvPr id="318" name="textbox 318"/>
          <p:cNvSpPr/>
          <p:nvPr/>
        </p:nvSpPr>
        <p:spPr>
          <a:xfrm>
            <a:off x="8794801" y="5649402"/>
            <a:ext cx="3106420" cy="722630"/>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31115" algn="l" rtl="0" eaLnBrk="0">
              <a:lnSpc>
                <a:spcPct val="95000"/>
              </a:lnSpc>
            </a:pPr>
            <a:r>
              <a:rPr sz="1800" kern="0" spc="20" dirty="0">
                <a:solidFill>
                  <a:srgbClr val="FFFFFF">
                    <a:alpha val="100000"/>
                  </a:srgbClr>
                </a:solidFill>
                <a:latin typeface="黑体" panose="02010609060101010101" charset="-122"/>
                <a:ea typeface="黑体" panose="02010609060101010101" charset="-122"/>
                <a:cs typeface="黑体" panose="02010609060101010101" charset="-122"/>
              </a:rPr>
              <a:t>◆</a:t>
            </a:r>
            <a:r>
              <a:rPr sz="1800" kern="0" spc="-600" dirty="0">
                <a:solidFill>
                  <a:srgbClr val="FFFFFF">
                    <a:alpha val="100000"/>
                  </a:srgbClr>
                </a:solidFill>
                <a:latin typeface="黑体" panose="02010609060101010101" charset="-122"/>
                <a:ea typeface="黑体" panose="02010609060101010101" charset="-122"/>
                <a:cs typeface="黑体" panose="02010609060101010101" charset="-122"/>
              </a:rPr>
              <a:t> </a:t>
            </a:r>
            <a:r>
              <a:rPr sz="1800" b="1" kern="0" spc="20" dirty="0">
                <a:solidFill>
                  <a:srgbClr val="FFFFFF">
                    <a:alpha val="100000"/>
                  </a:srgbClr>
                </a:solidFill>
                <a:latin typeface="黑体" panose="02010609060101010101" charset="-122"/>
                <a:ea typeface="黑体" panose="02010609060101010101" charset="-122"/>
                <a:cs typeface="黑体" panose="02010609060101010101" charset="-122"/>
              </a:rPr>
              <a:t>辖区内35岁及以</a:t>
            </a:r>
            <a:r>
              <a:rPr sz="1800" b="1" kern="0" spc="10" dirty="0">
                <a:solidFill>
                  <a:srgbClr val="FFFFFF">
                    <a:alpha val="100000"/>
                  </a:srgbClr>
                </a:solidFill>
                <a:latin typeface="黑体" panose="02010609060101010101" charset="-122"/>
                <a:ea typeface="黑体" panose="02010609060101010101" charset="-122"/>
                <a:cs typeface="黑体" panose="02010609060101010101" charset="-122"/>
              </a:rPr>
              <a:t>上常住居民</a:t>
            </a:r>
            <a:endParaRPr sz="1800" dirty="0">
              <a:latin typeface="黑体" panose="02010609060101010101" charset="-122"/>
              <a:ea typeface="黑体" panose="02010609060101010101" charset="-122"/>
              <a:cs typeface="黑体" panose="02010609060101010101" charset="-122"/>
            </a:endParaRPr>
          </a:p>
          <a:p>
            <a:pPr algn="l" rtl="0" eaLnBrk="0">
              <a:lnSpc>
                <a:spcPct val="102000"/>
              </a:lnSpc>
            </a:pPr>
            <a:endParaRPr sz="1100" dirty="0">
              <a:latin typeface="Arial" panose="020B0604020202020204"/>
              <a:ea typeface="Arial" panose="020B0604020202020204"/>
              <a:cs typeface="Arial" panose="020B0604020202020204"/>
            </a:endParaRPr>
          </a:p>
          <a:p>
            <a:pPr algn="l" rtl="0" eaLnBrk="0">
              <a:lnSpc>
                <a:spcPct val="6000"/>
              </a:lnSpc>
            </a:pPr>
            <a:endParaRPr sz="100" dirty="0">
              <a:latin typeface="Arial" panose="020B0604020202020204"/>
              <a:ea typeface="Arial" panose="020B0604020202020204"/>
              <a:cs typeface="Arial" panose="020B0604020202020204"/>
            </a:endParaRPr>
          </a:p>
          <a:p>
            <a:pPr marL="12700" algn="l" rtl="0" eaLnBrk="0">
              <a:lnSpc>
                <a:spcPct val="96000"/>
              </a:lnSpc>
            </a:pPr>
            <a:r>
              <a:rPr sz="1800" kern="0" spc="20" dirty="0">
                <a:solidFill>
                  <a:srgbClr val="FFFFFF">
                    <a:alpha val="100000"/>
                  </a:srgbClr>
                </a:solidFill>
                <a:latin typeface="黑体" panose="02010609060101010101" charset="-122"/>
                <a:ea typeface="黑体" panose="02010609060101010101" charset="-122"/>
                <a:cs typeface="黑体" panose="02010609060101010101" charset="-122"/>
              </a:rPr>
              <a:t>◆</a:t>
            </a:r>
            <a:r>
              <a:rPr sz="1800" kern="0" spc="-440" dirty="0">
                <a:solidFill>
                  <a:srgbClr val="FFFFFF">
                    <a:alpha val="100000"/>
                  </a:srgbClr>
                </a:solidFill>
                <a:latin typeface="黑体" panose="02010609060101010101" charset="-122"/>
                <a:ea typeface="黑体" panose="02010609060101010101" charset="-122"/>
                <a:cs typeface="黑体" panose="02010609060101010101" charset="-122"/>
              </a:rPr>
              <a:t> </a:t>
            </a:r>
            <a:r>
              <a:rPr sz="1800" b="1" kern="0" spc="20" dirty="0">
                <a:solidFill>
                  <a:srgbClr val="FFFFFF">
                    <a:alpha val="100000"/>
                  </a:srgbClr>
                </a:solidFill>
                <a:latin typeface="黑体" panose="02010609060101010101" charset="-122"/>
                <a:ea typeface="黑体" panose="02010609060101010101" charset="-122"/>
                <a:cs typeface="黑体" panose="02010609060101010101" charset="-122"/>
              </a:rPr>
              <a:t>2型糖尿病患者</a:t>
            </a:r>
            <a:endParaRPr sz="1800" dirty="0">
              <a:latin typeface="黑体" panose="02010609060101010101" charset="-122"/>
              <a:ea typeface="黑体" panose="02010609060101010101" charset="-122"/>
              <a:cs typeface="黑体" panose="02010609060101010101" charset="-122"/>
            </a:endParaRPr>
          </a:p>
        </p:txBody>
      </p:sp>
      <p:sp>
        <p:nvSpPr>
          <p:cNvPr id="320" name="textbox 320"/>
          <p:cNvSpPr/>
          <p:nvPr/>
        </p:nvSpPr>
        <p:spPr>
          <a:xfrm>
            <a:off x="867262" y="1300243"/>
            <a:ext cx="5393054" cy="323215"/>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98000"/>
              </a:lnSpc>
            </a:pPr>
            <a:r>
              <a:rPr sz="2000" b="1" kern="0" spc="140" dirty="0">
                <a:solidFill>
                  <a:srgbClr val="603090">
                    <a:alpha val="100000"/>
                  </a:srgbClr>
                </a:solidFill>
                <a:latin typeface="黑体" panose="02010609060101010101" charset="-122"/>
                <a:ea typeface="黑体" panose="02010609060101010101" charset="-122"/>
                <a:cs typeface="黑体" panose="02010609060101010101" charset="-122"/>
              </a:rPr>
              <a:t>辖区内35岁及以上常住居民中2型糖尿病患者</a:t>
            </a:r>
            <a:endParaRPr sz="2000" dirty="0">
              <a:latin typeface="黑体" panose="02010609060101010101" charset="-122"/>
              <a:ea typeface="黑体" panose="02010609060101010101" charset="-122"/>
              <a:cs typeface="黑体" panose="02010609060101010101" charset="-122"/>
            </a:endParaRPr>
          </a:p>
        </p:txBody>
      </p:sp>
      <p:sp>
        <p:nvSpPr>
          <p:cNvPr id="322" name="textbox 322"/>
          <p:cNvSpPr/>
          <p:nvPr/>
        </p:nvSpPr>
        <p:spPr>
          <a:xfrm>
            <a:off x="5739084" y="5711471"/>
            <a:ext cx="2392679" cy="435609"/>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2700" algn="l" rtl="0" eaLnBrk="0">
              <a:lnSpc>
                <a:spcPct val="96000"/>
              </a:lnSpc>
            </a:pPr>
            <a:r>
              <a:rPr sz="2800" b="1" kern="0" spc="40" dirty="0">
                <a:solidFill>
                  <a:srgbClr val="FFFFFF">
                    <a:alpha val="100000"/>
                  </a:srgbClr>
                </a:solidFill>
                <a:latin typeface="黑体" panose="02010609060101010101" charset="-122"/>
                <a:ea typeface="黑体" panose="02010609060101010101" charset="-122"/>
                <a:cs typeface="黑体" panose="02010609060101010101" charset="-122"/>
              </a:rPr>
              <a:t>2型糖尿病患者</a:t>
            </a:r>
            <a:endParaRPr sz="28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6445" y="342900"/>
            <a:ext cx="7133590" cy="645160"/>
          </a:xfrm>
          <a:prstGeom prst="rect">
            <a:avLst/>
          </a:prstGeom>
          <a:noFill/>
        </p:spPr>
        <p:txBody>
          <a:bodyPr wrap="square" rtlCol="0" anchor="t">
            <a:spAutoFit/>
          </a:bodyPr>
          <a:p>
            <a:r>
              <a:rPr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rPr>
              <a:t>2型糖尿病患者健康管理服务规范</a:t>
            </a:r>
            <a:endParaRPr lang="zh-CN" altLang="en-US"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828040" y="1193165"/>
            <a:ext cx="9824085" cy="3512820"/>
          </a:xfrm>
          <a:prstGeom prst="rect">
            <a:avLst/>
          </a:prstGeom>
        </p:spPr>
        <p:txBody>
          <a:bodyPr>
            <a:noAutofit/>
          </a:bodyPr>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一、糖尿病筛查</a:t>
            </a:r>
            <a:endParaRPr lang="zh-CN" altLang="en-US" sz="22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血糖检测：</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）血浆血糖检测：包括空腹血糖、餐后血糖及随机血糖是诊断糖尿病的主要依据。</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OGTT</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是诊断糖尿病的金标准。</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）糖化血红蛋白推荐</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≥6.5%</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为糖尿病的补充诊断。</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人群筛查：</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）高危人群年龄</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≥40</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岁，有糖尿病前期史或中心性肥胖（腰围男</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≥90cm</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、女性</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≥85cm</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一级亲属中有糖尿病家族史；有巨大儿分娩或有妊娠期糖尿病史的女性。</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3. 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正在接受调脂降压正规治疗的患者。</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二、问诊要点</a:t>
            </a:r>
            <a:endPar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是否有高血压、高脂血症、高尿酸血症等疾患？是否有糖尿病家族史？近期是否有精神和心理压力。女性询问有无妊娠期糖尿病、多囊卵巢综合征等情况、是否服用糖皮质激素类药物、抗精神药物和平喘药物？</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三、体格检查要点</a:t>
            </a:r>
            <a:endPar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甲状腺触诊，足背动脉触诊及单尼龙丝压力觉。</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1680" y="427355"/>
            <a:ext cx="6946900" cy="645160"/>
          </a:xfrm>
          <a:prstGeom prst="rect">
            <a:avLst/>
          </a:prstGeom>
          <a:noFill/>
        </p:spPr>
        <p:txBody>
          <a:bodyPr wrap="square" rtlCol="0" anchor="t">
            <a:spAutoFit/>
          </a:bodyPr>
          <a:p>
            <a:r>
              <a:rPr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rPr>
              <a:t>2型糖尿病患者健康管理服务规范</a:t>
            </a:r>
            <a:endParaRPr lang="zh-CN" altLang="en-US"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565785" y="1130300"/>
            <a:ext cx="11009630" cy="2818130"/>
          </a:xfrm>
          <a:prstGeom prst="rect">
            <a:avLst/>
          </a:prstGeom>
        </p:spPr>
        <p:txBody>
          <a:bodyPr>
            <a:noAutofit/>
          </a:bodyPr>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四、特殊检查：</a:t>
            </a:r>
            <a:endPar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眼底检查（糖尿病视网膜病变）、心电图、神经病变相关检查（神经传导监测）。</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五、评估靶器官损伤：</a:t>
            </a:r>
            <a:endPar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糖尿病肾病、糖尿病视网膜病变，外周动脉疾病（间歇性跛行、足背动脉搏动减弱）、神经病变（感觉神经包括足部损伤、自主神经包括胃轻瘫）等。</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六、糖尿病非药物治疗</a:t>
            </a:r>
            <a:endParaRPr lang="zh-CN" altLang="en-US" sz="23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1</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）从饮食上指导控制饮食，每日摄入总热量均衡稳定，减少饱和脂肪酸摄入：如馒头主要由精制面粉制成，升糖指数较高，糖尿病患者食用后血糖升高较快，而燕麦、荞麦、玉米相对来说升糖指数较低。</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2</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）合理运动：减少静坐时间，增加日常身体活动。每周至少</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150</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分钟中等强度的有氧运动。</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3</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）控制体重：超重和肥胖的患者应该积极减肥，目标是减轻体重的</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5%-10%</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。管理方式包括生活方式干预、药物、手术等综合手段。肥胖的</a:t>
            </a:r>
            <a:r>
              <a:rPr lang="en-US" altLang="zh-CN"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型糖尿病尽量通过生活方式干预及药物治疗，提倡积极健康的生活方式，贯穿于治疗的始终。因此糖尿病的健康教育及糖尿病自我管理是非常重要的。</a:t>
            </a:r>
            <a:endParaRPr lang="zh-CN" altLang="en-US" sz="22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6730" y="349250"/>
            <a:ext cx="6964045" cy="645160"/>
          </a:xfrm>
          <a:prstGeom prst="rect">
            <a:avLst/>
          </a:prstGeom>
          <a:noFill/>
        </p:spPr>
        <p:txBody>
          <a:bodyPr wrap="square" rtlCol="0" anchor="t">
            <a:spAutoFit/>
          </a:bodyPr>
          <a:p>
            <a:r>
              <a:rPr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rPr>
              <a:t>2型糖尿病患者健康管理服务规范</a:t>
            </a:r>
            <a:endParaRPr lang="zh-CN" altLang="en-US" sz="3600" b="1" kern="0" dirty="0">
              <a:solidFill>
                <a:srgbClr val="208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937895" y="1219835"/>
            <a:ext cx="9424035" cy="4377055"/>
          </a:xfrm>
          <a:prstGeom prst="rect">
            <a:avLst/>
          </a:prstGeom>
        </p:spPr>
        <p:txBody>
          <a:bodyPr>
            <a:noAutofit/>
          </a:bodyPr>
          <a:p>
            <a:pPr marL="0" indent="0" algn="just" defTabSz="266700">
              <a:spcBef>
                <a:spcPct val="0"/>
              </a:spcBef>
              <a:spcAft>
                <a:spcPct val="0"/>
              </a:spcAft>
            </a:pPr>
            <a:r>
              <a:rPr lang="zh-CN" altLang="en-US" sz="2500" b="1">
                <a:solidFill>
                  <a:schemeClr val="accent1">
                    <a:lumMod val="75000"/>
                  </a:schemeClr>
                </a:solidFill>
                <a:latin typeface="Calibri" panose="020F0502020204030204"/>
                <a:ea typeface="宋体" panose="02010600030101010101" pitchFamily="2" charset="-122"/>
              </a:rPr>
              <a:t>七、双向转诊：</a:t>
            </a:r>
            <a:endParaRPr lang="zh-CN" altLang="en-US" sz="2500" b="1">
              <a:solidFill>
                <a:schemeClr val="accent1">
                  <a:lumMod val="75000"/>
                </a:schemeClr>
              </a:solidFill>
              <a:latin typeface="Calibri" panose="020F0502020204030204"/>
              <a:ea typeface="宋体" panose="02010600030101010101" pitchFamily="2" charset="-122"/>
            </a:endParaRPr>
          </a:p>
          <a:p>
            <a:pPr marL="0" indent="0" algn="just" defTabSz="266700">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初发血糖异常，病因与分型不明确者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儿童和青少年糖尿病患者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妊娠和哺乳期血糖异常者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出现严重药物不良反应难以处理者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血糖、血压、血脂三个月不达标者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糖尿病急慢性并发症：</a:t>
            </a:r>
            <a:r>
              <a:rPr lang="zh-CN" altLang="en-US" sz="2300">
                <a:solidFill>
                  <a:schemeClr val="accent1">
                    <a:lumMod val="50000"/>
                  </a:schemeClr>
                </a:solidFill>
                <a:latin typeface="Calibri" panose="020F0502020204030204"/>
                <a:ea typeface="宋体" panose="02010600030101010101" pitchFamily="2" charset="-122"/>
              </a:rPr>
              <a:t>糖尿病急性并发症（糖尿病酮症酸中毒，低血糖反应，高血糖高渗综合征、乳酸性酸中毒）及慢性并发症（视网膜病变、糖尿病肾病、神经病变、糖尿病足或周围血管病变）</a:t>
            </a:r>
            <a:endParaRPr lang="zh-CN" altLang="en-US" sz="23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300"/>
              </a:lnSpc>
              <a:spcBef>
                <a:spcPct val="0"/>
              </a:spcBef>
              <a:spcAft>
                <a:spcPct val="0"/>
              </a:spcAft>
            </a:pPr>
            <a:r>
              <a:rPr lang="en-US" altLang="zh-CN" sz="2300">
                <a:solidFill>
                  <a:schemeClr val="accent1">
                    <a:lumMod val="50000"/>
                  </a:schemeClr>
                </a:solidFill>
                <a:latin typeface="Calibri" panose="020F0502020204030204"/>
                <a:ea typeface="宋体" panose="02010600030101010101" pitchFamily="2" charset="-122"/>
              </a:rPr>
              <a:t>7.</a:t>
            </a:r>
            <a:r>
              <a:rPr lang="zh-CN" altLang="en-US" sz="2300">
                <a:solidFill>
                  <a:schemeClr val="accent1">
                    <a:lumMod val="50000"/>
                  </a:schemeClr>
                </a:solidFill>
                <a:latin typeface="Calibri" panose="020F0502020204030204"/>
                <a:ea typeface="宋体" panose="02010600030101010101" pitchFamily="2" charset="-122"/>
              </a:rPr>
              <a:t>血糖波动较大，医生判断患者合并其他需要上级医院处理的情况或疾病</a:t>
            </a:r>
            <a:endParaRPr lang="zh-CN" altLang="en-US" sz="2300">
              <a:solidFill>
                <a:schemeClr val="accent1">
                  <a:lumMod val="50000"/>
                </a:schemeClr>
              </a:solidFill>
              <a:latin typeface="Calibri" panose="020F0502020204030204"/>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picture 330"/>
          <p:cNvPicPr>
            <a:picLocks noChangeAspect="1"/>
          </p:cNvPicPr>
          <p:nvPr/>
        </p:nvPicPr>
        <p:blipFill>
          <a:blip r:embed="rId1"/>
          <a:stretch>
            <a:fillRect/>
          </a:stretch>
        </p:blipFill>
        <p:spPr>
          <a:xfrm rot="21600000">
            <a:off x="-60325" y="-48260"/>
            <a:ext cx="12192000" cy="6858000"/>
          </a:xfrm>
          <a:prstGeom prst="rect">
            <a:avLst/>
          </a:prstGeom>
        </p:spPr>
      </p:pic>
      <p:graphicFrame>
        <p:nvGraphicFramePr>
          <p:cNvPr id="332" name="table 332"/>
          <p:cNvGraphicFramePr>
            <a:graphicFrameLocks noGrp="1"/>
          </p:cNvGraphicFramePr>
          <p:nvPr>
            <p:custDataLst>
              <p:tags r:id="rId2"/>
            </p:custDataLst>
          </p:nvPr>
        </p:nvGraphicFramePr>
        <p:xfrm>
          <a:off x="1625600" y="2070735"/>
          <a:ext cx="3261360" cy="3121660"/>
        </p:xfrm>
        <a:graphic>
          <a:graphicData uri="http://schemas.openxmlformats.org/drawingml/2006/table">
            <a:tbl>
              <a:tblPr/>
              <a:tblGrid>
                <a:gridCol w="763905"/>
                <a:gridCol w="1944370"/>
                <a:gridCol w="553085"/>
              </a:tblGrid>
              <a:tr h="3121660">
                <a:tc>
                  <a:txBody>
                    <a:bodyPr/>
                    <a:lstStyle/>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83000"/>
                        </a:lnSpc>
                        <a:spcBef>
                          <a:spcPts val="0"/>
                        </a:spcBef>
                      </a:pPr>
                      <a:r>
                        <a:rPr lang="zh-CN" sz="1600" dirty="0">
                          <a:latin typeface="宋体" panose="02010600030101010101" pitchFamily="2" charset="-122"/>
                          <a:ea typeface="宋体" panose="02010600030101010101" pitchFamily="2" charset="-122"/>
                          <a:cs typeface="宋体" panose="02010600030101010101" pitchFamily="2" charset="-122"/>
                        </a:rPr>
                        <a:t>辖区内</a:t>
                      </a:r>
                      <a:r>
                        <a:rPr lang="en-US" altLang="zh-CN" sz="1600" dirty="0">
                          <a:latin typeface="宋体" panose="02010600030101010101" pitchFamily="2" charset="-122"/>
                          <a:ea typeface="宋体" panose="02010600030101010101" pitchFamily="2" charset="-122"/>
                          <a:cs typeface="宋体" panose="02010600030101010101" pitchFamily="2" charset="-122"/>
                        </a:rPr>
                        <a:t>35</a:t>
                      </a:r>
                      <a:r>
                        <a:rPr lang="zh-CN" altLang="en-US" sz="1600" dirty="0">
                          <a:latin typeface="宋体" panose="02010600030101010101" pitchFamily="2" charset="-122"/>
                          <a:ea typeface="宋体" panose="02010600030101010101" pitchFamily="2" charset="-122"/>
                          <a:cs typeface="宋体" panose="02010600030101010101" pitchFamily="2" charset="-122"/>
                        </a:rPr>
                        <a:t>岁以上常住居民中确诊为</a:t>
                      </a:r>
                      <a:r>
                        <a:rPr lang="en-US" altLang="zh-CN" sz="1600" dirty="0">
                          <a:latin typeface="宋体" panose="02010600030101010101" pitchFamily="2" charset="-122"/>
                          <a:ea typeface="宋体" panose="02010600030101010101" pitchFamily="2" charset="-122"/>
                          <a:cs typeface="宋体" panose="02010600030101010101" pitchFamily="2" charset="-122"/>
                        </a:rPr>
                        <a:t>2</a:t>
                      </a:r>
                      <a:r>
                        <a:rPr lang="zh-CN" altLang="en-US" sz="1600" dirty="0">
                          <a:latin typeface="宋体" panose="02010600030101010101" pitchFamily="2" charset="-122"/>
                          <a:ea typeface="宋体" panose="02010600030101010101" pitchFamily="2" charset="-122"/>
                          <a:cs typeface="宋体" panose="02010600030101010101" pitchFamily="2" charset="-122"/>
                        </a:rPr>
                        <a:t>型糖尿病的患者</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marL="146685" algn="l" rtl="0" eaLnBrk="0">
                        <a:lnSpc>
                          <a:spcPct val="91000"/>
                        </a:lnSpc>
                        <a:spcBef>
                          <a:spcPts val="5"/>
                        </a:spcBef>
                      </a:pPr>
                      <a:endPar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146685" algn="l" rtl="0" eaLnBrk="0">
                        <a:lnSpc>
                          <a:spcPct val="91000"/>
                        </a:lnSpc>
                        <a:spcBef>
                          <a:spcPts val="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1.测量血糖、血压</a:t>
                      </a:r>
                      <a:endParaRPr sz="1400" dirty="0">
                        <a:latin typeface="宋体" panose="02010600030101010101" pitchFamily="2" charset="-122"/>
                        <a:ea typeface="宋体" panose="02010600030101010101" pitchFamily="2" charset="-122"/>
                        <a:cs typeface="宋体" panose="02010600030101010101" pitchFamily="2" charset="-122"/>
                      </a:endParaRPr>
                    </a:p>
                    <a:p>
                      <a:pPr marL="146685" algn="l" rtl="0" eaLnBrk="0">
                        <a:lnSpc>
                          <a:spcPct val="81000"/>
                        </a:lnSpc>
                        <a:spcBef>
                          <a:spcPts val="1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2.评估是否存在危急</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情况</a:t>
                      </a:r>
                      <a:endParaRPr sz="1400" dirty="0">
                        <a:latin typeface="宋体" panose="02010600030101010101" pitchFamily="2" charset="-122"/>
                        <a:ea typeface="宋体" panose="02010600030101010101" pitchFamily="2" charset="-122"/>
                        <a:cs typeface="宋体" panose="02010600030101010101" pitchFamily="2" charset="-122"/>
                      </a:endParaRPr>
                    </a:p>
                    <a:p>
                      <a:pPr marL="146685" algn="l" rtl="0" eaLnBrk="0">
                        <a:lnSpc>
                          <a:spcPct val="87000"/>
                        </a:lnSpc>
                        <a:spcBef>
                          <a:spcPts val="15"/>
                        </a:spcBef>
                      </a:pP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3.评估上次就诊到</a:t>
                      </a:r>
                      <a:r>
                        <a:rPr lang="zh-CN"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此</a:t>
                      </a:r>
                      <a:endParaRPr sz="1300" baseline="-7000" dirty="0">
                        <a:latin typeface="宋体" panose="02010600030101010101" pitchFamily="2" charset="-122"/>
                        <a:ea typeface="宋体" panose="02010600030101010101" pitchFamily="2" charset="-122"/>
                        <a:cs typeface="宋体" panose="02010600030101010101" pitchFamily="2" charset="-122"/>
                      </a:endParaRPr>
                    </a:p>
                    <a:p>
                      <a:pPr marL="203200" indent="6350" algn="l" rtl="0" eaLnBrk="0">
                        <a:lnSpc>
                          <a:spcPts val="1765"/>
                        </a:lnSpc>
                        <a:spcBef>
                          <a:spcPts val="50"/>
                        </a:spcBef>
                      </a:pPr>
                      <a:r>
                        <a:rPr lang="zh-CN"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就诊期间症状</a:t>
                      </a:r>
                      <a:endParaRPr lang="zh-CN"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203200" indent="6350" algn="l" rtl="0" eaLnBrk="0">
                        <a:lnSpc>
                          <a:spcPts val="1765"/>
                        </a:lnSpc>
                        <a:spcBef>
                          <a:spcPts val="5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最近一次各项辅助</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30" baseline="2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a:t>
                      </a:r>
                      <a:r>
                        <a:rPr lang="zh-CN" sz="2100" kern="0" spc="-30" baseline="2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查结果，</a:t>
                      </a:r>
                      <a:endParaRPr lang="zh-CN" sz="2100" kern="0" spc="-30" baseline="2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203200" indent="6350" algn="l" rtl="0" eaLnBrk="0">
                        <a:lnSpc>
                          <a:spcPts val="1765"/>
                        </a:lnSpc>
                        <a:spcBef>
                          <a:spcPts val="50"/>
                        </a:spcBef>
                      </a:pPr>
                      <a:r>
                        <a:rPr sz="13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a:t>
                      </a:r>
                      <a:r>
                        <a:rPr lang="zh-CN" sz="2100" kern="0" spc="-30" baseline="2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测量体重，计算</a:t>
                      </a:r>
                      <a:r>
                        <a:rPr sz="13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0" dirty="0">
                          <a:solidFill>
                            <a:srgbClr val="000000">
                              <a:alpha val="100000"/>
                            </a:srgbClr>
                          </a:solidFill>
                          <a:latin typeface="Times New Roman" panose="02020603050405020304"/>
                          <a:ea typeface="Times New Roman" panose="02020603050405020304"/>
                          <a:cs typeface="Times New Roman" panose="02020603050405020304"/>
                        </a:rPr>
                        <a:t>BMI</a:t>
                      </a:r>
                      <a:r>
                        <a:rPr sz="1400" kern="0" spc="30" dirty="0">
                          <a:solidFill>
                            <a:srgbClr val="000000">
                              <a:alpha val="100000"/>
                            </a:srgbClr>
                          </a:solidFill>
                          <a:latin typeface="Times New Roman" panose="02020603050405020304"/>
                          <a:ea typeface="Times New Roman" panose="02020603050405020304"/>
                          <a:cs typeface="Times New Roman" panose="02020603050405020304"/>
                        </a:rPr>
                        <a:t>,</a:t>
                      </a:r>
                      <a:r>
                        <a:rPr sz="1400" kern="0" spc="380" dirty="0">
                          <a:solidFill>
                            <a:srgbClr val="000000">
                              <a:alpha val="100000"/>
                            </a:srgbClr>
                          </a:solidFill>
                          <a:latin typeface="Times New Roman" panose="02020603050405020304"/>
                          <a:ea typeface="Times New Roman" panose="02020603050405020304"/>
                          <a:cs typeface="Times New Roman" panose="02020603050405020304"/>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检查足背动脉</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搏动</a:t>
                      </a:r>
                      <a:endParaRPr sz="1400" dirty="0">
                        <a:latin typeface="宋体" panose="02010600030101010101" pitchFamily="2" charset="-122"/>
                        <a:ea typeface="宋体" panose="02010600030101010101" pitchFamily="2" charset="-122"/>
                        <a:cs typeface="宋体" panose="02010600030101010101" pitchFamily="2" charset="-122"/>
                      </a:endParaRPr>
                    </a:p>
                    <a:p>
                      <a:pPr marL="210185" algn="l" rtl="0" eaLnBrk="0">
                        <a:lnSpc>
                          <a:spcPct val="82000"/>
                        </a:lnSpc>
                        <a:spcBef>
                          <a:spcPts val="1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生活方式，包括吸</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烟、饮酒、体育锻</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炼、饮食控制等</a:t>
                      </a:r>
                      <a:endParaRPr sz="1400" dirty="0">
                        <a:latin typeface="宋体" panose="02010600030101010101" pitchFamily="2" charset="-122"/>
                        <a:ea typeface="宋体" panose="02010600030101010101" pitchFamily="2" charset="-122"/>
                        <a:cs typeface="宋体" panose="02010600030101010101" pitchFamily="2" charset="-122"/>
                      </a:endParaRPr>
                    </a:p>
                    <a:p>
                      <a:pPr marL="210185" algn="l" rtl="0" eaLnBrk="0">
                        <a:lnSpc>
                          <a:spcPct val="80000"/>
                        </a:lnSpc>
                        <a:spcBef>
                          <a:spcPts val="0"/>
                        </a:spcBef>
                      </a:pP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●服药情况</a:t>
                      </a:r>
                      <a:endParaRPr sz="14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r" rtl="0" eaLnBrk="0">
                        <a:lnSpc>
                          <a:spcPct val="83000"/>
                        </a:lnSpc>
                        <a:spcBef>
                          <a:spcPts val="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根据</a:t>
                      </a:r>
                      <a:endParaRPr sz="1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82000"/>
                        </a:lnSpc>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评估</a:t>
                      </a:r>
                      <a:endParaRPr sz="1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80000"/>
                        </a:lnSpc>
                        <a:spcBef>
                          <a:spcPts val="1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结果</a:t>
                      </a:r>
                      <a:endParaRPr sz="1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81000"/>
                        </a:lnSpc>
                        <a:spcBef>
                          <a:spcPts val="1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a:t>
                      </a:r>
                      <a:endParaRPr sz="1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81000"/>
                        </a:lnSpc>
                        <a:spcBef>
                          <a:spcPts val="10"/>
                        </a:spcBef>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分类</a:t>
                      </a:r>
                      <a:endParaRPr sz="14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94000"/>
                        </a:lnSpc>
                        <a:spcBef>
                          <a:spcPts val="5"/>
                        </a:spcBef>
                      </a:pPr>
                      <a:r>
                        <a:rPr sz="1400" kern="0" spc="30" dirty="0">
                          <a:solidFill>
                            <a:srgbClr val="000000">
                              <a:alpha val="100000"/>
                            </a:srgbClr>
                          </a:solidFill>
                          <a:latin typeface="黑体" panose="02010609060101010101" charset="-122"/>
                          <a:ea typeface="黑体" panose="02010609060101010101" charset="-122"/>
                          <a:cs typeface="黑体" panose="02010609060101010101" charset="-122"/>
                        </a:rPr>
                        <a:t>干预</a:t>
                      </a:r>
                      <a:endParaRPr sz="14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r>
            </a:tbl>
          </a:graphicData>
        </a:graphic>
      </p:graphicFrame>
      <p:sp>
        <p:nvSpPr>
          <p:cNvPr id="352" name="textbox 352"/>
          <p:cNvSpPr/>
          <p:nvPr/>
        </p:nvSpPr>
        <p:spPr>
          <a:xfrm>
            <a:off x="5499058" y="1721627"/>
            <a:ext cx="1939925" cy="3974465"/>
          </a:xfrm>
          <a:prstGeom prst="rect">
            <a:avLst/>
          </a:prstGeom>
          <a:noFill/>
          <a:ln w="0" cap="flat">
            <a:noFill/>
            <a:prstDash val="solid"/>
            <a:miter lim="0"/>
          </a:ln>
        </p:spPr>
        <p:txBody>
          <a:bodyPr vert="horz" wrap="square" lIns="0" tIns="0" rIns="0" bIns="0"/>
          <a:lstStyle/>
          <a:p>
            <a:pPr algn="l" rtl="0" eaLnBrk="0">
              <a:lnSpc>
                <a:spcPct val="67000"/>
              </a:lnSpc>
            </a:pPr>
            <a:endParaRPr sz="100" dirty="0">
              <a:latin typeface="Arial" panose="020B0604020202020204"/>
              <a:ea typeface="Arial" panose="020B0604020202020204"/>
              <a:cs typeface="Arial" panose="020B0604020202020204"/>
            </a:endParaRPr>
          </a:p>
          <a:p>
            <a:pPr marL="12700" algn="l" rtl="0" eaLnBrk="0">
              <a:lnSpc>
                <a:spcPct val="85000"/>
              </a:lnSpc>
            </a:pPr>
            <a:r>
              <a:rPr sz="14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血糖控制满意(空腹血</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糖&lt;7.0</a:t>
            </a:r>
            <a:r>
              <a:rPr sz="1400" kern="0" spc="0" dirty="0">
                <a:solidFill>
                  <a:srgbClr val="000000">
                    <a:alpha val="100000"/>
                  </a:srgbClr>
                </a:solidFill>
                <a:latin typeface="Times New Roman" panose="02020603050405020304"/>
                <a:ea typeface="Times New Roman" panose="02020603050405020304"/>
                <a:cs typeface="Times New Roman" panose="02020603050405020304"/>
              </a:rPr>
              <a:t>mmol</a:t>
            </a:r>
            <a:r>
              <a:rPr sz="1400" kern="0" spc="20" dirty="0">
                <a:solidFill>
                  <a:srgbClr val="000000">
                    <a:alpha val="100000"/>
                  </a:srgbClr>
                </a:solidFill>
                <a:latin typeface="Times New Roman" panose="02020603050405020304"/>
                <a:ea typeface="Times New Roman" panose="02020603050405020304"/>
                <a:cs typeface="Times New Roman" panose="02020603050405020304"/>
              </a:rPr>
              <a:t>/L),</a:t>
            </a:r>
            <a:r>
              <a:rPr sz="1400" kern="0" spc="190" dirty="0">
                <a:solidFill>
                  <a:srgbClr val="000000">
                    <a:alpha val="100000"/>
                  </a:srgbClr>
                </a:solidFill>
                <a:latin typeface="Times New Roman" panose="02020603050405020304"/>
                <a:ea typeface="Times New Roman" panose="02020603050405020304"/>
                <a:cs typeface="Times New Roman" panose="02020603050405020304"/>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无药物</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不良反应、无新发并发</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症或原有并发症无加</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235"/>
              </a:lnSpc>
              <a:spcBef>
                <a:spcPts val="195"/>
              </a:spcBef>
            </a:pPr>
            <a:r>
              <a:rPr sz="10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重</a:t>
            </a:r>
            <a:r>
              <a:rPr sz="10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0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0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8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marL="12700" algn="l" rtl="0" eaLnBrk="0">
              <a:lnSpc>
                <a:spcPct val="80000"/>
              </a:lnSpc>
              <a:spcBef>
                <a:spcPts val="42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初次出现血糖控制不满</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意(空腹血糖</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6000"/>
              </a:lnSpc>
              <a:spcBef>
                <a:spcPts val="10"/>
              </a:spcBef>
            </a:pPr>
            <a:r>
              <a:rPr sz="1400" kern="0" spc="-20" dirty="0">
                <a:solidFill>
                  <a:srgbClr val="000000">
                    <a:alpha val="100000"/>
                  </a:srgbClr>
                </a:solidFill>
                <a:latin typeface="Times New Roman" panose="02020603050405020304"/>
                <a:ea typeface="Times New Roman" panose="02020603050405020304"/>
                <a:cs typeface="Times New Roman" panose="02020603050405020304"/>
              </a:rPr>
              <a:t>≥7.0mmol/L,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下</a:t>
            </a:r>
            <a:r>
              <a:rPr sz="14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同</a:t>
            </a:r>
            <a:r>
              <a:rPr sz="1400" kern="0" spc="-3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400" kern="0" spc="-2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有药物不良反应</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8000"/>
              </a:lnSpc>
            </a:pPr>
            <a:endParaRPr sz="1000" dirty="0">
              <a:latin typeface="Arial" panose="020B0604020202020204"/>
              <a:ea typeface="Arial" panose="020B0604020202020204"/>
              <a:cs typeface="Arial" panose="020B0604020202020204"/>
            </a:endParaRPr>
          </a:p>
          <a:p>
            <a:pPr algn="l" rtl="0" eaLnBrk="0">
              <a:lnSpc>
                <a:spcPct val="129000"/>
              </a:lnSpc>
            </a:pPr>
            <a:endParaRPr sz="1000" dirty="0">
              <a:latin typeface="Arial" panose="020B0604020202020204"/>
              <a:ea typeface="Arial" panose="020B0604020202020204"/>
              <a:cs typeface="Arial" panose="020B0604020202020204"/>
            </a:endParaRPr>
          </a:p>
          <a:p>
            <a:pPr algn="l" rtl="0" eaLnBrk="0">
              <a:lnSpc>
                <a:spcPct val="129000"/>
              </a:lnSpc>
            </a:pPr>
            <a:endParaRPr sz="1000" dirty="0">
              <a:latin typeface="Arial" panose="020B0604020202020204"/>
              <a:ea typeface="Arial" panose="020B0604020202020204"/>
              <a:cs typeface="Arial" panose="020B0604020202020204"/>
            </a:endParaRPr>
          </a:p>
          <a:p>
            <a:pPr marL="12700" algn="l" rtl="0" eaLnBrk="0">
              <a:lnSpc>
                <a:spcPct val="83000"/>
              </a:lnSpc>
              <a:spcBef>
                <a:spcPts val="425"/>
              </a:spcBef>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●连续两次随访血糖控</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制不满意</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4000"/>
              </a:lnSpc>
              <a:spcBef>
                <a:spcPts val="30"/>
              </a:spcBef>
            </a:pP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●连续两次随访药物不</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良反应没有改善</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9000"/>
              </a:lnSpc>
              <a:spcBef>
                <a:spcPts val="0"/>
              </a:spcBef>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●有新的并发症出现或</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原有并发症加重</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354" name="textbox 354"/>
          <p:cNvSpPr/>
          <p:nvPr/>
        </p:nvSpPr>
        <p:spPr>
          <a:xfrm>
            <a:off x="355818" y="338772"/>
            <a:ext cx="6690994"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0" dirty="0">
                <a:solidFill>
                  <a:srgbClr val="2080E0">
                    <a:alpha val="100000"/>
                  </a:srgbClr>
                </a:solidFill>
                <a:latin typeface="黑体" panose="02010609060101010101" charset="-122"/>
                <a:ea typeface="黑体" panose="02010609060101010101" charset="-122"/>
                <a:cs typeface="黑体" panose="02010609060101010101" charset="-122"/>
              </a:rPr>
              <a:t>2型糖尿病患者健康管理服务规范</a:t>
            </a:r>
            <a:endParaRPr sz="3600" dirty="0">
              <a:latin typeface="黑体" panose="02010609060101010101" charset="-122"/>
              <a:ea typeface="黑体" panose="02010609060101010101" charset="-122"/>
              <a:cs typeface="黑体" panose="02010609060101010101" charset="-122"/>
            </a:endParaRPr>
          </a:p>
        </p:txBody>
      </p:sp>
      <p:sp>
        <p:nvSpPr>
          <p:cNvPr id="356" name="textbox 356"/>
          <p:cNvSpPr/>
          <p:nvPr/>
        </p:nvSpPr>
        <p:spPr>
          <a:xfrm>
            <a:off x="7880400" y="2070836"/>
            <a:ext cx="753109" cy="3490595"/>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按期随访</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algn="l" rtl="0" eaLnBrk="0">
              <a:lnSpc>
                <a:spcPct val="108000"/>
              </a:lnSpc>
            </a:pPr>
            <a:endParaRPr sz="1000" dirty="0">
              <a:latin typeface="Arial" panose="020B0604020202020204"/>
              <a:ea typeface="Arial" panose="020B0604020202020204"/>
              <a:cs typeface="Arial" panose="020B0604020202020204"/>
            </a:endParaRPr>
          </a:p>
          <a:p>
            <a:pPr marL="12700" algn="l" rtl="0" eaLnBrk="0">
              <a:lnSpc>
                <a:spcPct val="86000"/>
              </a:lnSpc>
              <a:spcBef>
                <a:spcPts val="425"/>
              </a:spcBef>
            </a:pP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调整药</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物，2周</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时随访</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23000"/>
              </a:lnSpc>
            </a:pPr>
            <a:endParaRPr sz="1000" dirty="0">
              <a:latin typeface="Arial" panose="020B0604020202020204"/>
              <a:ea typeface="Arial" panose="020B0604020202020204"/>
              <a:cs typeface="Arial" panose="020B0604020202020204"/>
            </a:endParaRPr>
          </a:p>
          <a:p>
            <a:pPr algn="l" rtl="0" eaLnBrk="0">
              <a:lnSpc>
                <a:spcPct val="123000"/>
              </a:lnSpc>
            </a:pPr>
            <a:endParaRPr sz="1000" dirty="0">
              <a:latin typeface="Arial" panose="020B0604020202020204"/>
              <a:ea typeface="Arial" panose="020B0604020202020204"/>
              <a:cs typeface="Arial" panose="020B0604020202020204"/>
            </a:endParaRPr>
          </a:p>
          <a:p>
            <a:pPr marL="12700" algn="l" rtl="0" eaLnBrk="0">
              <a:lnSpc>
                <a:spcPct val="81000"/>
              </a:lnSpc>
              <a:spcBef>
                <a:spcPts val="430"/>
              </a:spcBef>
            </a:pP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建议转</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8000"/>
              </a:lnSpc>
              <a:spcBef>
                <a:spcPts val="30"/>
              </a:spcBef>
            </a:pP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诊，2周</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内主动随</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访转诊情 </a:t>
            </a:r>
            <a:r>
              <a:rPr sz="10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况</a:t>
            </a:r>
            <a:endParaRPr sz="1000" dirty="0">
              <a:latin typeface="宋体" panose="02010600030101010101" pitchFamily="2" charset="-122"/>
              <a:ea typeface="宋体" panose="02010600030101010101" pitchFamily="2" charset="-122"/>
              <a:cs typeface="宋体" panose="02010600030101010101" pitchFamily="2" charset="-122"/>
            </a:endParaRPr>
          </a:p>
        </p:txBody>
      </p:sp>
      <p:sp>
        <p:nvSpPr>
          <p:cNvPr id="358" name="textbox 358"/>
          <p:cNvSpPr/>
          <p:nvPr/>
        </p:nvSpPr>
        <p:spPr>
          <a:xfrm>
            <a:off x="9207500" y="2926841"/>
            <a:ext cx="1467485" cy="130873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7000"/>
              </a:lnSpc>
            </a:pP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告诉所有患者</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4000"/>
              </a:lnSpc>
              <a:spcBef>
                <a:spcPts val="3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●出现哪些异常时</a:t>
            </a:r>
            <a:r>
              <a:rPr sz="14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应立即就诊</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4000"/>
              </a:lnSpc>
              <a:spcBef>
                <a:spcPts val="2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●进行针对性生活</a:t>
            </a:r>
            <a:r>
              <a:rPr sz="14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方式指导</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87000"/>
              </a:lnSpc>
              <a:spcBef>
                <a:spcPts val="20"/>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●每年应进行一次</a:t>
            </a:r>
            <a:r>
              <a:rPr sz="14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较全面健康检查。</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360" name="textbox 360"/>
          <p:cNvSpPr/>
          <p:nvPr/>
        </p:nvSpPr>
        <p:spPr>
          <a:xfrm>
            <a:off x="1885960" y="5544344"/>
            <a:ext cx="2856229" cy="40576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8415" indent="-5715" algn="l" rtl="0" eaLnBrk="0">
              <a:lnSpc>
                <a:spcPct val="89000"/>
              </a:lnSpc>
            </a:pP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若存在危急情况处理</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后紧急转诊，2</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周内主动随访转诊情况。</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364" name="textbox 364"/>
          <p:cNvSpPr/>
          <p:nvPr/>
        </p:nvSpPr>
        <p:spPr>
          <a:xfrm>
            <a:off x="1432458" y="1370126"/>
            <a:ext cx="2345054" cy="323215"/>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98000"/>
              </a:lnSpc>
            </a:pPr>
            <a:r>
              <a:rPr sz="2000" b="1" kern="0" spc="10" dirty="0">
                <a:solidFill>
                  <a:srgbClr val="6030A0">
                    <a:alpha val="100000"/>
                  </a:srgbClr>
                </a:solidFill>
                <a:latin typeface="黑体" panose="02010609060101010101" charset="-122"/>
                <a:ea typeface="黑体" panose="02010609060101010101" charset="-122"/>
                <a:cs typeface="黑体" panose="02010609060101010101" charset="-122"/>
              </a:rPr>
              <a:t>糖尿病患者服务流程</a:t>
            </a:r>
            <a:endParaRPr sz="20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picture 8"/>
          <p:cNvPicPr>
            <a:picLocks noChangeAspect="1"/>
          </p:cNvPicPr>
          <p:nvPr>
            <p:custDataLst>
              <p:tags r:id="rId1"/>
            </p:custDataLst>
          </p:nvPr>
        </p:nvPicPr>
        <p:blipFill>
          <a:blip r:embed="rId2"/>
          <a:stretch>
            <a:fillRect/>
          </a:stretch>
        </p:blipFill>
        <p:spPr>
          <a:xfrm rot="21600000">
            <a:off x="1220470" y="1716405"/>
            <a:ext cx="5373370" cy="3794760"/>
          </a:xfrm>
          <a:prstGeom prst="rect">
            <a:avLst/>
          </a:prstGeom>
        </p:spPr>
      </p:pic>
      <p:sp>
        <p:nvSpPr>
          <p:cNvPr id="3" name="矩形 2"/>
          <p:cNvSpPr/>
          <p:nvPr/>
        </p:nvSpPr>
        <p:spPr>
          <a:xfrm>
            <a:off x="7143115" y="1716405"/>
            <a:ext cx="3348355" cy="369443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l"/>
            <a:r>
              <a:rPr lang="en-US"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始建于</a:t>
            </a:r>
            <a:r>
              <a:rPr sz="1600" b="1" kern="0" spc="4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1987年</a:t>
            </a:r>
            <a:endParaRPr lang="zh-CN" altLang="en-US" sz="1600" b="1" dirty="0">
              <a:latin typeface="微软雅黑" panose="020B0503020204020204" charset="-122"/>
              <a:ea typeface="微软雅黑" panose="020B0503020204020204" charset="-122"/>
            </a:endParaRPr>
          </a:p>
          <a:p>
            <a:pPr marL="349250" algn="l" rtl="0" eaLnBrk="0">
              <a:lnSpc>
                <a:spcPct val="86000"/>
              </a:lnSpc>
              <a:spcBef>
                <a:spcPts val="5"/>
              </a:spcBef>
            </a:pPr>
            <a:r>
              <a:rPr lang="en-US"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endParaRPr lang="en-US"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a:p>
            <a:pPr marL="349250" algn="l" rtl="0" eaLnBrk="0">
              <a:lnSpc>
                <a:spcPct val="86000"/>
              </a:lnSpc>
              <a:spcBef>
                <a:spcPts val="5"/>
              </a:spcBef>
            </a:pPr>
            <a:r>
              <a:rPr lang="en-US"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辖区面积</a:t>
            </a:r>
            <a:r>
              <a:rPr sz="1600" b="1" kern="0" spc="17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4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3.89 </a:t>
            </a:r>
            <a:r>
              <a:rPr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平方公里</a:t>
            </a:r>
            <a:endParaRPr lang="en-US" altLang="en-US" sz="1600" dirty="0"/>
          </a:p>
          <a:p>
            <a:pPr algn="l" rtl="0" eaLnBrk="0">
              <a:lnSpc>
                <a:spcPct val="147000"/>
              </a:lnSpc>
            </a:pPr>
            <a:r>
              <a:rPr lang="en-US" altLang="zh-CN" sz="1600" b="1" kern="0" spc="2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2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常住</a:t>
            </a:r>
            <a:r>
              <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人口 </a:t>
            </a:r>
            <a:r>
              <a:rPr sz="1600" b="1" kern="0" spc="5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9.</a:t>
            </a:r>
            <a:r>
              <a:rPr lang="en-US" sz="1600" b="1" kern="0" spc="5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3</a:t>
            </a:r>
            <a:r>
              <a:rPr sz="1600" b="1" kern="0" spc="5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1 </a:t>
            </a:r>
            <a:r>
              <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万</a:t>
            </a:r>
            <a:endPar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a:p>
            <a:pPr marL="443865" indent="1270" algn="l" rtl="0" eaLnBrk="0">
              <a:lnSpc>
                <a:spcPct val="95000"/>
              </a:lnSpc>
              <a:spcBef>
                <a:spcPts val="605"/>
              </a:spcBef>
            </a:pPr>
            <a:r>
              <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家庭医</a:t>
            </a:r>
            <a:r>
              <a:rPr sz="1600" b="1" kern="0" spc="4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生服</a:t>
            </a:r>
            <a:r>
              <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务</a:t>
            </a:r>
            <a:r>
              <a:rPr sz="1600" b="1" kern="0" spc="5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29</a:t>
            </a:r>
            <a:r>
              <a:rPr sz="1600" b="1" kern="0" spc="5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个居委</a:t>
            </a:r>
            <a:endParaRPr lang="en-US" altLang="en-US" sz="1600" dirty="0"/>
          </a:p>
          <a:p>
            <a:pPr algn="l" rtl="0" eaLnBrk="0">
              <a:lnSpc>
                <a:spcPct val="158000"/>
              </a:lnSpc>
            </a:pPr>
            <a:r>
              <a:rPr lang="en-US"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设</a:t>
            </a:r>
            <a:r>
              <a:rPr sz="1600" b="1" kern="0" spc="3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1 </a:t>
            </a:r>
            <a:r>
              <a:rPr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个中心</a:t>
            </a:r>
            <a:r>
              <a:rPr sz="1600" b="1" kern="0" spc="-29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a:t>
            </a:r>
            <a:r>
              <a:rPr sz="1600" b="1" kern="0" spc="-27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sz="1600" b="1" kern="0" spc="3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5</a:t>
            </a:r>
            <a:r>
              <a:rPr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个站点</a:t>
            </a:r>
            <a:endParaRPr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a:p>
            <a:pPr algn="l" rtl="0" eaLnBrk="0">
              <a:lnSpc>
                <a:spcPct val="158000"/>
              </a:lnSpc>
            </a:pPr>
            <a:r>
              <a:rPr lang="en-US" altLang="zh-CN"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       </a:t>
            </a:r>
            <a:r>
              <a:rPr lang="zh-CN" altLang="en-US"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新增福康路</a:t>
            </a:r>
            <a:r>
              <a:rPr sz="1600" b="1" kern="0" spc="50" dirty="0">
                <a:solidFill>
                  <a:srgbClr val="FFFF00">
                    <a:alpha val="100000"/>
                  </a:srgbClr>
                </a:solidFill>
                <a:latin typeface="微软雅黑" panose="020B0503020204020204" charset="-122"/>
                <a:ea typeface="微软雅黑" panose="020B0503020204020204" charset="-122"/>
                <a:cs typeface="微软雅黑" panose="020B0503020204020204" charset="-122"/>
                <a:sym typeface="+mn-ea"/>
              </a:rPr>
              <a:t>分中心</a:t>
            </a:r>
            <a:r>
              <a:rPr lang="zh-CN" altLang="en-US" sz="1600" b="1" kern="0" spc="30" dirty="0">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（筹建中）</a:t>
            </a:r>
            <a:endParaRPr lang="zh-CN" altLang="en-US" sz="1600" dirty="0">
              <a:latin typeface="微软雅黑" panose="020B0503020204020204" charset="-122"/>
              <a:ea typeface="微软雅黑" panose="020B0503020204020204" charset="-122"/>
            </a:endParaRPr>
          </a:p>
        </p:txBody>
      </p:sp>
      <p:sp>
        <p:nvSpPr>
          <p:cNvPr id="2" name="文本框 1"/>
          <p:cNvSpPr txBox="1"/>
          <p:nvPr/>
        </p:nvSpPr>
        <p:spPr>
          <a:xfrm>
            <a:off x="1446530" y="695325"/>
            <a:ext cx="8149590" cy="645160"/>
          </a:xfrm>
          <a:prstGeom prst="rect">
            <a:avLst/>
          </a:prstGeom>
          <a:noFill/>
        </p:spPr>
        <p:txBody>
          <a:bodyPr wrap="square" rtlCol="0">
            <a:spAutoFit/>
          </a:bodyPr>
          <a:p>
            <a:r>
              <a:rPr lang="zh-CN" altLang="en-US" sz="3600" b="1">
                <a:solidFill>
                  <a:schemeClr val="accent5">
                    <a:lumMod val="75000"/>
                  </a:schemeClr>
                </a:solidFill>
                <a:latin typeface="黑体" panose="02010609060101010101" charset="-122"/>
                <a:ea typeface="黑体" panose="02010609060101010101" charset="-122"/>
              </a:rPr>
              <a:t>上海市浦东新区潍坊社区卫生服务中心</a:t>
            </a:r>
            <a:endParaRPr lang="zh-CN" altLang="en-US" sz="3600" b="1">
              <a:solidFill>
                <a:schemeClr val="accent5">
                  <a:lumMod val="75000"/>
                </a:schemeClr>
              </a:solidFill>
              <a:latin typeface="黑体" panose="02010609060101010101" charset="-122"/>
              <a:ea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 name="picture 366"/>
          <p:cNvPicPr>
            <a:picLocks noChangeAspect="1"/>
          </p:cNvPicPr>
          <p:nvPr/>
        </p:nvPicPr>
        <p:blipFill>
          <a:blip r:embed="rId1"/>
          <a:stretch>
            <a:fillRect/>
          </a:stretch>
        </p:blipFill>
        <p:spPr>
          <a:xfrm rot="21600000">
            <a:off x="0" y="0"/>
            <a:ext cx="12192000" cy="6858000"/>
          </a:xfrm>
          <a:prstGeom prst="rect">
            <a:avLst/>
          </a:prstGeom>
        </p:spPr>
      </p:pic>
      <p:sp>
        <p:nvSpPr>
          <p:cNvPr id="368" name="textbox 368"/>
          <p:cNvSpPr/>
          <p:nvPr/>
        </p:nvSpPr>
        <p:spPr>
          <a:xfrm>
            <a:off x="469859" y="2492698"/>
            <a:ext cx="4085590" cy="171577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010"/>
              </a:lnSpc>
            </a:pPr>
            <a:r>
              <a:rPr sz="1100" kern="0" spc="-10" baseline="9000" dirty="0">
                <a:solidFill>
                  <a:srgbClr val="000000">
                    <a:alpha val="100000"/>
                  </a:srgbClr>
                </a:solidFill>
                <a:latin typeface="黑体" panose="02010609060101010101" charset="-122"/>
                <a:ea typeface="黑体" panose="02010609060101010101" charset="-122"/>
                <a:cs typeface="黑体" panose="02010609060101010101" charset="-122"/>
              </a:rPr>
              <a:t>姓名或证件号码</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baseline="-10000" dirty="0">
                <a:solidFill>
                  <a:srgbClr val="FFFFFF">
                    <a:alpha val="100000"/>
                  </a:srgbClr>
                </a:solidFill>
                <a:latin typeface="黑体" panose="02010609060101010101" charset="-122"/>
                <a:ea typeface="黑体" panose="02010609060101010101" charset="-122"/>
                <a:cs typeface="黑体" panose="02010609060101010101" charset="-122"/>
              </a:rPr>
              <a:t>搜索</a:t>
            </a:r>
            <a:endParaRPr sz="1100" baseline="-10000" dirty="0">
              <a:latin typeface="黑体" panose="02010609060101010101" charset="-122"/>
              <a:ea typeface="黑体" panose="02010609060101010101" charset="-122"/>
              <a:cs typeface="黑体" panose="02010609060101010101" charset="-122"/>
            </a:endParaRPr>
          </a:p>
          <a:p>
            <a:pPr algn="r" rtl="0" eaLnBrk="0">
              <a:lnSpc>
                <a:spcPts val="860"/>
              </a:lnSpc>
              <a:spcBef>
                <a:spcPts val="1090"/>
              </a:spcBef>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管理医疗机构：浦东新区上钢社区卫生服务中心</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504040">
                    <a:alpha val="100000"/>
                  </a:srgbClr>
                </a:solidFill>
                <a:latin typeface="黑体" panose="02010609060101010101" charset="-122"/>
                <a:ea typeface="黑体" panose="02010609060101010101" charset="-122"/>
                <a:cs typeface="黑体" panose="02010609060101010101" charset="-122"/>
              </a:rPr>
              <a:t>团</a:t>
            </a:r>
            <a:r>
              <a:rPr sz="700" kern="0" spc="-90" dirty="0">
                <a:solidFill>
                  <a:srgbClr val="50404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504040">
                    <a:alpha val="100000"/>
                  </a:srgbClr>
                </a:solidFill>
                <a:latin typeface="黑体" panose="02010609060101010101" charset="-122"/>
                <a:ea typeface="黑体" panose="02010609060101010101" charset="-122"/>
                <a:cs typeface="黑体" panose="02010609060101010101" charset="-122"/>
              </a:rPr>
              <a:t>队</a:t>
            </a:r>
            <a:r>
              <a:rPr sz="700" kern="0" spc="-140" dirty="0">
                <a:solidFill>
                  <a:srgbClr val="50404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504040">
                    <a:alpha val="100000"/>
                  </a:srgbClr>
                </a:solidFill>
                <a:latin typeface="黑体" panose="02010609060101010101" charset="-122"/>
                <a:ea typeface="黑体" panose="02010609060101010101" charset="-122"/>
                <a:cs typeface="黑体" panose="02010609060101010101" charset="-122"/>
              </a:rPr>
              <a:t>：</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请选择</a:t>
            </a:r>
            <a:endParaRPr sz="700" dirty="0">
              <a:latin typeface="黑体" panose="02010609060101010101" charset="-122"/>
              <a:ea typeface="黑体" panose="02010609060101010101" charset="-122"/>
              <a:cs typeface="黑体" panose="02010609060101010101" charset="-122"/>
            </a:endParaRPr>
          </a:p>
          <a:p>
            <a:pPr algn="r" rtl="0" eaLnBrk="0">
              <a:lnSpc>
                <a:spcPts val="910"/>
              </a:lnSpc>
              <a:spcBef>
                <a:spcPts val="1040"/>
              </a:spcBef>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居住区：请选择</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居住街道：</a:t>
            </a:r>
            <a:r>
              <a:rPr sz="700" kern="0" spc="-20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请选择</a:t>
            </a:r>
            <a:endParaRPr sz="700" dirty="0">
              <a:latin typeface="黑体" panose="02010609060101010101" charset="-122"/>
              <a:ea typeface="黑体" panose="02010609060101010101" charset="-122"/>
              <a:cs typeface="黑体" panose="02010609060101010101" charset="-122"/>
            </a:endParaRPr>
          </a:p>
          <a:p>
            <a:pPr marL="304800" algn="l" rtl="0" eaLnBrk="0">
              <a:lnSpc>
                <a:spcPts val="855"/>
              </a:lnSpc>
              <a:spcBef>
                <a:spcPts val="1035"/>
              </a:spcBef>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详细地址：</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截止天数：</a:t>
            </a:r>
            <a:endParaRPr sz="700" dirty="0">
              <a:latin typeface="黑体" panose="02010609060101010101" charset="-122"/>
              <a:ea typeface="黑体" panose="02010609060101010101" charset="-122"/>
              <a:cs typeface="黑体" panose="02010609060101010101" charset="-122"/>
            </a:endParaRPr>
          </a:p>
          <a:p>
            <a:pPr algn="r" rtl="0" eaLnBrk="0">
              <a:lnSpc>
                <a:spcPts val="865"/>
              </a:lnSpc>
              <a:spcBef>
                <a:spcPts val="1145"/>
              </a:spcBef>
            </a:pPr>
            <a:r>
              <a:rPr sz="700" kern="0" spc="20" dirty="0">
                <a:solidFill>
                  <a:srgbClr val="000000">
                    <a:alpha val="100000"/>
                  </a:srgbClr>
                </a:solidFill>
                <a:latin typeface="黑体" panose="02010609060101010101" charset="-122"/>
                <a:ea typeface="黑体" panose="02010609060101010101" charset="-122"/>
                <a:cs typeface="黑体" panose="02010609060101010101" charset="-122"/>
              </a:rPr>
              <a:t>随访助手：请选择</a:t>
            </a:r>
            <a:r>
              <a:rPr sz="7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管理类别：请选择</a:t>
            </a:r>
            <a:endParaRPr sz="700" dirty="0">
              <a:latin typeface="黑体" panose="02010609060101010101" charset="-122"/>
              <a:ea typeface="黑体" panose="02010609060101010101" charset="-122"/>
              <a:cs typeface="黑体" panose="02010609060101010101" charset="-122"/>
            </a:endParaRPr>
          </a:p>
          <a:p>
            <a:pPr marL="133350" algn="l" rtl="0" eaLnBrk="0">
              <a:lnSpc>
                <a:spcPts val="1015"/>
              </a:lnSpc>
              <a:spcBef>
                <a:spcPts val="1390"/>
              </a:spcBef>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随访完成情况：</a:t>
            </a:r>
            <a:r>
              <a:rPr sz="700" kern="0" spc="10" dirty="0">
                <a:solidFill>
                  <a:srgbClr val="2060E0">
                    <a:alpha val="100000"/>
                  </a:srgbClr>
                </a:solidFill>
                <a:latin typeface="MS Gothic" panose="020B0609070205080204" charset="-128"/>
                <a:ea typeface="MS Gothic" panose="020B0609070205080204" charset="-128"/>
                <a:cs typeface="MS Gothic" panose="020B0609070205080204" charset="-128"/>
              </a:rPr>
              <a:t>☑</a:t>
            </a:r>
            <a:r>
              <a:rPr sz="700" kern="0" spc="-90" dirty="0">
                <a:solidFill>
                  <a:srgbClr val="2060E0">
                    <a:alpha val="100000"/>
                  </a:srgbClr>
                </a:solidFill>
                <a:latin typeface="MS Gothic" panose="020B0609070205080204" charset="-128"/>
                <a:ea typeface="MS Gothic" panose="020B0609070205080204" charset="-128"/>
                <a:cs typeface="MS Gothic" panose="020B0609070205080204" charset="-128"/>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未随访</a:t>
            </a:r>
            <a:r>
              <a:rPr sz="700" kern="0" spc="10" dirty="0">
                <a:solidFill>
                  <a:srgbClr val="3060D0">
                    <a:alpha val="100000"/>
                  </a:srgbClr>
                </a:solidFill>
                <a:latin typeface="黑体" panose="02010609060101010101" charset="-122"/>
                <a:ea typeface="黑体" panose="02010609060101010101" charset="-122"/>
                <a:cs typeface="黑体" panose="02010609060101010101" charset="-122"/>
              </a:rPr>
              <a:t>□</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漏访</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1070E0">
                    <a:alpha val="100000"/>
                  </a:srgbClr>
                </a:solidFill>
                <a:latin typeface="MS Gothic" panose="020B0609070205080204" charset="-128"/>
                <a:ea typeface="MS Gothic" panose="020B0609070205080204" charset="-128"/>
                <a:cs typeface="MS Gothic" panose="020B0609070205080204" charset="-128"/>
              </a:rPr>
              <a:t>☑</a:t>
            </a:r>
            <a:r>
              <a:rPr sz="700" kern="0" spc="-180" dirty="0">
                <a:solidFill>
                  <a:srgbClr val="1070E0">
                    <a:alpha val="100000"/>
                  </a:srgbClr>
                </a:solidFill>
                <a:latin typeface="MS Gothic" panose="020B0609070205080204" charset="-128"/>
                <a:ea typeface="MS Gothic" panose="020B0609070205080204" charset="-128"/>
                <a:cs typeface="MS Gothic" panose="020B0609070205080204" charset="-128"/>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暂时性失访</a:t>
            </a:r>
            <a:r>
              <a:rPr sz="700" kern="0" spc="10" dirty="0">
                <a:solidFill>
                  <a:srgbClr val="2070D0">
                    <a:alpha val="100000"/>
                  </a:srgbClr>
                </a:solidFill>
                <a:latin typeface="MS Gothic" panose="020B0609070205080204" charset="-128"/>
                <a:ea typeface="MS Gothic" panose="020B0609070205080204" charset="-128"/>
                <a:cs typeface="MS Gothic" panose="020B0609070205080204" charset="-128"/>
              </a:rPr>
              <a:t>☑</a:t>
            </a:r>
            <a:r>
              <a:rPr sz="700" kern="0" spc="10" dirty="0">
                <a:solidFill>
                  <a:srgbClr val="205070">
                    <a:alpha val="100000"/>
                  </a:srgbClr>
                </a:solidFill>
                <a:latin typeface="黑体" panose="02010609060101010101" charset="-122"/>
                <a:ea typeface="黑体" panose="02010609060101010101" charset="-122"/>
                <a:cs typeface="黑体" panose="02010609060101010101" charset="-122"/>
              </a:rPr>
              <a:t>暂</a:t>
            </a:r>
            <a:r>
              <a:rPr sz="700" kern="0" spc="-130" dirty="0">
                <a:solidFill>
                  <a:srgbClr val="20507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205070">
                    <a:alpha val="100000"/>
                  </a:srgbClr>
                </a:solidFill>
                <a:latin typeface="黑体" panose="02010609060101010101" charset="-122"/>
                <a:ea typeface="黑体" panose="02010609060101010101" charset="-122"/>
                <a:cs typeface="黑体" panose="02010609060101010101" charset="-122"/>
              </a:rPr>
              <a:t>存</a:t>
            </a:r>
            <a:r>
              <a:rPr sz="700" kern="0" spc="10" dirty="0">
                <a:solidFill>
                  <a:srgbClr val="205070">
                    <a:alpha val="100000"/>
                  </a:srgbClr>
                </a:solidFill>
                <a:latin typeface="MS Gothic" panose="020B0609070205080204" charset="-128"/>
                <a:ea typeface="MS Gothic" panose="020B0609070205080204" charset="-128"/>
                <a:cs typeface="MS Gothic" panose="020B0609070205080204" charset="-128"/>
              </a:rPr>
              <a:t>☑</a:t>
            </a:r>
            <a:r>
              <a:rPr sz="700" kern="0" spc="-170" dirty="0">
                <a:solidFill>
                  <a:srgbClr val="205070">
                    <a:alpha val="100000"/>
                  </a:srgbClr>
                </a:solidFill>
                <a:latin typeface="MS Gothic" panose="020B0609070205080204" charset="-128"/>
                <a:ea typeface="MS Gothic" panose="020B0609070205080204" charset="-128"/>
                <a:cs typeface="MS Gothic" panose="020B0609070205080204" charset="-128"/>
              </a:rPr>
              <a:t> </a:t>
            </a:r>
            <a:r>
              <a:rPr sz="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LIS</a:t>
            </a:r>
            <a:r>
              <a:rPr sz="7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缺失</a:t>
            </a:r>
            <a:r>
              <a:rPr sz="700" kern="0" spc="-18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2050C0">
                    <a:alpha val="100000"/>
                  </a:srgbClr>
                </a:solidFill>
                <a:latin typeface="黑体" panose="02010609060101010101" charset="-122"/>
                <a:ea typeface="黑体" panose="02010609060101010101" charset="-122"/>
                <a:cs typeface="黑体" panose="02010609060101010101" charset="-122"/>
              </a:rPr>
              <a:t>□有</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效随访</a:t>
            </a:r>
            <a:endParaRPr sz="700" dirty="0">
              <a:latin typeface="黑体" panose="02010609060101010101" charset="-122"/>
              <a:ea typeface="黑体" panose="02010609060101010101" charset="-122"/>
              <a:cs typeface="黑体" panose="02010609060101010101" charset="-122"/>
            </a:endParaRPr>
          </a:p>
          <a:p>
            <a:pPr algn="l" rtl="0" eaLnBrk="0">
              <a:lnSpc>
                <a:spcPct val="109000"/>
              </a:lnSpc>
            </a:pPr>
            <a:endParaRPr sz="9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133350" algn="l" rtl="0" eaLnBrk="0">
              <a:lnSpc>
                <a:spcPts val="910"/>
              </a:lnSpc>
            </a:pPr>
            <a:r>
              <a:rPr sz="1100" kern="0" spc="-10" baseline="-3000" dirty="0">
                <a:solidFill>
                  <a:srgbClr val="000000">
                    <a:alpha val="100000"/>
                  </a:srgbClr>
                </a:solidFill>
                <a:latin typeface="黑体" panose="02010609060101010101" charset="-122"/>
                <a:ea typeface="黑体" panose="02010609060101010101" charset="-122"/>
                <a:cs typeface="黑体" panose="02010609060101010101" charset="-122"/>
              </a:rPr>
              <a:t>随访对象类型：</a:t>
            </a:r>
            <a:r>
              <a:rPr sz="1100" kern="0" spc="-10" baseline="-3000" dirty="0">
                <a:solidFill>
                  <a:srgbClr val="2070D0">
                    <a:alpha val="100000"/>
                  </a:srgbClr>
                </a:solidFill>
                <a:latin typeface="MS Gothic" panose="020B0609070205080204" charset="-128"/>
                <a:ea typeface="MS Gothic" panose="020B0609070205080204" charset="-128"/>
                <a:cs typeface="MS Gothic" panose="020B0609070205080204" charset="-128"/>
              </a:rPr>
              <a:t>☑</a:t>
            </a:r>
            <a:r>
              <a:rPr sz="700" kern="0" spc="-140" dirty="0">
                <a:solidFill>
                  <a:srgbClr val="2070D0">
                    <a:alpha val="100000"/>
                  </a:srgbClr>
                </a:solidFill>
                <a:latin typeface="MS Gothic" panose="020B0609070205080204" charset="-128"/>
                <a:ea typeface="MS Gothic" panose="020B0609070205080204" charset="-128"/>
                <a:cs typeface="MS Gothic" panose="020B0609070205080204" charset="-128"/>
              </a:rPr>
              <a:t> </a:t>
            </a:r>
            <a:r>
              <a:rPr sz="1100" kern="0" spc="-10" baseline="-3000" dirty="0">
                <a:solidFill>
                  <a:srgbClr val="000000">
                    <a:alpha val="100000"/>
                  </a:srgbClr>
                </a:solidFill>
                <a:latin typeface="黑体" panose="02010609060101010101" charset="-122"/>
                <a:ea typeface="黑体" panose="02010609060101010101" charset="-122"/>
                <a:cs typeface="黑体" panose="02010609060101010101" charset="-122"/>
              </a:rPr>
              <a:t>糖尿病患者</a:t>
            </a:r>
            <a:r>
              <a:rPr sz="700" kern="0" spc="-9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10" dirty="0">
                <a:solidFill>
                  <a:srgbClr val="2060E0">
                    <a:alpha val="100000"/>
                  </a:srgbClr>
                </a:solidFill>
                <a:latin typeface="黑体" panose="02010609060101010101" charset="-122"/>
                <a:ea typeface="黑体" panose="02010609060101010101" charset="-122"/>
                <a:cs typeface="黑体" panose="02010609060101010101" charset="-122"/>
              </a:rPr>
              <a:t>□</a:t>
            </a: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糖尿病前期</a:t>
            </a:r>
            <a:r>
              <a:rPr sz="700" kern="0" spc="-10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10" baseline="6000" dirty="0">
                <a:solidFill>
                  <a:srgbClr val="2060D0">
                    <a:alpha val="100000"/>
                  </a:srgbClr>
                </a:solidFill>
                <a:latin typeface="黑体" panose="02010609060101010101" charset="-122"/>
                <a:ea typeface="黑体" panose="02010609060101010101" charset="-122"/>
                <a:cs typeface="黑体" panose="02010609060101010101" charset="-122"/>
              </a:rPr>
              <a:t>□</a:t>
            </a:r>
            <a:r>
              <a:rPr sz="1100" kern="0" spc="-10" baseline="6000" dirty="0">
                <a:solidFill>
                  <a:srgbClr val="000000">
                    <a:alpha val="100000"/>
                  </a:srgbClr>
                </a:solidFill>
                <a:latin typeface="黑体" panose="02010609060101010101" charset="-122"/>
                <a:ea typeface="黑体" panose="02010609060101010101" charset="-122"/>
                <a:cs typeface="黑体" panose="02010609060101010101" charset="-122"/>
              </a:rPr>
              <a:t>离血压患者□高</a:t>
            </a:r>
            <a:r>
              <a:rPr sz="1100" kern="0" spc="-10" baseline="6000" dirty="0">
                <a:solidFill>
                  <a:srgbClr val="304050">
                    <a:alpha val="100000"/>
                  </a:srgbClr>
                </a:solidFill>
                <a:latin typeface="黑体" panose="02010609060101010101" charset="-122"/>
                <a:ea typeface="黑体" panose="02010609060101010101" charset="-122"/>
                <a:cs typeface="黑体" panose="02010609060101010101" charset="-122"/>
              </a:rPr>
              <a:t>血压</a:t>
            </a:r>
            <a:r>
              <a:rPr sz="1100" kern="0" spc="-20" baseline="6000" dirty="0">
                <a:solidFill>
                  <a:srgbClr val="304050">
                    <a:alpha val="100000"/>
                  </a:srgbClr>
                </a:solidFill>
                <a:latin typeface="黑体" panose="02010609060101010101" charset="-122"/>
                <a:ea typeface="黑体" panose="02010609060101010101" charset="-122"/>
                <a:cs typeface="黑体" panose="02010609060101010101" charset="-122"/>
              </a:rPr>
              <a:t>易患□脑</a:t>
            </a:r>
            <a:r>
              <a:rPr sz="1100" kern="0" spc="-20" baseline="6000" dirty="0">
                <a:solidFill>
                  <a:srgbClr val="000000">
                    <a:alpha val="100000"/>
                  </a:srgbClr>
                </a:solidFill>
                <a:latin typeface="黑体" panose="02010609060101010101" charset="-122"/>
                <a:ea typeface="黑体" panose="02010609060101010101" charset="-122"/>
                <a:cs typeface="黑体" panose="02010609060101010101" charset="-122"/>
              </a:rPr>
              <a:t>卒中高危</a:t>
            </a:r>
            <a:endParaRPr sz="1100" baseline="6000" dirty="0">
              <a:latin typeface="黑体" panose="02010609060101010101" charset="-122"/>
              <a:ea typeface="黑体" panose="02010609060101010101" charset="-122"/>
              <a:cs typeface="黑体" panose="02010609060101010101" charset="-122"/>
            </a:endParaRPr>
          </a:p>
        </p:txBody>
      </p:sp>
      <p:sp>
        <p:nvSpPr>
          <p:cNvPr id="370" name="textbox 370"/>
          <p:cNvSpPr/>
          <p:nvPr/>
        </p:nvSpPr>
        <p:spPr>
          <a:xfrm>
            <a:off x="368498" y="332395"/>
            <a:ext cx="6671944"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rPr>
              <a:t>2型糖尿病患者健康管理服务规范</a:t>
            </a:r>
            <a:endParaRPr sz="3600" dirty="0">
              <a:latin typeface="黑体" panose="02010609060101010101" charset="-122"/>
              <a:ea typeface="黑体" panose="02010609060101010101" charset="-122"/>
              <a:cs typeface="黑体" panose="02010609060101010101" charset="-122"/>
            </a:endParaRPr>
          </a:p>
        </p:txBody>
      </p:sp>
      <p:grpSp>
        <p:nvGrpSpPr>
          <p:cNvPr id="28" name="group 28"/>
          <p:cNvGrpSpPr/>
          <p:nvPr/>
        </p:nvGrpSpPr>
        <p:grpSpPr>
          <a:xfrm rot="21600000">
            <a:off x="444520" y="1689125"/>
            <a:ext cx="7747040" cy="355587"/>
            <a:chOff x="0" y="0"/>
            <a:chExt cx="7747040" cy="355587"/>
          </a:xfrm>
        </p:grpSpPr>
        <p:pic>
          <p:nvPicPr>
            <p:cNvPr id="372" name="picture 372"/>
            <p:cNvPicPr>
              <a:picLocks noChangeAspect="1"/>
            </p:cNvPicPr>
            <p:nvPr/>
          </p:nvPicPr>
          <p:blipFill>
            <a:blip r:embed="rId2"/>
            <a:stretch>
              <a:fillRect/>
            </a:stretch>
          </p:blipFill>
          <p:spPr>
            <a:xfrm rot="21600000">
              <a:off x="0" y="0"/>
              <a:ext cx="7747040" cy="355587"/>
            </a:xfrm>
            <a:prstGeom prst="rect">
              <a:avLst/>
            </a:prstGeom>
          </p:spPr>
        </p:pic>
        <p:sp>
          <p:nvSpPr>
            <p:cNvPr id="374" name="textbox 374"/>
            <p:cNvSpPr/>
            <p:nvPr/>
          </p:nvSpPr>
          <p:spPr>
            <a:xfrm>
              <a:off x="2019340" y="186294"/>
              <a:ext cx="5331459" cy="14858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965"/>
                </a:lnSpc>
              </a:pPr>
              <a:r>
                <a:rPr sz="700" kern="0" spc="70" dirty="0">
                  <a:solidFill>
                    <a:srgbClr val="FFFFFF">
                      <a:alpha val="100000"/>
                    </a:srgbClr>
                  </a:solidFill>
                  <a:latin typeface="黑体" panose="02010609060101010101" charset="-122"/>
                  <a:ea typeface="黑体" panose="02010609060101010101" charset="-122"/>
                  <a:cs typeface="黑体" panose="02010609060101010101" charset="-122"/>
                </a:rPr>
                <a:t>首页</a:t>
              </a:r>
              <a:r>
                <a:rPr sz="700" kern="0" spc="30" dirty="0">
                  <a:solidFill>
                    <a:srgbClr val="FFFFFF">
                      <a:alpha val="100000"/>
                    </a:srgbClr>
                  </a:solidFill>
                  <a:latin typeface="黑体" panose="02010609060101010101" charset="-122"/>
                  <a:ea typeface="黑体" panose="02010609060101010101" charset="-122"/>
                  <a:cs typeface="黑体" panose="02010609060101010101" charset="-122"/>
                </a:rPr>
                <a:t>   </a:t>
              </a:r>
              <a:r>
                <a:rPr sz="700" kern="0" spc="70" dirty="0">
                  <a:solidFill>
                    <a:srgbClr val="FFFFFF">
                      <a:alpha val="100000"/>
                    </a:srgbClr>
                  </a:solidFill>
                  <a:latin typeface="黑体" panose="02010609060101010101" charset="-122"/>
                  <a:ea typeface="黑体" panose="02010609060101010101" charset="-122"/>
                  <a:cs typeface="黑体" panose="02010609060101010101" charset="-122"/>
                </a:rPr>
                <a:t>数据交换平台</a:t>
              </a:r>
              <a:r>
                <a:rPr sz="700" kern="0" spc="30" dirty="0">
                  <a:solidFill>
                    <a:srgbClr val="FFFFFF">
                      <a:alpha val="100000"/>
                    </a:srgbClr>
                  </a:solidFill>
                  <a:latin typeface="黑体" panose="02010609060101010101" charset="-122"/>
                  <a:ea typeface="黑体" panose="02010609060101010101" charset="-122"/>
                  <a:cs typeface="黑体" panose="02010609060101010101" charset="-122"/>
                </a:rPr>
                <a:t>   </a:t>
              </a:r>
              <a:r>
                <a:rPr sz="700" kern="0" spc="70" dirty="0">
                  <a:solidFill>
                    <a:srgbClr val="FFFFFF">
                      <a:alpha val="100000"/>
                    </a:srgbClr>
                  </a:solidFill>
                  <a:latin typeface="黑体" panose="02010609060101010101" charset="-122"/>
                  <a:ea typeface="黑体" panose="02010609060101010101" charset="-122"/>
                  <a:cs typeface="黑体" panose="02010609060101010101" charset="-122"/>
                </a:rPr>
                <a:t>业务管理</a:t>
              </a:r>
              <a:r>
                <a:rPr sz="7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700" b="1" kern="0" spc="70" dirty="0">
                  <a:solidFill>
                    <a:srgbClr val="FFFFFF">
                      <a:alpha val="100000"/>
                    </a:srgbClr>
                  </a:solidFill>
                  <a:latin typeface="黑体" panose="02010609060101010101" charset="-122"/>
                  <a:ea typeface="黑体" panose="02010609060101010101" charset="-122"/>
                  <a:cs typeface="黑体" panose="02010609060101010101" charset="-122"/>
                </a:rPr>
                <a:t>慢病登记</a:t>
              </a:r>
              <a:r>
                <a:rPr sz="700" kern="0" spc="70" dirty="0">
                  <a:solidFill>
                    <a:srgbClr val="FFFFFF">
                      <a:alpha val="100000"/>
                    </a:srgbClr>
                  </a:solidFill>
                  <a:latin typeface="黑体" panose="02010609060101010101" charset="-122"/>
                  <a:ea typeface="黑体" panose="02010609060101010101" charset="-122"/>
                  <a:cs typeface="黑体" panose="02010609060101010101" charset="-122"/>
                </a:rPr>
                <a:t>   </a:t>
              </a:r>
              <a:r>
                <a:rPr sz="700" b="1" kern="0" spc="70" dirty="0">
                  <a:solidFill>
                    <a:srgbClr val="FFFFFF">
                      <a:alpha val="100000"/>
                    </a:srgbClr>
                  </a:solidFill>
                  <a:latin typeface="黑体" panose="02010609060101010101" charset="-122"/>
                  <a:ea typeface="黑体" panose="02010609060101010101" charset="-122"/>
                  <a:cs typeface="黑体" panose="02010609060101010101" charset="-122"/>
                </a:rPr>
                <a:t>管理对象</a:t>
              </a:r>
              <a:r>
                <a:rPr sz="700" kern="0" spc="70" dirty="0">
                  <a:solidFill>
                    <a:srgbClr val="FFFFFF">
                      <a:alpha val="100000"/>
                    </a:srgbClr>
                  </a:solidFill>
                  <a:latin typeface="黑体" panose="02010609060101010101" charset="-122"/>
                  <a:ea typeface="黑体" panose="02010609060101010101" charset="-122"/>
                  <a:cs typeface="黑体" panose="02010609060101010101" charset="-122"/>
                </a:rPr>
                <a:t>  </a:t>
              </a:r>
              <a:r>
                <a:rPr sz="700" kern="0" spc="60" dirty="0">
                  <a:solidFill>
                    <a:srgbClr val="FFFFFF">
                      <a:alpha val="100000"/>
                    </a:srgbClr>
                  </a:solidFill>
                  <a:latin typeface="黑体" panose="02010609060101010101" charset="-122"/>
                  <a:ea typeface="黑体" panose="02010609060101010101" charset="-122"/>
                  <a:cs typeface="黑体" panose="02010609060101010101" charset="-122"/>
                </a:rPr>
                <a:t> </a:t>
              </a:r>
              <a:r>
                <a:rPr sz="1100" b="1" kern="0" spc="60" baseline="-11000" dirty="0">
                  <a:solidFill>
                    <a:srgbClr val="3070C0">
                      <a:alpha val="100000"/>
                    </a:srgbClr>
                  </a:solidFill>
                  <a:latin typeface="黑体" panose="02010609060101010101" charset="-122"/>
                  <a:ea typeface="黑体" panose="02010609060101010101" charset="-122"/>
                  <a:cs typeface="黑体" panose="02010609060101010101" charset="-122"/>
                </a:rPr>
                <a:t>随访管理</a:t>
              </a:r>
              <a:r>
                <a:rPr sz="700" kern="0" spc="60" dirty="0">
                  <a:solidFill>
                    <a:srgbClr val="3070C0">
                      <a:alpha val="100000"/>
                    </a:srgbClr>
                  </a:solidFill>
                  <a:latin typeface="黑体" panose="02010609060101010101" charset="-122"/>
                  <a:ea typeface="黑体" panose="02010609060101010101" charset="-122"/>
                  <a:cs typeface="黑体" panose="02010609060101010101" charset="-122"/>
                </a:rPr>
                <a:t>   </a:t>
              </a:r>
              <a:r>
                <a:rPr sz="700" b="1" kern="0" spc="60" dirty="0">
                  <a:solidFill>
                    <a:srgbClr val="FFFFFF">
                      <a:alpha val="100000"/>
                    </a:srgbClr>
                  </a:solidFill>
                  <a:latin typeface="黑体" panose="02010609060101010101" charset="-122"/>
                  <a:ea typeface="黑体" panose="02010609060101010101" charset="-122"/>
                  <a:cs typeface="黑体" panose="02010609060101010101" charset="-122"/>
                </a:rPr>
                <a:t>筛查管理</a:t>
              </a:r>
              <a:r>
                <a:rPr sz="700" kern="0" spc="60" dirty="0">
                  <a:solidFill>
                    <a:srgbClr val="FFFFFF">
                      <a:alpha val="100000"/>
                    </a:srgbClr>
                  </a:solidFill>
                  <a:latin typeface="黑体" panose="02010609060101010101" charset="-122"/>
                  <a:ea typeface="黑体" panose="02010609060101010101" charset="-122"/>
                  <a:cs typeface="黑体" panose="02010609060101010101" charset="-122"/>
                </a:rPr>
                <a:t>   </a:t>
              </a:r>
              <a:r>
                <a:rPr sz="1100" b="1" kern="0" spc="60" baseline="8000" dirty="0">
                  <a:solidFill>
                    <a:srgbClr val="FFFFFF">
                      <a:alpha val="100000"/>
                    </a:srgbClr>
                  </a:solidFill>
                  <a:latin typeface="黑体" panose="02010609060101010101" charset="-122"/>
                  <a:ea typeface="黑体" panose="02010609060101010101" charset="-122"/>
                  <a:cs typeface="黑体" panose="02010609060101010101" charset="-122"/>
                </a:rPr>
                <a:t>评估管理</a:t>
              </a:r>
              <a:r>
                <a:rPr sz="700" kern="0" spc="60" dirty="0">
                  <a:solidFill>
                    <a:srgbClr val="FFFFFF">
                      <a:alpha val="100000"/>
                    </a:srgbClr>
                  </a:solidFill>
                  <a:latin typeface="黑体" panose="02010609060101010101" charset="-122"/>
                  <a:ea typeface="黑体" panose="02010609060101010101" charset="-122"/>
                  <a:cs typeface="黑体" panose="02010609060101010101" charset="-122"/>
                </a:rPr>
                <a:t>   </a:t>
              </a:r>
              <a:r>
                <a:rPr sz="1100" b="1" kern="0" spc="60" baseline="8000" dirty="0">
                  <a:solidFill>
                    <a:srgbClr val="FFFFFF">
                      <a:alpha val="100000"/>
                    </a:srgbClr>
                  </a:solidFill>
                  <a:latin typeface="黑体" panose="02010609060101010101" charset="-122"/>
                  <a:ea typeface="黑体" panose="02010609060101010101" charset="-122"/>
                  <a:cs typeface="黑体" panose="02010609060101010101" charset="-122"/>
                </a:rPr>
                <a:t>调查管理</a:t>
              </a:r>
              <a:r>
                <a:rPr sz="700" kern="0" spc="60" dirty="0">
                  <a:solidFill>
                    <a:srgbClr val="FFFFFF">
                      <a:alpha val="100000"/>
                    </a:srgbClr>
                  </a:solidFill>
                  <a:latin typeface="黑体" panose="02010609060101010101" charset="-122"/>
                  <a:ea typeface="黑体" panose="02010609060101010101" charset="-122"/>
                  <a:cs typeface="黑体" panose="02010609060101010101" charset="-122"/>
                </a:rPr>
                <a:t>   </a:t>
              </a:r>
              <a:r>
                <a:rPr sz="1100" kern="0" spc="60" baseline="8000" dirty="0">
                  <a:solidFill>
                    <a:srgbClr val="FFFFFF">
                      <a:alpha val="100000"/>
                    </a:srgbClr>
                  </a:solidFill>
                  <a:latin typeface="黑体" panose="02010609060101010101" charset="-122"/>
                  <a:ea typeface="黑体" panose="02010609060101010101" charset="-122"/>
                  <a:cs typeface="黑体" panose="02010609060101010101" charset="-122"/>
                </a:rPr>
                <a:t>中医管理</a:t>
              </a:r>
              <a:endParaRPr sz="1100" baseline="8000" dirty="0">
                <a:latin typeface="黑体" panose="02010609060101010101" charset="-122"/>
                <a:ea typeface="黑体" panose="02010609060101010101" charset="-122"/>
                <a:cs typeface="黑体" panose="02010609060101010101" charset="-122"/>
              </a:endParaRPr>
            </a:p>
          </p:txBody>
        </p:sp>
      </p:grpSp>
      <p:graphicFrame>
        <p:nvGraphicFramePr>
          <p:cNvPr id="376" name="table 376"/>
          <p:cNvGraphicFramePr>
            <a:graphicFrameLocks noGrp="1"/>
          </p:cNvGraphicFramePr>
          <p:nvPr/>
        </p:nvGraphicFramePr>
        <p:xfrm>
          <a:off x="615939" y="4373133"/>
          <a:ext cx="7505700" cy="334010"/>
        </p:xfrm>
        <a:graphic>
          <a:graphicData uri="http://schemas.openxmlformats.org/drawingml/2006/table">
            <a:tbl>
              <a:tblPr/>
              <a:tblGrid>
                <a:gridCol w="385444"/>
                <a:gridCol w="2574925"/>
                <a:gridCol w="782954"/>
                <a:gridCol w="2695575"/>
                <a:gridCol w="549275"/>
                <a:gridCol w="517525"/>
              </a:tblGrid>
              <a:tr h="334009">
                <a:tc>
                  <a:txBody>
                    <a:bodyPr/>
                    <a:lstStyle/>
                    <a:p>
                      <a:pPr algn="l" rtl="0" eaLnBrk="0">
                        <a:lnSpc>
                          <a:spcPct val="8000"/>
                        </a:lnSpc>
                      </a:pPr>
                      <a:endParaRPr sz="100" dirty="0">
                        <a:latin typeface="Arial" panose="020B0604020202020204"/>
                        <a:ea typeface="Arial" panose="020B0604020202020204"/>
                        <a:cs typeface="Arial" panose="020B0604020202020204"/>
                      </a:endParaRPr>
                    </a:p>
                    <a:p>
                      <a:pPr algn="l" rtl="0" eaLnBrk="0">
                        <a:lnSpc>
                          <a:spcPct val="99000"/>
                        </a:lnSpc>
                      </a:pP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操作</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900" dirty="0">
                        <a:latin typeface="Arial" panose="020B0604020202020204"/>
                        <a:ea typeface="Arial" panose="020B0604020202020204"/>
                        <a:cs typeface="Arial" panose="020B0604020202020204"/>
                      </a:endParaRPr>
                    </a:p>
                    <a:p>
                      <a:pPr marL="69850" algn="l" rtl="0" eaLnBrk="0">
                        <a:lnSpc>
                          <a:spcPct val="89000"/>
                        </a:lnSpc>
                        <a:spcBef>
                          <a:spcPts val="5"/>
                        </a:spcBef>
                      </a:pPr>
                      <a:r>
                        <a:rPr sz="500" kern="0" spc="0" dirty="0">
                          <a:solidFill>
                            <a:srgbClr val="3020F0">
                              <a:alpha val="100000"/>
                            </a:srgbClr>
                          </a:solidFill>
                          <a:latin typeface="宋体" panose="02010600030101010101" pitchFamily="2" charset="-122"/>
                          <a:ea typeface="宋体" panose="02010600030101010101" pitchFamily="2" charset="-122"/>
                          <a:cs typeface="宋体" panose="02010600030101010101" pitchFamily="2" charset="-122"/>
                        </a:rPr>
                        <a:t>2+</a:t>
                      </a:r>
                      <a:endParaRPr sz="5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marL="172720" algn="l" rtl="0" eaLnBrk="0">
                        <a:lnSpc>
                          <a:spcPts val="1115"/>
                        </a:lnSpc>
                      </a:pP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姓名</a:t>
                      </a:r>
                      <a:r>
                        <a:rPr sz="800" kern="0" spc="7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性别。</a:t>
                      </a:r>
                      <a:r>
                        <a:rPr sz="800" kern="0" spc="7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300" kern="0" spc="30" baseline="-600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年龄</a:t>
                      </a: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证件号码   居住地址</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4000"/>
                        </a:lnSpc>
                      </a:pPr>
                      <a:endParaRPr sz="400" dirty="0">
                        <a:latin typeface="Arial" panose="020B0604020202020204"/>
                        <a:ea typeface="Arial" panose="020B0604020202020204"/>
                        <a:cs typeface="Arial" panose="020B0604020202020204"/>
                      </a:endParaRPr>
                    </a:p>
                    <a:p>
                      <a:pPr marL="1766570" algn="l" rtl="0" eaLnBrk="0">
                        <a:lnSpc>
                          <a:spcPct val="90000"/>
                        </a:lnSpc>
                        <a:spcBef>
                          <a:spcPts val="5"/>
                        </a:spcBef>
                      </a:pPr>
                      <a:r>
                        <a:rPr sz="1300" kern="0" spc="10" baseline="-4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4</a:t>
                      </a:r>
                      <a:r>
                        <a:rPr sz="8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*加</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CR</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7</a:t>
                      </a:r>
                      <a:r>
                        <a:rPr sz="8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L</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83000"/>
                        </a:lnSpc>
                      </a:pPr>
                      <a:endParaRPr sz="100" dirty="0">
                        <a:latin typeface="Arial" panose="020B0604020202020204"/>
                        <a:ea typeface="Arial" panose="020B0604020202020204"/>
                        <a:cs typeface="Arial" panose="020B0604020202020204"/>
                      </a:endParaRPr>
                    </a:p>
                    <a:p>
                      <a:pPr marL="43180" algn="l" rtl="0" eaLnBrk="0">
                        <a:lnSpc>
                          <a:spcPct val="100000"/>
                        </a:lnSpc>
                      </a:pPr>
                      <a:r>
                        <a:rPr sz="800"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随访完成状态。</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500" dirty="0">
                        <a:latin typeface="Arial" panose="020B0604020202020204"/>
                        <a:ea typeface="Arial" panose="020B0604020202020204"/>
                        <a:cs typeface="Arial" panose="020B0604020202020204"/>
                      </a:endParaRPr>
                    </a:p>
                    <a:p>
                      <a:pPr marL="340995" algn="l" rtl="0" eaLnBrk="0">
                        <a:lnSpc>
                          <a:spcPct val="91000"/>
                        </a:lnSpc>
                        <a:spcBef>
                          <a:spcPts val="5"/>
                        </a:spcBef>
                      </a:pP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十</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41000"/>
                        </a:lnSpc>
                      </a:pPr>
                      <a:endParaRPr sz="100" dirty="0">
                        <a:latin typeface="Arial" panose="020B0604020202020204"/>
                        <a:ea typeface="Arial" panose="020B0604020202020204"/>
                        <a:cs typeface="Arial" panose="020B0604020202020204"/>
                      </a:endParaRPr>
                    </a:p>
                    <a:p>
                      <a:pPr marL="34925" algn="l" rtl="0" eaLnBrk="0">
                        <a:lnSpc>
                          <a:spcPct val="100000"/>
                        </a:lnSpc>
                      </a:pPr>
                      <a:r>
                        <a:rPr sz="8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随访开始时间。随访戴止时间。计划随访日。</a:t>
                      </a:r>
                      <a:r>
                        <a:rPr sz="8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随访对象类型</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9000"/>
                        </a:lnSpc>
                      </a:pPr>
                      <a:endParaRPr sz="500" dirty="0">
                        <a:latin typeface="Arial" panose="020B0604020202020204"/>
                        <a:ea typeface="Arial" panose="020B0604020202020204"/>
                        <a:cs typeface="Arial" panose="020B0604020202020204"/>
                      </a:endParaRPr>
                    </a:p>
                    <a:p>
                      <a:pPr marL="212725" algn="l" rtl="0" eaLnBrk="0">
                        <a:lnSpc>
                          <a:spcPct val="90000"/>
                        </a:lnSpc>
                        <a:spcBef>
                          <a:spcPts val="5"/>
                        </a:spcBef>
                      </a:pPr>
                      <a:r>
                        <a:rPr sz="1300" kern="0" spc="30" baseline="-4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r…</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nr</a:t>
                      </a:r>
                      <a:r>
                        <a:rPr sz="800" kern="0" spc="3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a:t>
                      </a:r>
                      <a:r>
                        <a:rPr sz="8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w</a:t>
                      </a:r>
                      <a:r>
                        <a:rPr sz="800" kern="0" spc="-2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r</a:t>
                      </a:r>
                      <a:r>
                        <a:rPr sz="800" kern="0" spc="2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          </a:t>
                      </a:r>
                      <a:r>
                        <a:rPr sz="8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出土</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41000"/>
                        </a:lnSpc>
                      </a:pPr>
                      <a:endParaRPr sz="100" dirty="0">
                        <a:latin typeface="Arial" panose="020B0604020202020204"/>
                        <a:ea typeface="Arial" panose="020B0604020202020204"/>
                        <a:cs typeface="Arial" panose="020B0604020202020204"/>
                      </a:endParaRPr>
                    </a:p>
                    <a:p>
                      <a:pPr marL="25400" algn="l" rtl="0" eaLnBrk="0">
                        <a:lnSpc>
                          <a:spcPct val="100000"/>
                        </a:lnSpc>
                      </a:pPr>
                      <a:r>
                        <a:rPr sz="800" kern="0" spc="-5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管理类别。</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500" dirty="0">
                        <a:latin typeface="Arial" panose="020B0604020202020204"/>
                        <a:ea typeface="Arial" panose="020B0604020202020204"/>
                        <a:cs typeface="Arial" panose="020B0604020202020204"/>
                      </a:endParaRPr>
                    </a:p>
                    <a:p>
                      <a:pPr marL="132715" algn="l" rtl="0" eaLnBrk="0">
                        <a:lnSpc>
                          <a:spcPct val="97000"/>
                        </a:lnSpc>
                        <a:spcBef>
                          <a:spcPts val="5"/>
                        </a:spcBef>
                      </a:pPr>
                      <a:r>
                        <a:rPr sz="8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上鲜m</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41000"/>
                        </a:lnSpc>
                      </a:pPr>
                      <a:endParaRPr sz="100" dirty="0">
                        <a:latin typeface="Arial" panose="020B0604020202020204"/>
                        <a:ea typeface="Arial" panose="020B0604020202020204"/>
                        <a:cs typeface="Arial" panose="020B0604020202020204"/>
                      </a:endParaRPr>
                    </a:p>
                    <a:p>
                      <a:pPr marL="34290" algn="l" rtl="0" eaLnBrk="0">
                        <a:lnSpc>
                          <a:spcPts val="850"/>
                        </a:lnSpc>
                      </a:pPr>
                      <a:r>
                        <a:rPr sz="7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责任医生。</a:t>
                      </a:r>
                      <a:endParaRPr sz="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4000"/>
                        </a:lnSpc>
                      </a:pPr>
                      <a:endParaRPr sz="600" dirty="0">
                        <a:latin typeface="Arial" panose="020B0604020202020204"/>
                        <a:ea typeface="Arial" panose="020B0604020202020204"/>
                        <a:cs typeface="Arial" panose="020B0604020202020204"/>
                      </a:endParaRPr>
                    </a:p>
                    <a:p>
                      <a:pPr marL="332740" algn="l" rtl="0" eaLnBrk="0">
                        <a:lnSpc>
                          <a:spcPct val="97000"/>
                        </a:lnSpc>
                        <a:spcBef>
                          <a:spcPts val="0"/>
                        </a:spcBef>
                      </a:pP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n恤</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r>
            </a:tbl>
          </a:graphicData>
        </a:graphic>
      </p:graphicFrame>
      <p:sp>
        <p:nvSpPr>
          <p:cNvPr id="378" name="textbox 378"/>
          <p:cNvSpPr/>
          <p:nvPr/>
        </p:nvSpPr>
        <p:spPr>
          <a:xfrm>
            <a:off x="6673880" y="2759025"/>
            <a:ext cx="1551305" cy="117093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77165" algn="l" rtl="0" eaLnBrk="0">
              <a:lnSpc>
                <a:spcPts val="865"/>
              </a:lnSpc>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责任医生：请选择</a:t>
            </a:r>
            <a:endParaRPr sz="700" dirty="0">
              <a:latin typeface="黑体" panose="02010609060101010101" charset="-122"/>
              <a:ea typeface="黑体" panose="02010609060101010101" charset="-122"/>
              <a:cs typeface="黑体" panose="02010609060101010101" charset="-122"/>
            </a:endParaRPr>
          </a:p>
          <a:p>
            <a:pPr marL="177165" algn="l" rtl="0" eaLnBrk="0">
              <a:lnSpc>
                <a:spcPts val="910"/>
              </a:lnSpc>
              <a:spcBef>
                <a:spcPts val="1040"/>
              </a:spcBef>
            </a:pPr>
            <a:r>
              <a:rPr sz="1100" kern="0" spc="0" baseline="6000" dirty="0">
                <a:solidFill>
                  <a:srgbClr val="000000">
                    <a:alpha val="100000"/>
                  </a:srgbClr>
                </a:solidFill>
                <a:latin typeface="黑体" panose="02010609060101010101" charset="-122"/>
                <a:ea typeface="黑体" panose="02010609060101010101" charset="-122"/>
                <a:cs typeface="黑体" panose="02010609060101010101" charset="-122"/>
              </a:rPr>
              <a:t>居住居委：</a:t>
            </a:r>
            <a:r>
              <a:rPr sz="1100" kern="0" spc="0" baseline="-3000" dirty="0">
                <a:solidFill>
                  <a:srgbClr val="000000">
                    <a:alpha val="100000"/>
                  </a:srgbClr>
                </a:solidFill>
                <a:latin typeface="黑体" panose="02010609060101010101" charset="-122"/>
                <a:ea typeface="黑体" panose="02010609060101010101" charset="-122"/>
                <a:cs typeface="黑体" panose="02010609060101010101" charset="-122"/>
              </a:rPr>
              <a:t>请选择</a:t>
            </a:r>
            <a:endParaRPr sz="1100" baseline="-3000" dirty="0">
              <a:latin typeface="黑体" panose="02010609060101010101" charset="-122"/>
              <a:ea typeface="黑体" panose="02010609060101010101" charset="-122"/>
              <a:cs typeface="黑体" panose="02010609060101010101" charset="-122"/>
            </a:endParaRPr>
          </a:p>
          <a:p>
            <a:pPr marL="12700" algn="l" rtl="0" eaLnBrk="0">
              <a:lnSpc>
                <a:spcPts val="865"/>
              </a:lnSpc>
              <a:spcBef>
                <a:spcPts val="1035"/>
              </a:spcBef>
            </a:pPr>
            <a:r>
              <a:rPr sz="700" kern="0" spc="10" dirty="0">
                <a:solidFill>
                  <a:srgbClr val="000000">
                    <a:alpha val="100000"/>
                  </a:srgbClr>
                </a:solidFill>
                <a:latin typeface="黑体" panose="02010609060101010101" charset="-122"/>
                <a:ea typeface="黑体" panose="02010609060101010101" charset="-122"/>
                <a:cs typeface="黑体" panose="02010609060101010101" charset="-122"/>
              </a:rPr>
              <a:t>随访截止日期：</a:t>
            </a:r>
            <a:r>
              <a:rPr sz="700" kern="0" spc="10" dirty="0">
                <a:solidFill>
                  <a:srgbClr val="000000">
                    <a:alpha val="100000"/>
                  </a:srgbClr>
                </a:solidFill>
                <a:latin typeface="Times New Roman" panose="02020603050405020304"/>
                <a:ea typeface="Times New Roman" panose="02020603050405020304"/>
                <a:cs typeface="Times New Roman" panose="02020603050405020304"/>
              </a:rPr>
              <a:t>2025-05</a:t>
            </a:r>
            <a:r>
              <a:rPr sz="700" kern="0" spc="0" dirty="0">
                <a:solidFill>
                  <a:srgbClr val="000000">
                    <a:alpha val="100000"/>
                  </a:srgbClr>
                </a:solidFill>
                <a:latin typeface="Times New Roman" panose="02020603050405020304"/>
                <a:ea typeface="Times New Roman" panose="02020603050405020304"/>
                <a:cs typeface="Times New Roman" panose="02020603050405020304"/>
              </a:rPr>
              <a:t>-13</a:t>
            </a:r>
            <a:endParaRPr sz="700" dirty="0">
              <a:latin typeface="Times New Roman" panose="02020603050405020304"/>
              <a:ea typeface="Times New Roman" panose="02020603050405020304"/>
              <a:cs typeface="Times New Roman" panose="02020603050405020304"/>
            </a:endParaRPr>
          </a:p>
          <a:p>
            <a:pPr marL="18415" algn="l" rtl="0" eaLnBrk="0">
              <a:lnSpc>
                <a:spcPct val="91000"/>
              </a:lnSpc>
              <a:spcBef>
                <a:spcPts val="1190"/>
              </a:spcBef>
            </a:pPr>
            <a:r>
              <a:rPr sz="700" kern="0" spc="-40" dirty="0">
                <a:solidFill>
                  <a:srgbClr val="000000">
                    <a:alpha val="100000"/>
                  </a:srgbClr>
                </a:solidFill>
                <a:latin typeface="黑体" panose="02010609060101010101" charset="-122"/>
                <a:ea typeface="黑体" panose="02010609060101010101" charset="-122"/>
                <a:cs typeface="黑体" panose="02010609060101010101" charset="-122"/>
              </a:rPr>
              <a:t>中医管理对象：</a:t>
            </a:r>
            <a:r>
              <a:rPr sz="700" kern="0" spc="-40" dirty="0">
                <a:solidFill>
                  <a:srgbClr val="2060E0">
                    <a:alpha val="100000"/>
                  </a:srgbClr>
                </a:solidFill>
                <a:latin typeface="黑体" panose="02010609060101010101" charset="-122"/>
                <a:ea typeface="黑体" panose="02010609060101010101" charset="-122"/>
                <a:cs typeface="黑体" panose="02010609060101010101" charset="-122"/>
              </a:rPr>
              <a:t>□糖</a:t>
            </a:r>
            <a:r>
              <a:rPr sz="700" kern="0" spc="-40" dirty="0">
                <a:solidFill>
                  <a:srgbClr val="000000">
                    <a:alpha val="100000"/>
                  </a:srgbClr>
                </a:solidFill>
                <a:latin typeface="黑体" panose="02010609060101010101" charset="-122"/>
                <a:ea typeface="黑体" panose="02010609060101010101" charset="-122"/>
                <a:cs typeface="黑体" panose="02010609060101010101" charset="-122"/>
              </a:rPr>
              <a:t>尿病患者</a:t>
            </a:r>
            <a:r>
              <a:rPr sz="700" kern="0" spc="-9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40" dirty="0">
                <a:solidFill>
                  <a:srgbClr val="3060D0">
                    <a:alpha val="100000"/>
                  </a:srgbClr>
                </a:solidFill>
                <a:latin typeface="黑体" panose="02010609060101010101" charset="-122"/>
                <a:ea typeface="黑体" panose="02010609060101010101" charset="-122"/>
                <a:cs typeface="黑体" panose="02010609060101010101" charset="-122"/>
              </a:rPr>
              <a:t>□</a:t>
            </a:r>
            <a:r>
              <a:rPr sz="700" kern="0" spc="-40" dirty="0">
                <a:solidFill>
                  <a:srgbClr val="000000">
                    <a:alpha val="100000"/>
                  </a:srgbClr>
                </a:solidFill>
                <a:latin typeface="黑体" panose="02010609060101010101" charset="-122"/>
                <a:ea typeface="黑体" panose="02010609060101010101" charset="-122"/>
                <a:cs typeface="黑体" panose="02010609060101010101" charset="-122"/>
              </a:rPr>
              <a:t>高</a:t>
            </a:r>
            <a:r>
              <a:rPr sz="700" kern="0" spc="-12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40" dirty="0">
                <a:solidFill>
                  <a:srgbClr val="000000">
                    <a:alpha val="100000"/>
                  </a:srgbClr>
                </a:solidFill>
                <a:latin typeface="黑体" panose="02010609060101010101" charset="-122"/>
                <a:ea typeface="黑体" panose="02010609060101010101" charset="-122"/>
                <a:cs typeface="黑体" panose="02010609060101010101" charset="-122"/>
              </a:rPr>
              <a:t>血</a:t>
            </a:r>
            <a:r>
              <a:rPr sz="700" kern="0" spc="-12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40" dirty="0">
                <a:solidFill>
                  <a:srgbClr val="000000">
                    <a:alpha val="100000"/>
                  </a:srgbClr>
                </a:solidFill>
                <a:latin typeface="黑体" panose="02010609060101010101" charset="-122"/>
                <a:ea typeface="黑体" panose="02010609060101010101" charset="-122"/>
                <a:cs typeface="黑体" panose="02010609060101010101" charset="-122"/>
              </a:rPr>
              <a:t>压</a:t>
            </a:r>
            <a:endParaRPr sz="700" dirty="0">
              <a:latin typeface="黑体" panose="02010609060101010101" charset="-122"/>
              <a:ea typeface="黑体" panose="02010609060101010101" charset="-122"/>
              <a:cs typeface="黑体" panose="02010609060101010101" charset="-122"/>
            </a:endParaRPr>
          </a:p>
          <a:p>
            <a:pPr marL="177165" algn="l" rtl="0" eaLnBrk="0">
              <a:lnSpc>
                <a:spcPts val="2350"/>
              </a:lnSpc>
            </a:pP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漏访原因：</a:t>
            </a:r>
            <a:r>
              <a:rPr sz="600" kern="0" spc="10" dirty="0">
                <a:solidFill>
                  <a:srgbClr val="3080D0">
                    <a:alpha val="100000"/>
                  </a:srgbClr>
                </a:solidFill>
                <a:latin typeface="黑体" panose="02010609060101010101" charset="-122"/>
                <a:ea typeface="黑体" panose="02010609060101010101" charset="-122"/>
                <a:cs typeface="黑体" panose="02010609060101010101" charset="-122"/>
              </a:rPr>
              <a:t>:□未</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随</a:t>
            </a:r>
            <a:r>
              <a:rPr sz="600" kern="0" spc="-80" dirty="0">
                <a:solidFill>
                  <a:srgbClr val="000000">
                    <a:alpha val="100000"/>
                  </a:srgbClr>
                </a:solidFill>
                <a:latin typeface="黑体" panose="02010609060101010101" charset="-122"/>
                <a:ea typeface="黑体" panose="02010609060101010101" charset="-122"/>
                <a:cs typeface="黑体" panose="02010609060101010101" charset="-122"/>
              </a:rPr>
              <a:t> </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访</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000" kern="0" spc="10" baseline="-28000" dirty="0">
                <a:solidFill>
                  <a:srgbClr val="2080D0">
                    <a:alpha val="100000"/>
                  </a:srgbClr>
                </a:solidFill>
                <a:latin typeface="黑体" panose="02010609060101010101" charset="-122"/>
                <a:ea typeface="黑体" panose="02010609060101010101" charset="-122"/>
                <a:cs typeface="黑体" panose="02010609060101010101" charset="-122"/>
              </a:rPr>
              <a:t>□</a:t>
            </a:r>
            <a:r>
              <a:rPr sz="1000" kern="0" spc="10" baseline="-28000" dirty="0">
                <a:solidFill>
                  <a:srgbClr val="000000">
                    <a:alpha val="100000"/>
                  </a:srgbClr>
                </a:solidFill>
                <a:latin typeface="黑体" panose="02010609060101010101" charset="-122"/>
                <a:ea typeface="黑体" panose="02010609060101010101" charset="-122"/>
                <a:cs typeface="黑体" panose="02010609060101010101" charset="-122"/>
              </a:rPr>
              <a:t>时</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000" kern="0" spc="10" baseline="-28000" dirty="0">
                <a:solidFill>
                  <a:srgbClr val="000000">
                    <a:alpha val="100000"/>
                  </a:srgbClr>
                </a:solidFill>
                <a:latin typeface="黑体" panose="02010609060101010101" charset="-122"/>
                <a:ea typeface="黑体" panose="02010609060101010101" charset="-122"/>
                <a:cs typeface="黑体" panose="02010609060101010101" charset="-122"/>
              </a:rPr>
              <a:t>性</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000" kern="0" spc="10" baseline="-28000" dirty="0">
                <a:solidFill>
                  <a:srgbClr val="000000">
                    <a:alpha val="100000"/>
                  </a:srgbClr>
                </a:solidFill>
                <a:latin typeface="黑体" panose="02010609060101010101" charset="-122"/>
                <a:ea typeface="黑体" panose="02010609060101010101" charset="-122"/>
                <a:cs typeface="黑体" panose="02010609060101010101" charset="-122"/>
              </a:rPr>
              <a:t>失</a:t>
            </a:r>
            <a:r>
              <a:rPr sz="6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000" kern="0" spc="0" baseline="-28000" dirty="0">
                <a:solidFill>
                  <a:srgbClr val="000000">
                    <a:alpha val="100000"/>
                  </a:srgbClr>
                </a:solidFill>
                <a:latin typeface="黑体" panose="02010609060101010101" charset="-122"/>
                <a:ea typeface="黑体" panose="02010609060101010101" charset="-122"/>
                <a:cs typeface="黑体" panose="02010609060101010101" charset="-122"/>
              </a:rPr>
              <a:t>访</a:t>
            </a:r>
            <a:endParaRPr sz="1000" baseline="-28000" dirty="0">
              <a:latin typeface="黑体" panose="02010609060101010101" charset="-122"/>
              <a:ea typeface="黑体" panose="02010609060101010101" charset="-122"/>
              <a:cs typeface="黑体" panose="02010609060101010101" charset="-122"/>
            </a:endParaRPr>
          </a:p>
        </p:txBody>
      </p:sp>
      <p:sp>
        <p:nvSpPr>
          <p:cNvPr id="380" name="textbox 380"/>
          <p:cNvSpPr/>
          <p:nvPr/>
        </p:nvSpPr>
        <p:spPr>
          <a:xfrm>
            <a:off x="4673661" y="2481440"/>
            <a:ext cx="1468755" cy="90043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895"/>
              </a:lnSpc>
            </a:pPr>
            <a:r>
              <a:rPr sz="700" kern="0" spc="90" dirty="0">
                <a:solidFill>
                  <a:srgbClr val="000000">
                    <a:alpha val="100000"/>
                  </a:srgbClr>
                </a:solidFill>
                <a:latin typeface="黑体" panose="02010609060101010101" charset="-122"/>
                <a:ea typeface="黑体" panose="02010609060101010101" charset="-122"/>
                <a:cs typeface="黑体" panose="02010609060101010101" charset="-122"/>
              </a:rPr>
              <a:t>高级搜索</a:t>
            </a:r>
            <a:r>
              <a:rPr sz="700" kern="0" spc="90" dirty="0">
                <a:solidFill>
                  <a:srgbClr val="2070D0">
                    <a:alpha val="100000"/>
                  </a:srgbClr>
                </a:solidFill>
                <a:latin typeface="黑体" panose="02010609060101010101" charset="-122"/>
                <a:ea typeface="黑体" panose="02010609060101010101" charset="-122"/>
                <a:cs typeface="黑体" panose="02010609060101010101" charset="-122"/>
              </a:rPr>
              <a:t>公</a:t>
            </a:r>
            <a:endParaRPr sz="700" dirty="0">
              <a:latin typeface="黑体" panose="02010609060101010101" charset="-122"/>
              <a:ea typeface="黑体" panose="02010609060101010101" charset="-122"/>
              <a:cs typeface="黑体" panose="02010609060101010101" charset="-122"/>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82000"/>
              </a:lnSpc>
            </a:pPr>
            <a:endParaRPr sz="100" dirty="0">
              <a:latin typeface="Arial" panose="020B0604020202020204"/>
              <a:ea typeface="Arial" panose="020B0604020202020204"/>
              <a:cs typeface="Arial" panose="020B0604020202020204"/>
            </a:endParaRPr>
          </a:p>
          <a:p>
            <a:pPr marL="12700" algn="l" rtl="0" eaLnBrk="0">
              <a:lnSpc>
                <a:spcPts val="850"/>
              </a:lnSpc>
              <a:spcBef>
                <a:spcPts val="0"/>
              </a:spcBef>
            </a:pPr>
            <a:r>
              <a:rPr sz="700" kern="0" spc="20" dirty="0">
                <a:solidFill>
                  <a:srgbClr val="000000">
                    <a:alpha val="100000"/>
                  </a:srgbClr>
                </a:solidFill>
                <a:latin typeface="黑体" panose="02010609060101010101" charset="-122"/>
                <a:ea typeface="黑体" panose="02010609060101010101" charset="-122"/>
                <a:cs typeface="黑体" panose="02010609060101010101" charset="-122"/>
              </a:rPr>
              <a:t>天以内</a:t>
            </a:r>
            <a:endParaRPr sz="700" dirty="0">
              <a:latin typeface="黑体" panose="02010609060101010101" charset="-122"/>
              <a:ea typeface="黑体" panose="02010609060101010101" charset="-122"/>
              <a:cs typeface="黑体" panose="02010609060101010101" charset="-122"/>
            </a:endParaRPr>
          </a:p>
        </p:txBody>
      </p:sp>
      <p:sp>
        <p:nvSpPr>
          <p:cNvPr id="382" name="textbox 382"/>
          <p:cNvSpPr/>
          <p:nvPr/>
        </p:nvSpPr>
        <p:spPr>
          <a:xfrm>
            <a:off x="8315842" y="3169018"/>
            <a:ext cx="2491104" cy="325120"/>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98000"/>
              </a:lnSpc>
            </a:pPr>
            <a:r>
              <a:rPr sz="2000" b="1" kern="0" spc="20" dirty="0">
                <a:solidFill>
                  <a:srgbClr val="6030A0">
                    <a:alpha val="100000"/>
                  </a:srgbClr>
                </a:solidFill>
                <a:latin typeface="黑体" panose="02010609060101010101" charset="-122"/>
                <a:ea typeface="黑体" panose="02010609060101010101" charset="-122"/>
                <a:cs typeface="黑体" panose="02010609060101010101" charset="-122"/>
              </a:rPr>
              <a:t>2型糖尿病信息化管理</a:t>
            </a:r>
            <a:endParaRPr sz="2000" dirty="0">
              <a:latin typeface="黑体" panose="02010609060101010101" charset="-122"/>
              <a:ea typeface="黑体" panose="02010609060101010101" charset="-122"/>
              <a:cs typeface="黑体" panose="02010609060101010101" charset="-122"/>
            </a:endParaRPr>
          </a:p>
        </p:txBody>
      </p:sp>
      <p:sp>
        <p:nvSpPr>
          <p:cNvPr id="384" name="textbox 384"/>
          <p:cNvSpPr/>
          <p:nvPr/>
        </p:nvSpPr>
        <p:spPr>
          <a:xfrm>
            <a:off x="3371798" y="2136730"/>
            <a:ext cx="3185160" cy="1479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965"/>
              </a:lnSpc>
            </a:pPr>
            <a:r>
              <a:rPr sz="1100" kern="0" spc="70" baseline="8000" dirty="0">
                <a:solidFill>
                  <a:srgbClr val="000000">
                    <a:alpha val="100000"/>
                  </a:srgbClr>
                </a:solidFill>
                <a:latin typeface="黑体" panose="02010609060101010101" charset="-122"/>
                <a:ea typeface="黑体" panose="02010609060101010101" charset="-122"/>
                <a:cs typeface="黑体" panose="02010609060101010101" charset="-122"/>
              </a:rPr>
              <a:t>随访任务</a:t>
            </a:r>
            <a:r>
              <a:rPr sz="700" kern="0" spc="90" dirty="0">
                <a:solidFill>
                  <a:srgbClr val="000000">
                    <a:alpha val="100000"/>
                  </a:srgbClr>
                </a:solidFill>
                <a:latin typeface="黑体" panose="02010609060101010101" charset="-122"/>
                <a:ea typeface="黑体" panose="02010609060101010101" charset="-122"/>
                <a:cs typeface="黑体" panose="02010609060101010101" charset="-122"/>
              </a:rPr>
              <a:t>    </a:t>
            </a:r>
            <a:r>
              <a:rPr sz="700" kern="0" spc="70" dirty="0">
                <a:solidFill>
                  <a:srgbClr val="000000">
                    <a:alpha val="100000"/>
                  </a:srgbClr>
                </a:solidFill>
                <a:latin typeface="黑体" panose="02010609060101010101" charset="-122"/>
                <a:ea typeface="黑体" panose="02010609060101010101" charset="-122"/>
                <a:cs typeface="黑体" panose="02010609060101010101" charset="-122"/>
              </a:rPr>
              <a:t>慢阻肺随访任务</a:t>
            </a:r>
            <a:r>
              <a:rPr sz="700" kern="0" spc="8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70" baseline="-6000" dirty="0">
                <a:solidFill>
                  <a:srgbClr val="000000">
                    <a:alpha val="100000"/>
                  </a:srgbClr>
                </a:solidFill>
                <a:latin typeface="黑体" panose="02010609060101010101" charset="-122"/>
                <a:ea typeface="黑体" panose="02010609060101010101" charset="-122"/>
                <a:cs typeface="黑体" panose="02010609060101010101" charset="-122"/>
              </a:rPr>
              <a:t>随访履历</a:t>
            </a:r>
            <a:r>
              <a:rPr sz="700" kern="0" spc="7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70" baseline="8000" dirty="0">
                <a:solidFill>
                  <a:srgbClr val="000000">
                    <a:alpha val="100000"/>
                  </a:srgbClr>
                </a:solidFill>
                <a:latin typeface="黑体" panose="02010609060101010101" charset="-122"/>
                <a:ea typeface="黑体" panose="02010609060101010101" charset="-122"/>
                <a:cs typeface="黑体" panose="02010609060101010101" charset="-122"/>
              </a:rPr>
              <a:t>暂存一览</a:t>
            </a:r>
            <a:r>
              <a:rPr sz="700" kern="0" spc="80" dirty="0">
                <a:solidFill>
                  <a:srgbClr val="000000">
                    <a:alpha val="100000"/>
                  </a:srgbClr>
                </a:solidFill>
                <a:latin typeface="黑体" panose="02010609060101010101" charset="-122"/>
                <a:ea typeface="黑体" panose="02010609060101010101" charset="-122"/>
                <a:cs typeface="黑体" panose="02010609060101010101" charset="-122"/>
              </a:rPr>
              <a:t>    </a:t>
            </a:r>
            <a:r>
              <a:rPr sz="1100" kern="0" spc="70" baseline="8000" dirty="0">
                <a:solidFill>
                  <a:srgbClr val="000000">
                    <a:alpha val="100000"/>
                  </a:srgbClr>
                </a:solidFill>
                <a:latin typeface="黑体" panose="02010609060101010101" charset="-122"/>
                <a:ea typeface="黑体" panose="02010609060101010101" charset="-122"/>
                <a:cs typeface="黑体" panose="02010609060101010101" charset="-122"/>
              </a:rPr>
              <a:t>随访追踪</a:t>
            </a:r>
            <a:endParaRPr sz="1100" baseline="8000" dirty="0">
              <a:latin typeface="黑体" panose="02010609060101010101" charset="-122"/>
              <a:ea typeface="黑体" panose="02010609060101010101" charset="-122"/>
              <a:cs typeface="黑体" panose="02010609060101010101" charset="-122"/>
            </a:endParaRPr>
          </a:p>
        </p:txBody>
      </p:sp>
      <p:sp>
        <p:nvSpPr>
          <p:cNvPr id="390" name="textbox 390"/>
          <p:cNvSpPr/>
          <p:nvPr/>
        </p:nvSpPr>
        <p:spPr>
          <a:xfrm>
            <a:off x="764084" y="1780826"/>
            <a:ext cx="903605" cy="180339"/>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85000"/>
              </a:lnSpc>
            </a:pPr>
            <a:r>
              <a:rPr sz="1200" b="1" kern="0" spc="-50" dirty="0">
                <a:solidFill>
                  <a:srgbClr val="FFFFFF">
                    <a:alpha val="100000"/>
                  </a:srgbClr>
                </a:solidFill>
                <a:latin typeface="黑体" panose="02010609060101010101" charset="-122"/>
                <a:ea typeface="黑体" panose="02010609060101010101" charset="-122"/>
                <a:cs typeface="黑体" panose="02010609060101010101" charset="-122"/>
              </a:rPr>
              <a:t>新慢病一体化</a:t>
            </a:r>
            <a:endParaRPr sz="1200" dirty="0">
              <a:latin typeface="黑体" panose="02010609060101010101" charset="-122"/>
              <a:ea typeface="黑体" panose="02010609060101010101" charset="-122"/>
              <a:cs typeface="黑体" panose="02010609060101010101" charset="-122"/>
            </a:endParaRPr>
          </a:p>
        </p:txBody>
      </p:sp>
      <p:sp>
        <p:nvSpPr>
          <p:cNvPr id="392" name="path 392"/>
          <p:cNvSpPr/>
          <p:nvPr/>
        </p:nvSpPr>
        <p:spPr>
          <a:xfrm>
            <a:off x="431840" y="4302140"/>
            <a:ext cx="7708879" cy="6350"/>
          </a:xfrm>
          <a:custGeom>
            <a:avLst/>
            <a:gdLst/>
            <a:ahLst/>
            <a:cxnLst/>
            <a:rect l="0" t="0" r="0" b="0"/>
            <a:pathLst>
              <a:path w="12139" h="10">
                <a:moveTo>
                  <a:pt x="0" y="5"/>
                </a:moveTo>
                <a:lnTo>
                  <a:pt x="919" y="5"/>
                </a:lnTo>
                <a:moveTo>
                  <a:pt x="919" y="5"/>
                </a:moveTo>
                <a:lnTo>
                  <a:pt x="1649" y="5"/>
                </a:lnTo>
                <a:moveTo>
                  <a:pt x="1649" y="5"/>
                </a:moveTo>
                <a:lnTo>
                  <a:pt x="2449" y="5"/>
                </a:lnTo>
                <a:moveTo>
                  <a:pt x="2449" y="5"/>
                </a:moveTo>
                <a:lnTo>
                  <a:pt x="3059" y="5"/>
                </a:lnTo>
                <a:moveTo>
                  <a:pt x="3059" y="5"/>
                </a:moveTo>
                <a:lnTo>
                  <a:pt x="4999" y="5"/>
                </a:lnTo>
                <a:moveTo>
                  <a:pt x="4999" y="5"/>
                </a:moveTo>
                <a:lnTo>
                  <a:pt x="6159" y="5"/>
                </a:lnTo>
                <a:moveTo>
                  <a:pt x="6159" y="5"/>
                </a:moveTo>
                <a:lnTo>
                  <a:pt x="10389" y="5"/>
                </a:lnTo>
                <a:moveTo>
                  <a:pt x="10389" y="5"/>
                </a:moveTo>
                <a:lnTo>
                  <a:pt x="11329" y="5"/>
                </a:lnTo>
                <a:moveTo>
                  <a:pt x="11329" y="5"/>
                </a:moveTo>
                <a:lnTo>
                  <a:pt x="12139" y="5"/>
                </a:lnTo>
              </a:path>
            </a:pathLst>
          </a:custGeom>
          <a:noFill/>
          <a:ln w="6350" cap="flat">
            <a:solidFill>
              <a:srgbClr val="000000"/>
            </a:solidFill>
            <a:prstDash val="solid"/>
            <a:miter lim="1000000"/>
          </a:ln>
        </p:spPr>
        <p:txBody>
          <a:bodyPr rtlCol="0"/>
          <a:lstStyle/>
          <a:p>
            <a:pPr algn="ctr"/>
            <a:endParaRPr lang="zh-CN" altLang="en-US"/>
          </a:p>
        </p:txBody>
      </p:sp>
      <p:sp>
        <p:nvSpPr>
          <p:cNvPr id="396" name="path 396"/>
          <p:cNvSpPr/>
          <p:nvPr/>
        </p:nvSpPr>
        <p:spPr>
          <a:xfrm>
            <a:off x="428665" y="4305315"/>
            <a:ext cx="6350" cy="400026"/>
          </a:xfrm>
          <a:custGeom>
            <a:avLst/>
            <a:gdLst/>
            <a:ahLst/>
            <a:cxnLst/>
            <a:rect l="0" t="0" r="0" b="0"/>
            <a:pathLst>
              <a:path w="10" h="629">
                <a:moveTo>
                  <a:pt x="5" y="0"/>
                </a:moveTo>
                <a:lnTo>
                  <a:pt x="5" y="629"/>
                </a:lnTo>
              </a:path>
            </a:pathLst>
          </a:custGeom>
          <a:noFill/>
          <a:ln w="6350" cap="flat">
            <a:solidFill>
              <a:srgbClr val="000000"/>
            </a:solidFill>
            <a:prstDash val="solid"/>
            <a:miter lim="1000000"/>
          </a:ln>
        </p:spPr>
        <p:txBody>
          <a:bodyPr rtlCol="0"/>
          <a:lstStyle/>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textbox 400"/>
          <p:cNvSpPr/>
          <p:nvPr/>
        </p:nvSpPr>
        <p:spPr>
          <a:xfrm>
            <a:off x="1104940" y="1897016"/>
            <a:ext cx="7268209" cy="4872354"/>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5875" algn="l" rtl="0" eaLnBrk="0">
              <a:lnSpc>
                <a:spcPct val="100000"/>
              </a:lnSpc>
            </a:pPr>
            <a:r>
              <a:rPr sz="1900" b="1" kern="0" spc="-120" dirty="0">
                <a:solidFill>
                  <a:srgbClr val="000000">
                    <a:alpha val="100000"/>
                  </a:srgbClr>
                </a:solidFill>
                <a:latin typeface="黑体" panose="02010609060101010101" charset="-122"/>
                <a:ea typeface="黑体" panose="02010609060101010101" charset="-122"/>
                <a:cs typeface="黑体" panose="02010609060101010101" charset="-122"/>
              </a:rPr>
              <a:t>服务内容：</a:t>
            </a:r>
            <a:endParaRPr sz="1900" dirty="0">
              <a:latin typeface="黑体" panose="02010609060101010101" charset="-122"/>
              <a:ea typeface="黑体" panose="02010609060101010101" charset="-122"/>
              <a:cs typeface="黑体" panose="02010609060101010101" charset="-122"/>
            </a:endParaRPr>
          </a:p>
          <a:p>
            <a:pPr marL="12700" algn="l" rtl="0" eaLnBrk="0">
              <a:lnSpc>
                <a:spcPct val="97000"/>
              </a:lnSpc>
              <a:spcBef>
                <a:spcPts val="1575"/>
              </a:spcBef>
            </a:pPr>
            <a:r>
              <a:rPr sz="2000" kern="0" spc="-60" dirty="0">
                <a:solidFill>
                  <a:srgbClr val="803030">
                    <a:alpha val="100000"/>
                  </a:srgbClr>
                </a:solidFill>
                <a:latin typeface="黑体" panose="02010609060101010101" charset="-122"/>
                <a:ea typeface="黑体" panose="02010609060101010101" charset="-122"/>
                <a:cs typeface="黑体" panose="02010609060101010101" charset="-122"/>
              </a:rPr>
              <a:t>●</a:t>
            </a:r>
            <a:r>
              <a:rPr sz="2000" kern="0" spc="-60" dirty="0">
                <a:solidFill>
                  <a:srgbClr val="803030">
                    <a:alpha val="100000"/>
                  </a:srgbClr>
                </a:solidFill>
                <a:latin typeface="黑体" panose="02010609060101010101" charset="-122"/>
                <a:ea typeface="黑体" panose="02010609060101010101" charset="-122"/>
                <a:cs typeface="黑体" panose="02010609060101010101" charset="-122"/>
              </a:rPr>
              <a:t> </a:t>
            </a:r>
            <a:r>
              <a:rPr sz="2000" kern="0" spc="-60" dirty="0">
                <a:solidFill>
                  <a:srgbClr val="803030">
                    <a:alpha val="100000"/>
                  </a:srgbClr>
                </a:solidFill>
                <a:latin typeface="黑体" panose="02010609060101010101" charset="-122"/>
                <a:ea typeface="黑体" panose="02010609060101010101" charset="-122"/>
                <a:cs typeface="黑体" panose="02010609060101010101" charset="-122"/>
              </a:rPr>
              <a:t>建</a:t>
            </a:r>
            <a:r>
              <a:rPr sz="2000" kern="0" spc="-60" dirty="0">
                <a:solidFill>
                  <a:srgbClr val="803030">
                    <a:alpha val="100000"/>
                  </a:srgbClr>
                </a:solidFill>
                <a:latin typeface="黑体" panose="02010609060101010101" charset="-122"/>
                <a:ea typeface="黑体" panose="02010609060101010101" charset="-122"/>
                <a:cs typeface="黑体" panose="02010609060101010101" charset="-122"/>
              </a:rPr>
              <a:t> </a:t>
            </a:r>
            <a:r>
              <a:rPr sz="2000" kern="0" spc="-60" dirty="0">
                <a:solidFill>
                  <a:srgbClr val="803030">
                    <a:alpha val="100000"/>
                  </a:srgbClr>
                </a:solidFill>
                <a:latin typeface="黑体" panose="02010609060101010101" charset="-122"/>
                <a:ea typeface="黑体" panose="02010609060101010101" charset="-122"/>
                <a:cs typeface="黑体" panose="02010609060101010101" charset="-122"/>
              </a:rPr>
              <a:t>档</a:t>
            </a:r>
            <a:endParaRPr sz="2000" dirty="0">
              <a:latin typeface="黑体" panose="02010609060101010101" charset="-122"/>
              <a:ea typeface="黑体" panose="02010609060101010101" charset="-122"/>
              <a:cs typeface="黑体" panose="02010609060101010101" charset="-122"/>
            </a:endParaRPr>
          </a:p>
          <a:p>
            <a:pPr marL="12700" algn="l" rtl="0" eaLnBrk="0">
              <a:lnSpc>
                <a:spcPct val="96000"/>
              </a:lnSpc>
              <a:spcBef>
                <a:spcPts val="1615"/>
              </a:spcBef>
            </a:pPr>
            <a:r>
              <a:rPr sz="2000" kern="0" spc="-90" dirty="0">
                <a:solidFill>
                  <a:srgbClr val="A03020">
                    <a:alpha val="100000"/>
                  </a:srgbClr>
                </a:solidFill>
                <a:latin typeface="黑体" panose="02010609060101010101" charset="-122"/>
                <a:ea typeface="黑体" panose="02010609060101010101" charset="-122"/>
                <a:cs typeface="黑体" panose="02010609060101010101" charset="-122"/>
              </a:rPr>
              <a:t>√</a:t>
            </a:r>
            <a:r>
              <a:rPr sz="2000" kern="0" spc="130" dirty="0">
                <a:solidFill>
                  <a:srgbClr val="A03020">
                    <a:alpha val="100000"/>
                  </a:srgbClr>
                </a:solidFill>
                <a:latin typeface="黑体" panose="02010609060101010101" charset="-122"/>
                <a:ea typeface="黑体" panose="02010609060101010101" charset="-122"/>
                <a:cs typeface="黑体" panose="02010609060101010101" charset="-122"/>
              </a:rPr>
              <a:t> </a:t>
            </a:r>
            <a:r>
              <a:rPr sz="2000" kern="0" spc="-90" dirty="0">
                <a:solidFill>
                  <a:srgbClr val="000000">
                    <a:alpha val="100000"/>
                  </a:srgbClr>
                </a:solidFill>
                <a:latin typeface="黑体" panose="02010609060101010101" charset="-122"/>
                <a:ea typeface="黑体" panose="02010609060101010101" charset="-122"/>
                <a:cs typeface="黑体" panose="02010609060101010101" charset="-122"/>
              </a:rPr>
              <a:t>首次随访</a:t>
            </a:r>
            <a:endParaRPr sz="2000" dirty="0">
              <a:latin typeface="黑体" panose="02010609060101010101" charset="-122"/>
              <a:ea typeface="黑体" panose="02010609060101010101" charset="-122"/>
              <a:cs typeface="黑体" panose="02010609060101010101" charset="-122"/>
            </a:endParaRPr>
          </a:p>
          <a:p>
            <a:pPr marL="12700" algn="l" rtl="0" eaLnBrk="0">
              <a:lnSpc>
                <a:spcPct val="98000"/>
              </a:lnSpc>
              <a:spcBef>
                <a:spcPts val="1035"/>
              </a:spcBef>
            </a:pPr>
            <a:r>
              <a:rPr sz="1600" kern="0" spc="60" dirty="0">
                <a:solidFill>
                  <a:srgbClr val="000000">
                    <a:alpha val="100000"/>
                  </a:srgbClr>
                </a:solidFill>
                <a:latin typeface="黑体" panose="02010609060101010101" charset="-122"/>
                <a:ea typeface="黑体" panose="02010609060101010101" charset="-122"/>
                <a:cs typeface="黑体" panose="02010609060101010101" charset="-122"/>
              </a:rPr>
              <a:t>√记录吸烟史、用药情况、肺功能指标</a:t>
            </a:r>
            <a:endParaRPr sz="1600" dirty="0">
              <a:latin typeface="黑体" panose="02010609060101010101" charset="-122"/>
              <a:ea typeface="黑体" panose="02010609060101010101" charset="-122"/>
              <a:cs typeface="黑体" panose="02010609060101010101" charset="-122"/>
            </a:endParaRPr>
          </a:p>
          <a:p>
            <a:pPr marL="12700" algn="l" rtl="0" eaLnBrk="0">
              <a:lnSpc>
                <a:spcPct val="92000"/>
              </a:lnSpc>
              <a:spcBef>
                <a:spcPts val="1525"/>
              </a:spcBef>
            </a:pPr>
            <a:r>
              <a:rPr sz="2000" kern="0" spc="-60" dirty="0">
                <a:solidFill>
                  <a:srgbClr val="000000">
                    <a:alpha val="100000"/>
                  </a:srgbClr>
                </a:solidFill>
                <a:latin typeface="黑体" panose="02010609060101010101" charset="-122"/>
                <a:ea typeface="黑体" panose="02010609060101010101" charset="-122"/>
                <a:cs typeface="黑体" panose="02010609060101010101" charset="-122"/>
              </a:rPr>
              <a:t>●</a:t>
            </a:r>
            <a:r>
              <a:rPr sz="2000" kern="0" spc="110" dirty="0">
                <a:solidFill>
                  <a:srgbClr val="000000">
                    <a:alpha val="100000"/>
                  </a:srgbClr>
                </a:solidFill>
                <a:latin typeface="黑体" panose="02010609060101010101" charset="-122"/>
                <a:ea typeface="黑体" panose="02010609060101010101" charset="-122"/>
                <a:cs typeface="黑体" panose="02010609060101010101" charset="-122"/>
              </a:rPr>
              <a:t>  </a:t>
            </a:r>
            <a:r>
              <a:rPr sz="2000" kern="0" spc="-60" dirty="0">
                <a:solidFill>
                  <a:srgbClr val="000000">
                    <a:alpha val="100000"/>
                  </a:srgbClr>
                </a:solidFill>
                <a:latin typeface="黑体" panose="02010609060101010101" charset="-122"/>
                <a:ea typeface="黑体" panose="02010609060101010101" charset="-122"/>
                <a:cs typeface="黑体" panose="02010609060101010101" charset="-122"/>
              </a:rPr>
              <a:t>随访评估和分类干预</a:t>
            </a:r>
            <a:endParaRPr sz="2000" dirty="0">
              <a:latin typeface="黑体" panose="02010609060101010101" charset="-122"/>
              <a:ea typeface="黑体" panose="02010609060101010101" charset="-122"/>
              <a:cs typeface="黑体" panose="02010609060101010101" charset="-122"/>
            </a:endParaRPr>
          </a:p>
          <a:p>
            <a:pPr marL="12700" algn="l" rtl="0" eaLnBrk="0">
              <a:lnSpc>
                <a:spcPct val="94000"/>
              </a:lnSpc>
              <a:spcBef>
                <a:spcPts val="10"/>
              </a:spcBef>
            </a:pPr>
            <a:r>
              <a:rPr sz="1600" kern="0" spc="90" dirty="0">
                <a:solidFill>
                  <a:srgbClr val="000000">
                    <a:alpha val="100000"/>
                  </a:srgbClr>
                </a:solidFill>
                <a:latin typeface="黑体" panose="02010609060101010101" charset="-122"/>
                <a:ea typeface="黑体" panose="02010609060101010101" charset="-122"/>
                <a:cs typeface="黑体" panose="02010609060101010101" charset="-122"/>
              </a:rPr>
              <a:t>√确诊慢阻肺病的患者，每年至少提供4次随访</a:t>
            </a:r>
            <a:endParaRPr sz="1600" dirty="0">
              <a:latin typeface="黑体" panose="02010609060101010101" charset="-122"/>
              <a:ea typeface="黑体" panose="02010609060101010101" charset="-122"/>
              <a:cs typeface="黑体" panose="02010609060101010101" charset="-122"/>
            </a:endParaRPr>
          </a:p>
          <a:p>
            <a:pPr marL="335915" indent="-323215" algn="l" rtl="0" eaLnBrk="0">
              <a:lnSpc>
                <a:spcPct val="113000"/>
              </a:lnSpc>
              <a:spcBef>
                <a:spcPts val="10"/>
              </a:spcBef>
            </a:pP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a:t>
            </a:r>
            <a:r>
              <a:rPr sz="1600" kern="0" spc="-57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了解患者症状、用药情况、危险因素暴露、合并症及共患疾病等情况；</a:t>
            </a:r>
            <a:r>
              <a:rPr sz="1600" kern="0" spc="10" dirty="0">
                <a:solidFill>
                  <a:srgbClr val="000000">
                    <a:alpha val="100000"/>
                  </a:srgbClr>
                </a:solidFill>
                <a:latin typeface="黑体" panose="02010609060101010101" charset="-122"/>
                <a:ea typeface="黑体" panose="02010609060101010101" charset="-122"/>
                <a:cs typeface="黑体" panose="02010609060101010101" charset="-122"/>
              </a:rPr>
              <a:t>脉搏氧</a:t>
            </a:r>
            <a:r>
              <a:rPr sz="16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饱和度</a:t>
            </a:r>
            <a:r>
              <a:rPr sz="1600" kern="0" spc="-20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000000">
                    <a:alpha val="100000"/>
                  </a:srgbClr>
                </a:solidFill>
                <a:latin typeface="Arial" panose="020B0604020202020204"/>
                <a:ea typeface="Arial" panose="020B0604020202020204"/>
                <a:cs typeface="Arial" panose="020B0604020202020204"/>
              </a:rPr>
              <a:t>(</a:t>
            </a:r>
            <a:r>
              <a:rPr sz="1600" kern="0" spc="0" dirty="0">
                <a:solidFill>
                  <a:srgbClr val="000000">
                    <a:alpha val="100000"/>
                  </a:srgbClr>
                </a:solidFill>
                <a:latin typeface="Arial" panose="020B0604020202020204"/>
                <a:ea typeface="Arial" panose="020B0604020202020204"/>
                <a:cs typeface="Arial" panose="020B0604020202020204"/>
              </a:rPr>
              <a:t>SpO</a:t>
            </a:r>
            <a:r>
              <a:rPr sz="1600" kern="0" spc="20" dirty="0">
                <a:solidFill>
                  <a:srgbClr val="000000">
                    <a:alpha val="100000"/>
                  </a:srgbClr>
                </a:solidFill>
                <a:latin typeface="Arial" panose="020B0604020202020204"/>
                <a:ea typeface="Arial" panose="020B0604020202020204"/>
                <a:cs typeface="Arial" panose="020B0604020202020204"/>
              </a:rPr>
              <a:t>2)   </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检查；是否有急性加重情况</a:t>
            </a:r>
            <a:endParaRPr sz="1600" dirty="0">
              <a:latin typeface="黑体" panose="02010609060101010101" charset="-122"/>
              <a:ea typeface="黑体" panose="02010609060101010101" charset="-122"/>
              <a:cs typeface="黑体" panose="02010609060101010101" charset="-122"/>
            </a:endParaRPr>
          </a:p>
          <a:p>
            <a:pPr marL="335915" algn="l" rtl="0" eaLnBrk="0">
              <a:lnSpc>
                <a:spcPct val="108000"/>
              </a:lnSpc>
              <a:spcBef>
                <a:spcPts val="135"/>
              </a:spcBef>
            </a:pPr>
            <a:r>
              <a:rPr sz="1600" kern="0" spc="10" dirty="0">
                <a:solidFill>
                  <a:srgbClr val="000000">
                    <a:alpha val="100000"/>
                  </a:srgbClr>
                </a:solidFill>
                <a:latin typeface="黑体" panose="02010609060101010101" charset="-122"/>
                <a:ea typeface="黑体" panose="02010609060101010101" charset="-122"/>
                <a:cs typeface="黑体" panose="02010609060101010101" charset="-122"/>
              </a:rPr>
              <a:t>发现患者有频繁急性加重、长期</a:t>
            </a:r>
            <a:r>
              <a:rPr sz="1600" kern="0" spc="-42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SpO</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2&lt;90%、</a:t>
            </a:r>
            <a:r>
              <a:rPr sz="1600" kern="0" spc="0" dirty="0">
                <a:solidFill>
                  <a:srgbClr val="000000">
                    <a:alpha val="100000"/>
                  </a:srgbClr>
                </a:solidFill>
                <a:latin typeface="黑体" panose="02010609060101010101" charset="-122"/>
                <a:ea typeface="黑体" panose="02010609060101010101" charset="-122"/>
                <a:cs typeface="黑体" panose="02010609060101010101" charset="-122"/>
              </a:rPr>
              <a:t>现有药物无法维持症状稳定、</a:t>
            </a:r>
            <a:r>
              <a:rPr sz="16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000000">
                    <a:alpha val="100000"/>
                  </a:srgbClr>
                </a:solidFill>
                <a:latin typeface="黑体" panose="02010609060101010101" charset="-122"/>
                <a:ea typeface="黑体" panose="02010609060101010101" charset="-122"/>
                <a:cs typeface="黑体" panose="02010609060101010101" charset="-122"/>
              </a:rPr>
              <a:t>药物不良反应难以控制、新发合并症或原有合并症加重等情况，及时建议并协</a:t>
            </a:r>
            <a:r>
              <a:rPr sz="16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000000">
                    <a:alpha val="100000"/>
                  </a:srgbClr>
                </a:solidFill>
                <a:latin typeface="黑体" panose="02010609060101010101" charset="-122"/>
                <a:ea typeface="黑体" panose="02010609060101010101" charset="-122"/>
                <a:cs typeface="黑体" panose="02010609060101010101" charset="-122"/>
              </a:rPr>
              <a:t>助患者联系上级医院进行就诊，并记录患者病情变化及治疗调整情况针对性健</a:t>
            </a:r>
            <a:r>
              <a:rPr sz="1600" kern="0" spc="60" dirty="0">
                <a:solidFill>
                  <a:srgbClr val="00000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康教育</a:t>
            </a:r>
            <a:endParaRPr sz="1600" dirty="0">
              <a:latin typeface="黑体" panose="02010609060101010101" charset="-122"/>
              <a:ea typeface="黑体" panose="02010609060101010101" charset="-122"/>
              <a:cs typeface="黑体" panose="02010609060101010101" charset="-122"/>
            </a:endParaRPr>
          </a:p>
          <a:p>
            <a:pPr algn="l" rtl="0" eaLnBrk="0">
              <a:lnSpc>
                <a:spcPct val="107000"/>
              </a:lnSpc>
            </a:pPr>
            <a:r>
              <a:rPr sz="2000" kern="0" spc="-140" dirty="0">
                <a:solidFill>
                  <a:srgbClr val="D02020">
                    <a:alpha val="100000"/>
                  </a:srgbClr>
                </a:solidFill>
                <a:latin typeface="黑体" panose="02010609060101010101" charset="-122"/>
                <a:ea typeface="黑体" panose="02010609060101010101" charset="-122"/>
                <a:cs typeface="黑体" panose="02010609060101010101" charset="-122"/>
              </a:rPr>
              <a:t>●</a:t>
            </a:r>
            <a:r>
              <a:rPr sz="2000" kern="0" spc="90" dirty="0">
                <a:solidFill>
                  <a:srgbClr val="D02020">
                    <a:alpha val="100000"/>
                  </a:srgbClr>
                </a:solidFill>
                <a:latin typeface="黑体" panose="02010609060101010101" charset="-122"/>
                <a:ea typeface="黑体" panose="02010609060101010101" charset="-122"/>
                <a:cs typeface="黑体" panose="02010609060101010101" charset="-122"/>
              </a:rPr>
              <a:t>  </a:t>
            </a:r>
            <a:r>
              <a:rPr sz="2000" b="1" kern="0" spc="-140" dirty="0">
                <a:solidFill>
                  <a:srgbClr val="000000">
                    <a:alpha val="100000"/>
                  </a:srgbClr>
                </a:solidFill>
                <a:latin typeface="黑体" panose="02010609060101010101" charset="-122"/>
                <a:ea typeface="黑体" panose="02010609060101010101" charset="-122"/>
                <a:cs typeface="黑体" panose="02010609060101010101" charset="-122"/>
              </a:rPr>
              <a:t>健康检查</a:t>
            </a:r>
            <a:endParaRPr sz="2000" dirty="0">
              <a:latin typeface="黑体" panose="02010609060101010101" charset="-122"/>
              <a:ea typeface="黑体" panose="02010609060101010101" charset="-122"/>
              <a:cs typeface="黑体" panose="02010609060101010101" charset="-122"/>
            </a:endParaRPr>
          </a:p>
          <a:p>
            <a:pPr algn="l" rtl="0" eaLnBrk="0">
              <a:lnSpc>
                <a:spcPct val="103000"/>
              </a:lnSpc>
            </a:pPr>
            <a:endParaRPr sz="600" dirty="0">
              <a:latin typeface="Arial" panose="020B0604020202020204"/>
              <a:ea typeface="Arial" panose="020B0604020202020204"/>
              <a:cs typeface="Arial" panose="020B0604020202020204"/>
            </a:endParaRPr>
          </a:p>
          <a:p>
            <a:pPr marL="12700" algn="l" rtl="0" eaLnBrk="0">
              <a:lnSpc>
                <a:spcPct val="98000"/>
              </a:lnSpc>
              <a:spcBef>
                <a:spcPts val="5"/>
              </a:spcBef>
            </a:pPr>
            <a:r>
              <a:rPr sz="1600" kern="0" spc="-20" dirty="0">
                <a:solidFill>
                  <a:srgbClr val="A01020">
                    <a:alpha val="100000"/>
                  </a:srgbClr>
                </a:solidFill>
                <a:latin typeface="黑体" panose="02010609060101010101" charset="-122"/>
                <a:ea typeface="黑体" panose="02010609060101010101" charset="-122"/>
                <a:cs typeface="黑体" panose="02010609060101010101" charset="-122"/>
              </a:rPr>
              <a:t>√</a:t>
            </a:r>
            <a:r>
              <a:rPr sz="1600" kern="0" spc="600" dirty="0">
                <a:solidFill>
                  <a:srgbClr val="A0102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000000">
                    <a:alpha val="100000"/>
                  </a:srgbClr>
                </a:solidFill>
                <a:latin typeface="黑体" panose="02010609060101010101" charset="-122"/>
                <a:ea typeface="黑体" panose="02010609060101010101" charset="-122"/>
                <a:cs typeface="黑体" panose="02010609060101010101" charset="-122"/>
              </a:rPr>
              <a:t>每年进行1次较全面的健康检查</a:t>
            </a:r>
            <a:endParaRPr sz="1600" dirty="0">
              <a:latin typeface="黑体" panose="02010609060101010101" charset="-122"/>
              <a:ea typeface="黑体" panose="02010609060101010101" charset="-122"/>
              <a:cs typeface="黑体" panose="02010609060101010101" charset="-122"/>
            </a:endParaRPr>
          </a:p>
        </p:txBody>
      </p:sp>
      <p:pic>
        <p:nvPicPr>
          <p:cNvPr id="402" name="picture 402"/>
          <p:cNvPicPr>
            <a:picLocks noChangeAspect="1"/>
          </p:cNvPicPr>
          <p:nvPr/>
        </p:nvPicPr>
        <p:blipFill>
          <a:blip r:embed="rId1"/>
          <a:stretch>
            <a:fillRect/>
          </a:stretch>
        </p:blipFill>
        <p:spPr>
          <a:xfrm rot="21600000">
            <a:off x="8610600" y="2012960"/>
            <a:ext cx="3397301" cy="4286250"/>
          </a:xfrm>
          <a:prstGeom prst="rect">
            <a:avLst/>
          </a:prstGeom>
        </p:spPr>
      </p:pic>
      <p:sp>
        <p:nvSpPr>
          <p:cNvPr id="404" name="textbox 404"/>
          <p:cNvSpPr/>
          <p:nvPr/>
        </p:nvSpPr>
        <p:spPr>
          <a:xfrm>
            <a:off x="552597" y="376834"/>
            <a:ext cx="8863330" cy="134810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rPr>
              <a:t>慢性阻塞性肺疾病患者健康服务规范</a:t>
            </a:r>
            <a:endParaRPr sz="3600" dirty="0">
              <a:latin typeface="黑体" panose="02010609060101010101" charset="-122"/>
              <a:ea typeface="黑体" panose="02010609060101010101" charset="-122"/>
              <a:cs typeface="黑体" panose="02010609060101010101" charset="-122"/>
            </a:endParaRPr>
          </a:p>
          <a:p>
            <a:pPr algn="l" rtl="0" eaLnBrk="0">
              <a:lnSpc>
                <a:spcPct val="141000"/>
              </a:lnSpc>
            </a:pPr>
            <a:endParaRPr sz="1000" dirty="0">
              <a:latin typeface="Arial" panose="020B0604020202020204"/>
              <a:ea typeface="Arial" panose="020B0604020202020204"/>
              <a:cs typeface="Arial" panose="020B0604020202020204"/>
            </a:endParaRPr>
          </a:p>
          <a:p>
            <a:pPr algn="l" rtl="0" eaLnBrk="0">
              <a:lnSpc>
                <a:spcPct val="142000"/>
              </a:lnSpc>
            </a:pPr>
            <a:endParaRPr sz="1000" dirty="0">
              <a:latin typeface="Arial" panose="020B0604020202020204"/>
              <a:ea typeface="Arial" panose="020B0604020202020204"/>
              <a:cs typeface="Arial" panose="020B0604020202020204"/>
            </a:endParaRPr>
          </a:p>
          <a:p>
            <a:pPr algn="l" rtl="0" eaLnBrk="0">
              <a:lnSpc>
                <a:spcPct val="101000"/>
              </a:lnSpc>
            </a:pPr>
            <a:endParaRPr sz="500" dirty="0">
              <a:latin typeface="Arial" panose="020B0604020202020204"/>
              <a:ea typeface="Arial" panose="020B0604020202020204"/>
              <a:cs typeface="Arial" panose="020B0604020202020204"/>
            </a:endParaRPr>
          </a:p>
          <a:p>
            <a:pPr algn="r" rtl="0" eaLnBrk="0">
              <a:lnSpc>
                <a:spcPct val="95000"/>
              </a:lnSpc>
              <a:spcBef>
                <a:spcPts val="5"/>
              </a:spcBef>
            </a:pPr>
            <a:r>
              <a:rPr sz="2000" b="1" kern="0" spc="30" dirty="0">
                <a:solidFill>
                  <a:srgbClr val="6030A0">
                    <a:alpha val="100000"/>
                  </a:srgbClr>
                </a:solidFill>
                <a:latin typeface="黑体" panose="02010609060101010101" charset="-122"/>
                <a:ea typeface="黑体" panose="02010609060101010101" charset="-122"/>
                <a:cs typeface="黑体" panose="02010609060101010101" charset="-122"/>
              </a:rPr>
              <a:t>辖区内35岁及以上常住居民中慢性阻塞性</a:t>
            </a:r>
            <a:r>
              <a:rPr sz="2000" b="1" kern="0" spc="20" dirty="0">
                <a:solidFill>
                  <a:srgbClr val="6030A0">
                    <a:alpha val="100000"/>
                  </a:srgbClr>
                </a:solidFill>
                <a:latin typeface="黑体" panose="02010609060101010101" charset="-122"/>
                <a:ea typeface="黑体" panose="02010609060101010101" charset="-122"/>
                <a:cs typeface="黑体" panose="02010609060101010101" charset="-122"/>
              </a:rPr>
              <a:t>肺疾病(以下简称慢阻肺病)患者</a:t>
            </a:r>
            <a:endParaRPr sz="20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9445" y="300355"/>
            <a:ext cx="7741920"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587375" y="1073785"/>
            <a:ext cx="10739755" cy="3262630"/>
          </a:xfrm>
          <a:prstGeom prst="rect">
            <a:avLst/>
          </a:prstGeom>
        </p:spPr>
        <p:txBody>
          <a:bodyPr>
            <a:noAutofit/>
          </a:bodyPr>
          <a:p>
            <a:pPr marL="0" indent="0" algn="just" defTabSz="266700">
              <a:spcBef>
                <a:spcPct val="0"/>
              </a:spcBef>
              <a:spcAft>
                <a:spcPct val="0"/>
              </a:spcAft>
            </a:pPr>
            <a:r>
              <a:rPr lang="zh-CN" altLang="en-US" sz="2500" b="1">
                <a:solidFill>
                  <a:schemeClr val="accent1">
                    <a:lumMod val="75000"/>
                  </a:schemeClr>
                </a:solidFill>
                <a:latin typeface="Calibri" panose="020F0502020204030204"/>
                <a:ea typeface="宋体" panose="02010600030101010101" pitchFamily="2" charset="-122"/>
              </a:rPr>
              <a:t>慢阻肺病</a:t>
            </a:r>
            <a:r>
              <a:rPr lang="zh-CN" altLang="en-US" sz="2500">
                <a:solidFill>
                  <a:schemeClr val="accent1">
                    <a:lumMod val="75000"/>
                  </a:schemeClr>
                </a:solidFill>
                <a:latin typeface="Calibri" panose="020F0502020204030204"/>
                <a:ea typeface="宋体" panose="02010600030101010101" pitchFamily="2" charset="-122"/>
              </a:rPr>
              <a:t>：</a:t>
            </a:r>
            <a:r>
              <a:rPr lang="en-US" altLang="zh-CN" sz="2500">
                <a:solidFill>
                  <a:schemeClr val="accent1">
                    <a:lumMod val="50000"/>
                  </a:schemeClr>
                </a:solidFill>
                <a:latin typeface="Calibri" panose="020F0502020204030204"/>
                <a:ea typeface="Calibri" panose="020F0502020204030204"/>
              </a:rPr>
              <a:t>COPD</a:t>
            </a:r>
            <a:r>
              <a:rPr lang="zh-CN" altLang="en-US" sz="2500">
                <a:solidFill>
                  <a:schemeClr val="accent1">
                    <a:lumMod val="50000"/>
                  </a:schemeClr>
                </a:solidFill>
                <a:latin typeface="Calibri" panose="020F0502020204030204"/>
                <a:ea typeface="宋体" panose="02010600030101010101" pitchFamily="2" charset="-122"/>
              </a:rPr>
              <a:t>是一种可预防、可治疗的疾病，开展</a:t>
            </a:r>
            <a:r>
              <a:rPr lang="en-US" altLang="zh-CN" sz="2500">
                <a:solidFill>
                  <a:schemeClr val="accent1">
                    <a:lumMod val="50000"/>
                  </a:schemeClr>
                </a:solidFill>
                <a:latin typeface="Calibri" panose="020F0502020204030204"/>
                <a:ea typeface="Calibri" panose="020F0502020204030204"/>
              </a:rPr>
              <a:t>COPD</a:t>
            </a:r>
            <a:r>
              <a:rPr lang="zh-CN" altLang="en-US" sz="2500">
                <a:solidFill>
                  <a:schemeClr val="accent1">
                    <a:lumMod val="50000"/>
                  </a:schemeClr>
                </a:solidFill>
                <a:latin typeface="Calibri" panose="020F0502020204030204"/>
                <a:ea typeface="宋体" panose="02010600030101010101" pitchFamily="2" charset="-122"/>
              </a:rPr>
              <a:t>的合理管理有重要意义。</a:t>
            </a:r>
            <a:endParaRPr lang="zh-CN" altLang="en-US" sz="25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2900"/>
              </a:lnSpc>
              <a:spcBef>
                <a:spcPct val="0"/>
              </a:spcBef>
              <a:spcAft>
                <a:spcPct val="0"/>
              </a:spcAft>
            </a:pP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一、筛查工具：筛查问卷联合便携肺功能仪：推荐先进行</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COPD-PS</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或</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COPD-SQ</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问卷（慢阻肺病的筛查问卷）。筛查问卷总分</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≥16</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分人群或有慢性呼吸症状的人群，进行肺功能测定是确诊</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 </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的必备条件，并结合肺部影像学检查。</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spcBef>
                <a:spcPct val="0"/>
              </a:spcBef>
              <a:spcAft>
                <a:spcPct val="0"/>
              </a:spcAft>
            </a:pP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二、筛查人群：</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spcBef>
                <a:spcPct val="0"/>
              </a:spcBef>
              <a:spcAft>
                <a:spcPct val="0"/>
              </a:spcAft>
            </a:pP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）年龄在</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40 </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岁以上并存在以下危险因素和（或）呼吸道症状的人群。</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spcBef>
                <a:spcPct val="0"/>
              </a:spcBef>
              <a:spcAft>
                <a:spcPct val="0"/>
              </a:spcAft>
            </a:pP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）具有</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危险因素的人群：</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 </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个体因素（如遗传因素、性别、肺生长发育不良、支气管哮喘、低体重指数等）；</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B. </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环境因素：</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吸烟史；</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长期（超过</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年）接触粉尘和化学毒物的工作史；</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长期（超过</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年）接触室内空气污染史（炭火取暖、被动吸烟、接触油烟等）；</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④</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儿童时期反复患下呼吸道感染；</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⑤</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其他：如社会经济地位较差。</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spcBef>
                <a:spcPct val="0"/>
              </a:spcBef>
              <a:spcAft>
                <a:spcPct val="0"/>
              </a:spcAft>
            </a:pP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）具有慢性呼吸道症状的人群：</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呼吸困难，特征表现为活动后呼吸困难；</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经常咳嗽，每年咳嗽的天数超过</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个月；</a:t>
            </a:r>
            <a:r>
              <a:rPr lang="en-US"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经常有痰，每年有痰的天数超过</a:t>
            </a:r>
            <a:r>
              <a:rPr lang="en-US" altLang="zh-CN"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个月。</a:t>
            </a: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endParaRPr lang="zh-CN" altLang="en-US" sz="22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5145" y="367030"/>
            <a:ext cx="7658735"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978535" y="1282065"/>
            <a:ext cx="8707755" cy="3177540"/>
          </a:xfrm>
          <a:prstGeom prst="rect">
            <a:avLst/>
          </a:prstGeom>
        </p:spPr>
        <p:txBody>
          <a:bodyPr>
            <a:noAutofit/>
          </a:bodyPr>
          <a:p>
            <a:pPr marL="0" indent="0" algn="just" defTabSz="266700">
              <a:spcBef>
                <a:spcPct val="0"/>
              </a:spcBef>
              <a:spcAft>
                <a:spcPct val="0"/>
              </a:spcAft>
            </a:pP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a:t>
            </a: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患者常见的共病</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3500"/>
              </a:lnSpc>
              <a:spcBef>
                <a:spcPct val="0"/>
              </a:spcBef>
              <a:spcAft>
                <a:spcPct val="0"/>
              </a:spcAft>
            </a:pPr>
            <a:r>
              <a:rPr lang="zh-CN" altLang="en-US" sz="2300">
                <a:solidFill>
                  <a:schemeClr val="accent1">
                    <a:lumMod val="50000"/>
                  </a:schemeClr>
                </a:solidFill>
                <a:latin typeface="Calibri" panose="020F0502020204030204"/>
                <a:ea typeface="宋体" panose="02010600030101010101" pitchFamily="2" charset="-122"/>
              </a:rPr>
              <a:t>（一）心血管病：高血压、心房颤动、缺血性心脏病及心脏衰竭；</a:t>
            </a:r>
            <a:endParaRPr lang="zh-CN" altLang="en-US" sz="23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500"/>
              </a:lnSpc>
              <a:spcBef>
                <a:spcPct val="0"/>
              </a:spcBef>
              <a:spcAft>
                <a:spcPct val="0"/>
              </a:spcAft>
            </a:pPr>
            <a:r>
              <a:rPr lang="zh-CN" altLang="en-US" sz="2300">
                <a:solidFill>
                  <a:schemeClr val="accent1">
                    <a:lumMod val="50000"/>
                  </a:schemeClr>
                </a:solidFill>
                <a:latin typeface="Calibri" panose="020F0502020204030204"/>
                <a:ea typeface="宋体" panose="02010600030101010101" pitchFamily="2" charset="-122"/>
              </a:rPr>
              <a:t>（二）肺部疾病：肺动脉高压、肺癌、肺纤维化、肺栓塞</a:t>
            </a:r>
            <a:endParaRPr lang="zh-CN" altLang="en-US" sz="23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500"/>
              </a:lnSpc>
              <a:spcBef>
                <a:spcPct val="0"/>
              </a:spcBef>
              <a:spcAft>
                <a:spcPct val="0"/>
              </a:spcAft>
            </a:pPr>
            <a:r>
              <a:rPr lang="zh-CN" altLang="en-US" sz="2300">
                <a:solidFill>
                  <a:schemeClr val="accent1">
                    <a:lumMod val="50000"/>
                  </a:schemeClr>
                </a:solidFill>
                <a:latin typeface="Calibri" panose="020F0502020204030204"/>
                <a:ea typeface="宋体" panose="02010600030101010101" pitchFamily="2" charset="-122"/>
              </a:rPr>
              <a:t>（三）代谢疾病：高脂血症、糖尿病、骨质疏松、肥胖</a:t>
            </a:r>
            <a:endParaRPr lang="zh-CN" altLang="en-US" sz="23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500"/>
              </a:lnSpc>
              <a:spcBef>
                <a:spcPct val="0"/>
              </a:spcBef>
              <a:spcAft>
                <a:spcPct val="0"/>
              </a:spcAft>
            </a:pPr>
            <a:r>
              <a:rPr lang="zh-CN" altLang="en-US" sz="2300">
                <a:solidFill>
                  <a:schemeClr val="accent1">
                    <a:lumMod val="50000"/>
                  </a:schemeClr>
                </a:solidFill>
                <a:latin typeface="Calibri" panose="020F0502020204030204"/>
                <a:ea typeface="宋体" panose="02010600030101010101" pitchFamily="2" charset="-122"/>
              </a:rPr>
              <a:t>（四）胃肠道疾病：胃食管反流、胃溃疡</a:t>
            </a:r>
            <a:endParaRPr lang="zh-CN" altLang="en-US" sz="2300">
              <a:solidFill>
                <a:schemeClr val="accent1">
                  <a:lumMod val="50000"/>
                </a:schemeClr>
              </a:solidFill>
              <a:latin typeface="Calibri" panose="020F0502020204030204"/>
              <a:ea typeface="宋体" panose="02010600030101010101" pitchFamily="2" charset="-122"/>
            </a:endParaRPr>
          </a:p>
          <a:p>
            <a:pPr indent="0" algn="just" defTabSz="266700" fontAlgn="auto">
              <a:lnSpc>
                <a:spcPts val="3500"/>
              </a:lnSpc>
              <a:spcBef>
                <a:spcPct val="0"/>
              </a:spcBef>
              <a:spcAft>
                <a:spcPct val="0"/>
              </a:spcAft>
            </a:pPr>
            <a:r>
              <a:rPr lang="zh-CN" altLang="en-US" sz="2300">
                <a:solidFill>
                  <a:schemeClr val="accent1">
                    <a:lumMod val="50000"/>
                  </a:schemeClr>
                </a:solidFill>
                <a:latin typeface="Calibri" panose="020F0502020204030204"/>
                <a:ea typeface="宋体" panose="02010600030101010101" pitchFamily="2" charset="-122"/>
              </a:rPr>
              <a:t>（五）心理疾病：焦虑状态、抑郁状态</a:t>
            </a:r>
            <a:endParaRPr lang="zh-CN" altLang="en-US" sz="2300">
              <a:solidFill>
                <a:schemeClr val="accent1">
                  <a:lumMod val="50000"/>
                </a:schemeClr>
              </a:solidFill>
              <a:latin typeface="Calibri" panose="020F0502020204030204"/>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 name="picture 412"/>
          <p:cNvPicPr>
            <a:picLocks noChangeAspect="1"/>
          </p:cNvPicPr>
          <p:nvPr/>
        </p:nvPicPr>
        <p:blipFill>
          <a:blip r:embed="rId1"/>
          <a:stretch>
            <a:fillRect/>
          </a:stretch>
        </p:blipFill>
        <p:spPr>
          <a:xfrm rot="21600000">
            <a:off x="0" y="0"/>
            <a:ext cx="12192000" cy="6858000"/>
          </a:xfrm>
          <a:prstGeom prst="rect">
            <a:avLst/>
          </a:prstGeom>
        </p:spPr>
      </p:pic>
      <p:sp>
        <p:nvSpPr>
          <p:cNvPr id="414" name="textbox 414"/>
          <p:cNvSpPr/>
          <p:nvPr/>
        </p:nvSpPr>
        <p:spPr>
          <a:xfrm>
            <a:off x="552597" y="376834"/>
            <a:ext cx="7357744" cy="131635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rPr>
              <a:t>慢性阻塞性肺疾病患者健康服务规范</a:t>
            </a:r>
            <a:endParaRPr sz="3600" dirty="0">
              <a:latin typeface="黑体" panose="02010609060101010101" charset="-122"/>
              <a:ea typeface="黑体" panose="02010609060101010101" charset="-122"/>
              <a:cs typeface="黑体" panose="02010609060101010101" charset="-122"/>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32000"/>
              </a:lnSpc>
            </a:pPr>
            <a:endParaRPr sz="1000" dirty="0">
              <a:latin typeface="Arial" panose="020B0604020202020204"/>
              <a:ea typeface="Arial" panose="020B0604020202020204"/>
              <a:cs typeface="Arial" panose="020B0604020202020204"/>
            </a:endParaRPr>
          </a:p>
          <a:p>
            <a:pPr algn="l" rtl="0" eaLnBrk="0">
              <a:lnSpc>
                <a:spcPct val="100000"/>
              </a:lnSpc>
            </a:pPr>
            <a:endParaRPr sz="500" dirty="0">
              <a:latin typeface="Arial" panose="020B0604020202020204"/>
              <a:ea typeface="Arial" panose="020B0604020202020204"/>
              <a:cs typeface="Arial" panose="020B0604020202020204"/>
            </a:endParaRPr>
          </a:p>
          <a:p>
            <a:pPr marL="917575" algn="l" rtl="0" eaLnBrk="0">
              <a:lnSpc>
                <a:spcPct val="95000"/>
              </a:lnSpc>
              <a:spcBef>
                <a:spcPts val="0"/>
              </a:spcBef>
            </a:pPr>
            <a:r>
              <a:rPr sz="2000" b="1" kern="0" spc="-10" dirty="0">
                <a:solidFill>
                  <a:srgbClr val="6030A0">
                    <a:alpha val="100000"/>
                  </a:srgbClr>
                </a:solidFill>
                <a:latin typeface="黑体" panose="02010609060101010101" charset="-122"/>
                <a:ea typeface="黑体" panose="02010609060101010101" charset="-122"/>
                <a:cs typeface="黑体" panose="02010609060101010101" charset="-122"/>
              </a:rPr>
              <a:t>慢阻肺患者服务流程</a:t>
            </a:r>
            <a:endParaRPr sz="2000" dirty="0">
              <a:latin typeface="黑体" panose="02010609060101010101" charset="-122"/>
              <a:ea typeface="黑体" panose="02010609060101010101" charset="-122"/>
              <a:cs typeface="黑体" panose="02010609060101010101" charset="-122"/>
            </a:endParaRPr>
          </a:p>
        </p:txBody>
      </p:sp>
      <p:sp>
        <p:nvSpPr>
          <p:cNvPr id="416" name="textbox 416"/>
          <p:cNvSpPr/>
          <p:nvPr/>
        </p:nvSpPr>
        <p:spPr>
          <a:xfrm>
            <a:off x="5304550" y="1733537"/>
            <a:ext cx="1592580" cy="4195445"/>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86360" algn="l" rtl="0" eaLnBrk="0">
              <a:lnSpc>
                <a:spcPct val="98000"/>
              </a:lnSpc>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症状控制满意，无药</a:t>
            </a:r>
            <a:endParaRPr sz="1200" dirty="0">
              <a:latin typeface="宋体" panose="02010600030101010101" pitchFamily="2" charset="-122"/>
              <a:ea typeface="宋体" panose="02010600030101010101" pitchFamily="2" charset="-122"/>
              <a:cs typeface="宋体" panose="02010600030101010101" pitchFamily="2" charset="-122"/>
            </a:endParaRPr>
          </a:p>
          <a:p>
            <a:pPr marL="86360" algn="l" rtl="0" eaLnBrk="0">
              <a:lnSpc>
                <a:spcPct val="99000"/>
              </a:lnSpc>
              <a:spcBef>
                <a:spcPts val="35"/>
              </a:spcBef>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物不良反应、无新发</a:t>
            </a:r>
            <a:endParaRPr sz="1200" dirty="0">
              <a:latin typeface="宋体" panose="02010600030101010101" pitchFamily="2" charset="-122"/>
              <a:ea typeface="宋体" panose="02010600030101010101" pitchFamily="2" charset="-122"/>
              <a:cs typeface="宋体" panose="02010600030101010101" pitchFamily="2" charset="-122"/>
            </a:endParaRPr>
          </a:p>
          <a:p>
            <a:pPr marL="86360" algn="l" rtl="0" eaLnBrk="0">
              <a:lnSpc>
                <a:spcPct val="98000"/>
              </a:lnSpc>
              <a:spcBef>
                <a:spcPts val="30"/>
              </a:spcBef>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并发症或原有并发症</a:t>
            </a:r>
            <a:endParaRPr sz="1200" dirty="0">
              <a:latin typeface="宋体" panose="02010600030101010101" pitchFamily="2" charset="-122"/>
              <a:ea typeface="宋体" panose="02010600030101010101" pitchFamily="2" charset="-122"/>
              <a:cs typeface="宋体" panose="02010600030101010101" pitchFamily="2" charset="-122"/>
            </a:endParaRPr>
          </a:p>
          <a:p>
            <a:pPr marL="549910" algn="l" rtl="0" eaLnBrk="0">
              <a:lnSpc>
                <a:spcPct val="99000"/>
              </a:lnSpc>
              <a:spcBef>
                <a:spcPts val="235"/>
              </a:spcBef>
            </a:pPr>
            <a:r>
              <a:rPr sz="12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无加重</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marL="180975" indent="-94615" algn="l" rtl="0" eaLnBrk="0">
              <a:lnSpc>
                <a:spcPct val="103000"/>
              </a:lnSpc>
              <a:spcBef>
                <a:spcPts val="360"/>
              </a:spcBef>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症状控制不满意，或</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出现药物不良反应</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1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marL="86360" algn="l" rtl="0" eaLnBrk="0">
              <a:lnSpc>
                <a:spcPct val="100000"/>
              </a:lnSpc>
              <a:spcBef>
                <a:spcPts val="365"/>
              </a:spcBef>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症状控制不满意，症</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状发作频繁，或症状</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进行性加重，或药物</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不良反应难以控制，</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以及出现新的并发症</a:t>
            </a:r>
            <a:endParaRPr sz="1200" dirty="0">
              <a:latin typeface="宋体" panose="02010600030101010101" pitchFamily="2" charset="-122"/>
              <a:ea typeface="宋体" panose="02010600030101010101" pitchFamily="2" charset="-122"/>
              <a:cs typeface="宋体" panose="02010600030101010101" pitchFamily="2" charset="-122"/>
            </a:endParaRPr>
          </a:p>
          <a:p>
            <a:pPr marL="170815" algn="l" rtl="0" eaLnBrk="0">
              <a:lnSpc>
                <a:spcPct val="98000"/>
              </a:lnSpc>
              <a:spcBef>
                <a:spcPts val="120"/>
              </a:spcBef>
            </a:pP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或原有并发症加重</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marL="119380" indent="-31115" algn="l" rtl="0" eaLnBrk="0">
              <a:lnSpc>
                <a:spcPct val="98000"/>
              </a:lnSpc>
              <a:spcBef>
                <a:spcPts val="360"/>
              </a:spcBef>
            </a:pP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患者在家中长期氧疗</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以及使用无创呼吸机</a:t>
            </a:r>
            <a:endParaRPr sz="1200" dirty="0">
              <a:latin typeface="宋体" panose="02010600030101010101" pitchFamily="2" charset="-122"/>
              <a:ea typeface="宋体" panose="02010600030101010101" pitchFamily="2" charset="-122"/>
              <a:cs typeface="宋体" panose="02010600030101010101" pitchFamily="2" charset="-122"/>
            </a:endParaRPr>
          </a:p>
          <a:p>
            <a:pPr marL="381000" indent="-368300" algn="l" rtl="0" eaLnBrk="0">
              <a:lnSpc>
                <a:spcPct val="105000"/>
              </a:lnSpc>
              <a:spcBef>
                <a:spcPts val="20"/>
              </a:spcBef>
            </a:pP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过程中出现任何问题，</a:t>
            </a: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a:t>
            </a:r>
            <a:r>
              <a:rPr sz="12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SpO</a:t>
            </a:r>
            <a:r>
              <a:rPr sz="1200" b="1" kern="0" spc="10" dirty="0">
                <a:solidFill>
                  <a:srgbClr val="000000">
                    <a:alpha val="100000"/>
                  </a:srgbClr>
                </a:solidFill>
                <a:latin typeface="Calibri" panose="020F0502020204030204"/>
                <a:ea typeface="Calibri" panose="020F0502020204030204"/>
                <a:cs typeface="Calibri" panose="020F0502020204030204"/>
              </a:rPr>
              <a:t>₂</a:t>
            </a: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&lt;90%</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18" name="textbox 418"/>
          <p:cNvSpPr/>
          <p:nvPr/>
        </p:nvSpPr>
        <p:spPr>
          <a:xfrm>
            <a:off x="7493062" y="1930430"/>
            <a:ext cx="1051560" cy="4001770"/>
          </a:xfrm>
          <a:prstGeom prst="rect">
            <a:avLst/>
          </a:prstGeom>
          <a:noFill/>
          <a:ln w="0" cap="flat">
            <a:noFill/>
            <a:prstDash val="solid"/>
            <a:miter lim="0"/>
          </a:ln>
        </p:spPr>
        <p:txBody>
          <a:bodyPr vert="horz" wrap="square" lIns="0" tIns="604" rIns="0" bIns="0"/>
          <a:lstStyle/>
          <a:p>
            <a:pPr marL="290830" indent="-240665" algn="l" rtl="0" eaLnBrk="0">
              <a:lnSpc>
                <a:spcPct val="108000"/>
              </a:lnSpc>
              <a:spcBef>
                <a:spcPts val="5"/>
              </a:spcBef>
            </a:pP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按期预约下一 </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次随访</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marL="12700" indent="37465" algn="l" rtl="0" eaLnBrk="0">
              <a:lnSpc>
                <a:spcPct val="104000"/>
              </a:lnSpc>
              <a:spcBef>
                <a:spcPts val="365"/>
              </a:spcBef>
            </a:pP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结合其服药依</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从情况进行指</a:t>
            </a: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导，必要时转</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诊，2周内随访</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39000"/>
              </a:lnSpc>
            </a:pPr>
            <a:endParaRPr sz="1000" dirty="0">
              <a:latin typeface="Arial" panose="020B0604020202020204"/>
              <a:ea typeface="Arial" panose="020B0604020202020204"/>
              <a:cs typeface="Arial" panose="020B0604020202020204"/>
            </a:endParaRPr>
          </a:p>
          <a:p>
            <a:pPr algn="l" rtl="0" eaLnBrk="0">
              <a:lnSpc>
                <a:spcPct val="140000"/>
              </a:lnSpc>
            </a:pPr>
            <a:endParaRPr sz="1000" dirty="0">
              <a:latin typeface="Arial" panose="020B0604020202020204"/>
              <a:ea typeface="Arial" panose="020B0604020202020204"/>
              <a:cs typeface="Arial" panose="020B0604020202020204"/>
            </a:endParaRPr>
          </a:p>
          <a:p>
            <a:pPr marL="14605" algn="l" rtl="0" eaLnBrk="0">
              <a:lnSpc>
                <a:spcPct val="99000"/>
              </a:lnSpc>
              <a:spcBef>
                <a:spcPts val="370"/>
              </a:spcBef>
            </a:pP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建议其转诊，2</a:t>
            </a:r>
            <a:endParaRPr sz="1200" dirty="0">
              <a:latin typeface="宋体" panose="02010600030101010101" pitchFamily="2" charset="-122"/>
              <a:ea typeface="宋体" panose="02010600030101010101" pitchFamily="2" charset="-122"/>
              <a:cs typeface="宋体" panose="02010600030101010101" pitchFamily="2" charset="-122"/>
            </a:endParaRPr>
          </a:p>
          <a:p>
            <a:pPr marL="52705" algn="l" rtl="0" eaLnBrk="0">
              <a:lnSpc>
                <a:spcPct val="98000"/>
              </a:lnSpc>
              <a:spcBef>
                <a:spcPts val="30"/>
              </a:spcBef>
            </a:pP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周内主动随访</a:t>
            </a:r>
            <a:endParaRPr sz="1200" dirty="0">
              <a:latin typeface="宋体" panose="02010600030101010101" pitchFamily="2" charset="-122"/>
              <a:ea typeface="宋体" panose="02010600030101010101" pitchFamily="2" charset="-122"/>
              <a:cs typeface="宋体" panose="02010600030101010101" pitchFamily="2" charset="-122"/>
            </a:endParaRPr>
          </a:p>
          <a:p>
            <a:pPr marL="211455" algn="l" rtl="0" eaLnBrk="0">
              <a:lnSpc>
                <a:spcPct val="99000"/>
              </a:lnSpc>
              <a:spcBef>
                <a:spcPts val="235"/>
              </a:spcBef>
            </a:pP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转诊情况</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marL="14605" algn="l" rtl="0" eaLnBrk="0">
              <a:lnSpc>
                <a:spcPct val="97000"/>
              </a:lnSpc>
              <a:spcBef>
                <a:spcPts val="365"/>
              </a:spcBef>
            </a:pP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建议其转诊，2</a:t>
            </a:r>
            <a:endParaRPr sz="1200" dirty="0">
              <a:latin typeface="宋体" panose="02010600030101010101" pitchFamily="2" charset="-122"/>
              <a:ea typeface="宋体" panose="02010600030101010101" pitchFamily="2" charset="-122"/>
              <a:cs typeface="宋体" panose="02010600030101010101" pitchFamily="2" charset="-122"/>
            </a:endParaRPr>
          </a:p>
          <a:p>
            <a:pPr marL="52705" algn="l" rtl="0" eaLnBrk="0">
              <a:lnSpc>
                <a:spcPct val="98000"/>
              </a:lnSpc>
              <a:spcBef>
                <a:spcPts val="5"/>
              </a:spcBef>
            </a:pP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周内主动随访</a:t>
            </a:r>
            <a:endParaRPr sz="1200" dirty="0">
              <a:latin typeface="宋体" panose="02010600030101010101" pitchFamily="2" charset="-122"/>
              <a:ea typeface="宋体" panose="02010600030101010101" pitchFamily="2" charset="-122"/>
              <a:cs typeface="宋体" panose="02010600030101010101" pitchFamily="2" charset="-122"/>
            </a:endParaRPr>
          </a:p>
          <a:p>
            <a:pPr marL="211455" algn="l" rtl="0" eaLnBrk="0">
              <a:lnSpc>
                <a:spcPct val="99000"/>
              </a:lnSpc>
              <a:spcBef>
                <a:spcPts val="235"/>
              </a:spcBef>
            </a:pP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转诊情况</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20" name="textbox 420"/>
          <p:cNvSpPr/>
          <p:nvPr/>
        </p:nvSpPr>
        <p:spPr>
          <a:xfrm>
            <a:off x="9563140" y="2771543"/>
            <a:ext cx="1191260" cy="187007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4605" algn="l" rtl="0" eaLnBrk="0">
              <a:lnSpc>
                <a:spcPct val="98000"/>
              </a:lnSpc>
            </a:pPr>
            <a:r>
              <a:rPr sz="12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告知所有患者：</a:t>
            </a:r>
            <a:endParaRPr sz="1200" dirty="0">
              <a:latin typeface="宋体" panose="02010600030101010101" pitchFamily="2" charset="-122"/>
              <a:ea typeface="宋体" panose="02010600030101010101" pitchFamily="2" charset="-122"/>
              <a:cs typeface="宋体" panose="02010600030101010101" pitchFamily="2" charset="-122"/>
            </a:endParaRPr>
          </a:p>
          <a:p>
            <a:pPr marL="229870" indent="-217805" algn="l" rtl="0" eaLnBrk="0">
              <a:lnSpc>
                <a:spcPct val="99000"/>
              </a:lnSpc>
              <a:spcBef>
                <a:spcPts val="10"/>
              </a:spcBef>
            </a:pP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3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出现哪种情况</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应立即就医</a:t>
            </a:r>
            <a:endParaRPr sz="1200" dirty="0">
              <a:latin typeface="宋体" panose="02010600030101010101" pitchFamily="2" charset="-122"/>
              <a:ea typeface="宋体" panose="02010600030101010101" pitchFamily="2" charset="-122"/>
              <a:cs typeface="宋体" panose="02010600030101010101" pitchFamily="2" charset="-122"/>
            </a:endParaRPr>
          </a:p>
          <a:p>
            <a:pPr marL="229870" indent="-217805" algn="l" rtl="0" eaLnBrk="0">
              <a:lnSpc>
                <a:spcPct val="102000"/>
              </a:lnSpc>
              <a:spcBef>
                <a:spcPts val="10"/>
              </a:spcBef>
            </a:pP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3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进行针对性生</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活方式指导</a:t>
            </a:r>
            <a:endParaRPr sz="1200" dirty="0">
              <a:latin typeface="宋体" panose="02010600030101010101" pitchFamily="2" charset="-122"/>
              <a:ea typeface="宋体" panose="02010600030101010101" pitchFamily="2" charset="-122"/>
              <a:cs typeface="宋体" panose="02010600030101010101" pitchFamily="2" charset="-122"/>
            </a:endParaRPr>
          </a:p>
          <a:p>
            <a:pPr marL="229870" indent="-217805" algn="l" rtl="0" eaLnBrk="0">
              <a:lnSpc>
                <a:spcPct val="101000"/>
              </a:lnSpc>
              <a:spcBef>
                <a:spcPts val="45"/>
              </a:spcBef>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4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每年应进行一</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次较为全面的</a:t>
            </a: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健康体检(可</a:t>
            </a: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与老年人健康</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体检相结合)</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22" name="textbox 422"/>
          <p:cNvSpPr/>
          <p:nvPr/>
        </p:nvSpPr>
        <p:spPr>
          <a:xfrm>
            <a:off x="2933740" y="3053208"/>
            <a:ext cx="1146175" cy="1303019"/>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43815" algn="l" rtl="0" eaLnBrk="0">
              <a:lnSpc>
                <a:spcPct val="102000"/>
              </a:lnSpc>
            </a:pP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评估以下内容：</a:t>
            </a: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1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症</a:t>
            </a:r>
            <a:r>
              <a:rPr sz="11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状</a:t>
            </a:r>
            <a:endParaRPr sz="1100" dirty="0">
              <a:latin typeface="宋体" panose="02010600030101010101" pitchFamily="2" charset="-122"/>
              <a:ea typeface="宋体" panose="02010600030101010101" pitchFamily="2" charset="-122"/>
              <a:cs typeface="宋体" panose="02010600030101010101" pitchFamily="2" charset="-122"/>
            </a:endParaRPr>
          </a:p>
          <a:p>
            <a:pPr marL="43815" algn="l" rtl="0" eaLnBrk="0">
              <a:lnSpc>
                <a:spcPct val="97000"/>
              </a:lnSpc>
              <a:spcBef>
                <a:spcPts val="55"/>
              </a:spcBef>
            </a:pPr>
            <a:r>
              <a:rPr sz="12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急性加重</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8000"/>
              </a:lnSpc>
              <a:spcBef>
                <a:spcPts val="10"/>
              </a:spcBef>
            </a:pP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吸</a:t>
            </a:r>
            <a:r>
              <a:rPr sz="12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烟</a:t>
            </a:r>
            <a:r>
              <a:rPr sz="12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情</a:t>
            </a:r>
            <a:r>
              <a:rPr sz="12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况</a:t>
            </a:r>
            <a:endParaRPr sz="1200" dirty="0">
              <a:latin typeface="宋体" panose="02010600030101010101" pitchFamily="2" charset="-122"/>
              <a:ea typeface="宋体" panose="02010600030101010101" pitchFamily="2" charset="-122"/>
              <a:cs typeface="宋体" panose="02010600030101010101" pitchFamily="2" charset="-122"/>
            </a:endParaRPr>
          </a:p>
          <a:p>
            <a:pPr marL="43815" algn="l" rtl="0" eaLnBrk="0">
              <a:lnSpc>
                <a:spcPct val="99000"/>
              </a:lnSpc>
              <a:spcBef>
                <a:spcPts val="125"/>
              </a:spcBef>
            </a:pP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2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用药情况</a:t>
            </a:r>
            <a:endParaRPr sz="1200" dirty="0">
              <a:latin typeface="宋体" panose="02010600030101010101" pitchFamily="2" charset="-122"/>
              <a:ea typeface="宋体" panose="02010600030101010101" pitchFamily="2" charset="-122"/>
              <a:cs typeface="宋体" panose="02010600030101010101" pitchFamily="2" charset="-122"/>
            </a:endParaRPr>
          </a:p>
          <a:p>
            <a:pPr marL="43815" algn="l" rtl="0" eaLnBrk="0">
              <a:lnSpc>
                <a:spcPct val="99000"/>
              </a:lnSpc>
              <a:spcBef>
                <a:spcPts val="165"/>
              </a:spcBef>
            </a:pPr>
            <a:r>
              <a:rPr sz="12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200" kern="0" spc="5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肺功能</a:t>
            </a:r>
            <a:endParaRPr sz="1200" dirty="0">
              <a:latin typeface="宋体" panose="02010600030101010101" pitchFamily="2" charset="-122"/>
              <a:ea typeface="宋体" panose="02010600030101010101" pitchFamily="2" charset="-122"/>
              <a:cs typeface="宋体" panose="02010600030101010101" pitchFamily="2" charset="-122"/>
            </a:endParaRPr>
          </a:p>
          <a:p>
            <a:pPr marL="43815" algn="l" rtl="0" eaLnBrk="0">
              <a:lnSpc>
                <a:spcPct val="92000"/>
              </a:lnSpc>
              <a:spcBef>
                <a:spcPts val="15"/>
              </a:spcBef>
            </a:pPr>
            <a:r>
              <a:rPr sz="1100" kern="0" spc="-40" dirty="0">
                <a:solidFill>
                  <a:srgbClr val="000000">
                    <a:alpha val="100000"/>
                  </a:srgbClr>
                </a:solidFill>
                <a:latin typeface="Arial" panose="020B0604020202020204"/>
                <a:ea typeface="Arial" panose="020B0604020202020204"/>
                <a:cs typeface="Arial" panose="020B0604020202020204"/>
              </a:rPr>
              <a:t>·</a:t>
            </a:r>
            <a:r>
              <a:rPr sz="1100" kern="0" spc="50" dirty="0">
                <a:solidFill>
                  <a:srgbClr val="000000">
                    <a:alpha val="100000"/>
                  </a:srgbClr>
                </a:solidFill>
                <a:latin typeface="Arial" panose="020B0604020202020204"/>
                <a:ea typeface="Arial" panose="020B0604020202020204"/>
                <a:cs typeface="Arial" panose="020B0604020202020204"/>
              </a:rPr>
              <a:t>    </a:t>
            </a:r>
            <a:r>
              <a:rPr sz="1100" b="1" kern="0" spc="-40" dirty="0">
                <a:solidFill>
                  <a:srgbClr val="000000">
                    <a:alpha val="100000"/>
                  </a:srgbClr>
                </a:solidFill>
                <a:latin typeface="Arial" panose="020B0604020202020204"/>
                <a:ea typeface="Arial" panose="020B0604020202020204"/>
                <a:cs typeface="Arial" panose="020B0604020202020204"/>
              </a:rPr>
              <a:t>SpO</a:t>
            </a:r>
            <a:r>
              <a:rPr sz="1100" b="1" kern="0" spc="-40" dirty="0">
                <a:solidFill>
                  <a:srgbClr val="000000">
                    <a:alpha val="100000"/>
                  </a:srgbClr>
                </a:solidFill>
                <a:latin typeface="Calibri" panose="020F0502020204030204"/>
                <a:ea typeface="Calibri" panose="020F0502020204030204"/>
                <a:cs typeface="Calibri" panose="020F0502020204030204"/>
              </a:rPr>
              <a:t>₂</a:t>
            </a:r>
            <a:endParaRPr sz="1100" dirty="0">
              <a:latin typeface="Calibri" panose="020F0502020204030204"/>
              <a:ea typeface="Calibri" panose="020F0502020204030204"/>
              <a:cs typeface="Calibri" panose="020F0502020204030204"/>
            </a:endParaRPr>
          </a:p>
        </p:txBody>
      </p:sp>
      <p:sp>
        <p:nvSpPr>
          <p:cNvPr id="424" name="textbox 424"/>
          <p:cNvSpPr/>
          <p:nvPr/>
        </p:nvSpPr>
        <p:spPr>
          <a:xfrm>
            <a:off x="2044700" y="3060221"/>
            <a:ext cx="517525" cy="134937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ct val="98000"/>
              </a:lnSpc>
            </a:pP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辖区内</a:t>
            </a:r>
            <a:endParaRPr sz="1200" dirty="0">
              <a:latin typeface="宋体" panose="02010600030101010101" pitchFamily="2" charset="-122"/>
              <a:ea typeface="宋体" panose="02010600030101010101" pitchFamily="2" charset="-122"/>
              <a:cs typeface="宋体" panose="02010600030101010101" pitchFamily="2" charset="-122"/>
            </a:endParaRPr>
          </a:p>
          <a:p>
            <a:pPr marL="14605" algn="l" rtl="0" eaLnBrk="0">
              <a:lnSpc>
                <a:spcPct val="103000"/>
              </a:lnSpc>
              <a:spcBef>
                <a:spcPts val="110"/>
              </a:spcBef>
            </a:pPr>
            <a:r>
              <a:rPr sz="1200" b="1" kern="0" spc="10" dirty="0">
                <a:solidFill>
                  <a:srgbClr val="000000">
                    <a:alpha val="100000"/>
                  </a:srgbClr>
                </a:solidFill>
                <a:latin typeface="黑体" panose="02010609060101010101" charset="-122"/>
                <a:ea typeface="黑体" panose="02010609060101010101" charset="-122"/>
                <a:cs typeface="黑体" panose="02010609060101010101" charset="-122"/>
              </a:rPr>
              <a:t>35岁及</a:t>
            </a:r>
            <a:r>
              <a:rPr sz="12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以上常</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住居民</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确诊为</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慢阻肺</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病患者</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26" name="textbox 426"/>
          <p:cNvSpPr/>
          <p:nvPr/>
        </p:nvSpPr>
        <p:spPr>
          <a:xfrm>
            <a:off x="4407594" y="2455410"/>
            <a:ext cx="187960" cy="2458085"/>
          </a:xfrm>
          <a:prstGeom prst="rect">
            <a:avLst/>
          </a:prstGeom>
          <a:noFill/>
          <a:ln w="0" cap="flat">
            <a:noFill/>
            <a:prstDash val="solid"/>
            <a:miter lim="0"/>
          </a:ln>
        </p:spPr>
        <p:txBody>
          <a:bodyPr vert="eaVert"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87000"/>
              </a:lnSpc>
            </a:pPr>
            <a:r>
              <a:rPr sz="1200" kern="0" spc="2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根据评估情况决定下一步处理</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2987040" y="3044825"/>
            <a:ext cx="1040130" cy="1311275"/>
          </a:xfrm>
          <a:prstGeom prst="rect">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6560" y="258445"/>
            <a:ext cx="7633970"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17195" y="903605"/>
            <a:ext cx="7530465" cy="521970"/>
          </a:xfrm>
          <a:prstGeom prst="rect">
            <a:avLst/>
          </a:prstGeom>
        </p:spPr>
        <p:txBody>
          <a:bodyPr wrap="square">
            <a:spAutoFit/>
          </a:bodyPr>
          <a:p>
            <a:pPr marL="0" indent="355600" algn="just" defTabSz="266700">
              <a:spcBef>
                <a:spcPct val="0"/>
              </a:spcBef>
              <a:spcAft>
                <a:spcPct val="0"/>
              </a:spcAft>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一、</a:t>
            </a:r>
            <a:r>
              <a:rPr lang="en-US" altLang="zh-CN"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的社区预防教育和管理</a:t>
            </a:r>
            <a:endPar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767715" y="1425575"/>
            <a:ext cx="9708515" cy="1635125"/>
          </a:xfrm>
          <a:prstGeom prst="rect">
            <a:avLst/>
          </a:prstGeom>
        </p:spPr>
        <p:txBody>
          <a:bodyPr wrap="square">
            <a:noAutofit/>
          </a:bodyPr>
          <a:p>
            <a:pPr indent="355600" algn="just" defTabSz="266700" fontAlgn="auto">
              <a:lnSpc>
                <a:spcPts val="3300"/>
              </a:lnSpc>
              <a:spcBef>
                <a:spcPct val="0"/>
              </a:spcBef>
              <a:spcAft>
                <a:spcPct val="0"/>
              </a:spcAft>
            </a:pP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1.COPD</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的三级预防</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）第一级预防：</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戒烟；</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防治空气污染；</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减少职业危害。</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）第二级预防：</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在无</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症状的高危人群中定期进行普查；</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戒烟仍然是最关键，最重要的措施。</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）第三级预防：</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继续强化戒烟。</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改善营养，加强康复锻炼。</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严重低氧者长期家庭氧疗。</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④</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定期注射流感疫苗、肺炎菌疫苗减少呼吸道感染。</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⑤</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对患者家庭进行教育。</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 COPD</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的教育</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）鼓励和指导健康行为，培养管理疾病的技能。</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）纠正行为危险因素如戒烟，增加体力活动，睡眠充足和饮食健康。</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）宣教</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知识、掌握吸入药物和吸入装置等基本知识。</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宣教何时治疗、如何求助、在病情恶化期间做出决策等。</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0" indent="355600" algn="just" defTabSz="266700" fontAlgn="auto">
              <a:lnSpc>
                <a:spcPts val="3300"/>
              </a:lnSpc>
              <a:spcBef>
                <a:spcPct val="0"/>
              </a:spcBef>
              <a:spcAft>
                <a:spcPct val="0"/>
              </a:spcAft>
            </a:pP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1470" y="221615"/>
            <a:ext cx="7508240"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737870" y="1056640"/>
            <a:ext cx="9617710" cy="4141470"/>
          </a:xfrm>
          <a:prstGeom prst="rect">
            <a:avLst/>
          </a:prstGeom>
        </p:spPr>
        <p:txBody>
          <a:bodyPr>
            <a:noAutofit/>
          </a:bodyPr>
          <a:p>
            <a:pPr indent="355600" algn="just" defTabSz="266700" fontAlgn="auto">
              <a:lnSpc>
                <a:spcPts val="3500"/>
              </a:lnSpc>
              <a:spcBef>
                <a:spcPct val="0"/>
              </a:spcBef>
              <a:spcAft>
                <a:spcPct val="0"/>
              </a:spcAft>
            </a:pP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3. COPD</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的社区管理</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）确定对象：</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门诊筛查：询问</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危险因素及慢性呼吸道症状。</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通过社区卫生调查或进行专项慢性病筛查，发现</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患者。</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健康体检：定期或不定期肺功能测定，特别是对年龄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&gt;40</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岁以上患者。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）建立档案：收集患者基本信息、现病史、家族史、既往史、危险因素、生活行为（饮食、运动、吸烟、饮酒等）、体检记录、辅助检查、诊断和治疗情况，进行危险分层及开展分级管理。</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）随访和监测：</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①</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重度以上每</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个月一次，轻中度每年检查一次；</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②</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症状及体征；</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③</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急性加重情况；</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④</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吸烟情况；</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⑤</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胸片；</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⑥</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治疗方案：药物计量、依从性、吸入技术、疗效和副作用</a:t>
            </a:r>
            <a:r>
              <a:rPr lang="zh-CN" altLang="en-US" sz="1600">
                <a:solidFill>
                  <a:schemeClr val="accent1">
                    <a:lumMod val="50000"/>
                  </a:schemeClr>
                </a:solidFill>
                <a:latin typeface="Calibri" panose="020F0502020204030204"/>
                <a:ea typeface="宋体" panose="02010600030101010101" pitchFamily="2" charset="-122"/>
              </a:rPr>
              <a:t>。</a:t>
            </a:r>
            <a:endParaRPr lang="zh-CN" altLang="en-US" sz="1600">
              <a:solidFill>
                <a:schemeClr val="accent1">
                  <a:lumMod val="50000"/>
                </a:schemeClr>
              </a:solidFill>
              <a:latin typeface="Calibri" panose="020F0502020204030204"/>
              <a:ea typeface="宋体" panose="02010600030101010101" pitchFamily="2" charset="-122"/>
            </a:endParaRPr>
          </a:p>
          <a:p>
            <a:pPr marL="0" indent="355600" algn="just" defTabSz="266700">
              <a:spcBef>
                <a:spcPct val="0"/>
              </a:spcBef>
              <a:spcAft>
                <a:spcPct val="0"/>
              </a:spcAft>
            </a:pPr>
            <a:endParaRPr lang="zh-CN" altLang="en-US" sz="1600">
              <a:solidFill>
                <a:schemeClr val="accent1">
                  <a:lumMod val="50000"/>
                </a:schemeClr>
              </a:solidFill>
              <a:latin typeface="Calibri" panose="020F0502020204030204"/>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1015" y="270510"/>
            <a:ext cx="7869555"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762635" y="1039495"/>
            <a:ext cx="9208135" cy="4477385"/>
          </a:xfrm>
          <a:prstGeom prst="rect">
            <a:avLst/>
          </a:prstGeom>
        </p:spPr>
        <p:txBody>
          <a:bodyPr wrap="square">
            <a:spAutoFit/>
          </a:bodyPr>
          <a:p>
            <a:pPr marL="0" indent="0" algn="just" defTabSz="266700">
              <a:spcBef>
                <a:spcPct val="0"/>
              </a:spcBef>
              <a:spcAft>
                <a:spcPct val="0"/>
              </a:spcAft>
            </a:pP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二、</a:t>
            </a: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稳定期管理目标：</a:t>
            </a:r>
            <a:endPar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管理目标：（</a:t>
            </a: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）减轻目前症状；（</a:t>
            </a: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降低未来风险</a:t>
            </a:r>
            <a:endPar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教育：</a:t>
            </a:r>
            <a:endParaRPr lang="zh-CN" altLang="en-US" sz="2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）戒烟宣教；</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）慢阻肺的临床基础知识；</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）长期规律使用药物的重要性；</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）吸入药物和吸入装置的正确使用；</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5</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）缓解呼吸困难的技巧；</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6</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）需到医院就诊的时机；</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7</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）呼吸康复知识；</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8</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）急性加重的处理方式；</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9</a:t>
            </a: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）终末期慢阻肺的伦理问题。</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7365" y="306705"/>
            <a:ext cx="7827645"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991235" y="1276350"/>
            <a:ext cx="8789035" cy="4123690"/>
          </a:xfrm>
          <a:prstGeom prst="rect">
            <a:avLst/>
          </a:prstGeom>
        </p:spPr>
        <p:txBody>
          <a:bodyPr>
            <a:noAutofit/>
          </a:bodyPr>
          <a:p>
            <a:pPr indent="355600" algn="just" defTabSz="266700" fontAlgn="auto">
              <a:lnSpc>
                <a:spcPts val="3500"/>
              </a:lnSpc>
              <a:spcBef>
                <a:spcPct val="0"/>
              </a:spcBef>
              <a:spcAft>
                <a:spcPct val="0"/>
              </a:spcAft>
            </a:pP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危险因素的管理：</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）戒烟及烟草依赖的治疗，干预患者戒烟是关键措施；</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）控制职业性或环境污染，患者避免暴露于有害刺激物中。</a:t>
            </a:r>
            <a:endParaRPr lang="zh-CN" altLang="en-US"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500"/>
              </a:lnSpc>
              <a:spcBef>
                <a:spcPct val="0"/>
              </a:spcBef>
              <a:spcAft>
                <a:spcPct val="0"/>
              </a:spcAft>
            </a:pPr>
            <a:r>
              <a:rPr lang="en-US" altLang="zh-CN"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非药物治疗：</a:t>
            </a:r>
            <a:endParaRPr lang="zh-CN" altLang="en-US" sz="25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172720" algn="just" defTabSz="266700" fontAlgn="auto">
              <a:lnSpc>
                <a:spcPts val="3500"/>
              </a:lnSpc>
              <a:spcBef>
                <a:spcPct val="0"/>
              </a:spcBef>
              <a:spcAft>
                <a:spcPct val="0"/>
              </a:spcAft>
            </a:pPr>
            <a:r>
              <a:rPr lang="en-US" altLang="zh-CN" sz="2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）肺康复：耐力训练、抗阻力量训练和上下肢训练；</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172720" algn="just" defTabSz="266700" fontAlgn="auto">
              <a:lnSpc>
                <a:spcPts val="35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）呼吸困难的姑息治疗</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172720" algn="just" defTabSz="266700" fontAlgn="auto">
              <a:lnSpc>
                <a:spcPts val="35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）营养支持</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172720" algn="just" defTabSz="266700" fontAlgn="auto">
              <a:lnSpc>
                <a:spcPts val="3500"/>
              </a:lnSpc>
              <a:spcBef>
                <a:spcPct val="0"/>
              </a:spcBef>
              <a:spcAft>
                <a:spcPct val="0"/>
              </a:spcAft>
            </a:pP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）家庭氧疗</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405" y="222250"/>
            <a:ext cx="7852410" cy="645160"/>
          </a:xfrm>
          <a:prstGeom prst="rect">
            <a:avLst/>
          </a:prstGeom>
          <a:noFill/>
        </p:spPr>
        <p:txBody>
          <a:bodyPr wrap="square" rtlCol="0" anchor="t">
            <a:spAutoFit/>
          </a:bodyPr>
          <a:p>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慢性阻塞性肺疾病患者健康服务规范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002030" y="1171575"/>
            <a:ext cx="6096000" cy="475615"/>
          </a:xfrm>
          <a:prstGeom prst="rect">
            <a:avLst/>
          </a:prstGeom>
          <a:noFill/>
        </p:spPr>
        <p:txBody>
          <a:bodyPr wrap="square" rtlCol="0" anchor="t">
            <a:spAutoFit/>
          </a:bodyPr>
          <a:p>
            <a:pPr marL="0" indent="355600" algn="just" defTabSz="266700">
              <a:spcBef>
                <a:spcPct val="0"/>
              </a:spcBef>
              <a:spcAft>
                <a:spcPct val="0"/>
              </a:spcAft>
            </a:pPr>
            <a:r>
              <a:rPr lang="zh-CN" altLang="en-US" sz="2500" b="1">
                <a:solidFill>
                  <a:schemeClr val="accent1">
                    <a:lumMod val="75000"/>
                  </a:schemeClr>
                </a:solidFill>
                <a:latin typeface="Calibri" panose="020F0502020204030204"/>
                <a:ea typeface="宋体" panose="02010600030101010101" pitchFamily="2" charset="-122"/>
                <a:sym typeface="+mn-ea"/>
              </a:rPr>
              <a:t>三、双向转诊</a:t>
            </a:r>
            <a:endParaRPr lang="zh-CN" altLang="en-US" sz="2500" b="1">
              <a:solidFill>
                <a:schemeClr val="accent1">
                  <a:lumMod val="75000"/>
                </a:schemeClr>
              </a:solidFill>
              <a:latin typeface="Calibri" panose="020F0502020204030204"/>
              <a:ea typeface="宋体" panose="02010600030101010101" pitchFamily="2" charset="-122"/>
              <a:sym typeface="+mn-ea"/>
            </a:endParaRPr>
          </a:p>
        </p:txBody>
      </p:sp>
      <p:sp>
        <p:nvSpPr>
          <p:cNvPr id="4" name="文本框 3"/>
          <p:cNvSpPr txBox="1"/>
          <p:nvPr/>
        </p:nvSpPr>
        <p:spPr>
          <a:xfrm>
            <a:off x="713740" y="1722755"/>
            <a:ext cx="9738995" cy="4323080"/>
          </a:xfrm>
          <a:prstGeom prst="rect">
            <a:avLst/>
          </a:prstGeom>
        </p:spPr>
        <p:txBody>
          <a:bodyPr wrap="square">
            <a:spAutoFit/>
          </a:bodyPr>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）初筛疑诊</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患者。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）随访症状控制不满意，或出现药物不良反应，或其他不能耐受治疗者。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）出现慢阻合并症，需进一步评估和治疗。</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）诊断明确、病情平稳的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患者每年应由专科医师进行一次全面评估，对治疗方案进行必要的调整。</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）随访期间出现急性加重，需要改变治疗方案。</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）医生判断患者出现需要上级医院处理的其他情况。</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7</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具有中医治疗需求的</a:t>
            </a:r>
            <a:r>
              <a:rPr lang="en-US" altLang="zh-CN"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COPD</a:t>
            </a: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患者。</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一旦患者病情稳定，治疗方案确定还是需要转回社区全科医生进行管理。</a:t>
            </a:r>
            <a:endParaRPr lang="zh-CN" altLang="en-US" sz="23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aphicFrame>
        <p:nvGraphicFramePr>
          <p:cNvPr id="15" name="表格 14"/>
          <p:cNvGraphicFramePr>
            <a:graphicFrameLocks noGrp="1"/>
          </p:cNvGraphicFramePr>
          <p:nvPr>
            <p:custDataLst>
              <p:tags r:id="rId1"/>
            </p:custDataLst>
          </p:nvPr>
        </p:nvGraphicFramePr>
        <p:xfrm>
          <a:off x="701040" y="917575"/>
          <a:ext cx="9901555" cy="2156460"/>
        </p:xfrm>
        <a:graphic>
          <a:graphicData uri="http://schemas.openxmlformats.org/drawingml/2006/table">
            <a:tbl>
              <a:tblPr firstRow="1" firstCol="1" bandRow="1">
                <a:tableStyleId>{5C22544A-7EE6-4342-B048-85BDC9FD1C3A}</a:tableStyleId>
              </a:tblPr>
              <a:tblGrid>
                <a:gridCol w="1376680"/>
                <a:gridCol w="791845"/>
                <a:gridCol w="946150"/>
                <a:gridCol w="688340"/>
                <a:gridCol w="1696085"/>
                <a:gridCol w="947420"/>
                <a:gridCol w="946785"/>
                <a:gridCol w="721360"/>
                <a:gridCol w="1786890"/>
              </a:tblGrid>
              <a:tr h="381000">
                <a:tc>
                  <a:txBody>
                    <a:bodyPr/>
                    <a:p>
                      <a:pPr algn="ct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在职 </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在编 </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gridSpan="2">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医师</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hMerge="1">
                  <a:tcPr marL="68580" marR="68580" marT="0" marB="0" anchor="ctr"/>
                </a:tc>
                <a:tc>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公卫医师 </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护士 </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gridSpan="2">
                  <a:txBody>
                    <a:bodyPr/>
                    <a:p>
                      <a:pPr algn="ctr"/>
                      <a:r>
                        <a:rPr lang="zh-CN" sz="1200" kern="0" dirty="0">
                          <a:effectLst/>
                          <a:latin typeface="Arial" panose="020B0604020202020204" pitchFamily="34" charset="0"/>
                          <a:ea typeface="微软雅黑" panose="020B0503020204020204" charset="-122"/>
                          <a:sym typeface="Arial" panose="020B0604020202020204" pitchFamily="34" charset="0"/>
                        </a:rPr>
                        <a:t>其他人员 </a:t>
                      </a:r>
                      <a:endParaRPr lang="zh-CN" sz="120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hMerge="1">
                  <a:tcPr/>
                </a:tc>
              </a:tr>
              <a:tr h="358775">
                <a:tc rowSpan="7">
                  <a:txBody>
                    <a:bodyPr/>
                    <a:p>
                      <a:pPr algn="ctr"/>
                      <a:r>
                        <a:rPr lang="zh-CN" altLang="en-US" sz="1500" kern="0" dirty="0">
                          <a:effectLst/>
                          <a:latin typeface="Arial" panose="020B0604020202020204" pitchFamily="34" charset="0"/>
                          <a:ea typeface="微软雅黑" panose="020B0503020204020204" charset="-122"/>
                          <a:sym typeface="Arial" panose="020B0604020202020204" pitchFamily="34" charset="0"/>
                        </a:rPr>
                        <a:t>人员情况</a:t>
                      </a:r>
                      <a:endParaRPr lang="en-US" altLang="zh-CN" sz="1500" kern="0" dirty="0">
                        <a:effectLst/>
                        <a:latin typeface="Arial" panose="020B0604020202020204" pitchFamily="34" charset="0"/>
                        <a:ea typeface="微软雅黑" panose="020B0503020204020204" charset="-122"/>
                        <a:sym typeface="Arial" panose="020B0604020202020204" pitchFamily="34" charset="0"/>
                      </a:endParaRPr>
                    </a:p>
                    <a:p>
                      <a:pPr algn="ctr"/>
                      <a:r>
                        <a:rPr lang="en-US" altLang="zh-CN" sz="1200" b="0" kern="0" dirty="0">
                          <a:effectLst/>
                          <a:latin typeface="Arial" panose="020B0604020202020204" pitchFamily="34" charset="0"/>
                          <a:ea typeface="微软雅黑" panose="020B0503020204020204" charset="-122"/>
                          <a:sym typeface="Arial" panose="020B0604020202020204" pitchFamily="34" charset="0"/>
                        </a:rPr>
                        <a:t>(</a:t>
                      </a:r>
                      <a:r>
                        <a:rPr lang="en-US" altLang="zh-CN" sz="1200" b="0" kern="0" dirty="0" smtClean="0">
                          <a:effectLst/>
                          <a:latin typeface="Arial" panose="020B0604020202020204" pitchFamily="34" charset="0"/>
                          <a:ea typeface="微软雅黑" panose="020B0503020204020204" charset="-122"/>
                          <a:sym typeface="Arial" panose="020B0604020202020204" pitchFamily="34" charset="0"/>
                        </a:rPr>
                        <a:t>2025</a:t>
                      </a:r>
                      <a:r>
                        <a:rPr lang="zh-CN" altLang="en-US" sz="1200" b="0" kern="0" dirty="0" smtClean="0">
                          <a:effectLst/>
                          <a:latin typeface="Arial" panose="020B0604020202020204" pitchFamily="34" charset="0"/>
                          <a:ea typeface="微软雅黑" panose="020B0503020204020204" charset="-122"/>
                          <a:sym typeface="Arial" panose="020B0604020202020204" pitchFamily="34" charset="0"/>
                        </a:rPr>
                        <a:t>年</a:t>
                      </a:r>
                      <a:r>
                        <a:rPr lang="en-US" altLang="zh-CN" sz="1200" b="0" kern="0" dirty="0" smtClean="0">
                          <a:effectLst/>
                          <a:latin typeface="Arial" panose="020B0604020202020204" pitchFamily="34" charset="0"/>
                          <a:ea typeface="微软雅黑" panose="020B0503020204020204" charset="-122"/>
                          <a:sym typeface="Arial" panose="020B0604020202020204" pitchFamily="34" charset="0"/>
                        </a:rPr>
                        <a:t>7</a:t>
                      </a:r>
                      <a:r>
                        <a:rPr lang="zh-CN" altLang="en-US" sz="1200" b="0" kern="0" dirty="0" smtClean="0">
                          <a:effectLst/>
                          <a:latin typeface="Arial" panose="020B0604020202020204" pitchFamily="34" charset="0"/>
                          <a:ea typeface="微软雅黑" panose="020B0503020204020204" charset="-122"/>
                          <a:sym typeface="Arial" panose="020B0604020202020204" pitchFamily="34" charset="0"/>
                        </a:rPr>
                        <a:t>月底</a:t>
                      </a:r>
                      <a:r>
                        <a:rPr lang="en-US" altLang="zh-CN" sz="1350" b="0" kern="100" dirty="0">
                          <a:effectLst/>
                          <a:latin typeface="Arial" panose="020B0604020202020204" pitchFamily="34" charset="0"/>
                          <a:ea typeface="微软雅黑" panose="020B0503020204020204" charset="-122"/>
                          <a:sym typeface="Arial" panose="020B0604020202020204" pitchFamily="34" charset="0"/>
                        </a:rPr>
                        <a:t>)</a:t>
                      </a:r>
                      <a:endParaRPr lang="zh-CN" altLang="zh-CN" sz="1350" b="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rgbClr val="0070C0"/>
                    </a:solidFill>
                  </a:tcPr>
                </a:tc>
                <a:tc rowSpan="7">
                  <a:txBody>
                    <a:bodyPr/>
                    <a:p>
                      <a:pPr algn="ctr"/>
                      <a:r>
                        <a:rPr lang="en-US" sz="1500" b="1"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152</a:t>
                      </a:r>
                      <a:r>
                        <a:rPr lang="zh-CN" altLang="en-US" sz="1500" b="1" kern="0" dirty="0">
                          <a:solidFill>
                            <a:srgbClr val="FF0000"/>
                          </a:solidFill>
                          <a:effectLst/>
                          <a:latin typeface="Arial" panose="020B0604020202020204" pitchFamily="34" charset="0"/>
                          <a:ea typeface="微软雅黑" panose="020B0503020204020204" charset="-122"/>
                          <a:sym typeface="Arial" panose="020B0604020202020204" pitchFamily="34" charset="0"/>
                        </a:rPr>
                        <a:t>　</a:t>
                      </a:r>
                      <a:endParaRPr lang="zh-CN" altLang="en-US" sz="1500" b="1" kern="100" dirty="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chemeClr val="bg1">
                        <a:lumMod val="90000"/>
                      </a:schemeClr>
                    </a:solidFill>
                  </a:tcPr>
                </a:tc>
                <a:tc rowSpan="7">
                  <a:txBody>
                    <a:bodyPr/>
                    <a:p>
                      <a:pPr marL="0" algn="ctr" defTabSz="914400" rtl="0" eaLnBrk="1" latinLnBrk="0" hangingPunct="1"/>
                      <a:r>
                        <a:rPr lang="en-US" altLang="zh-CN" sz="1500" b="1"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136</a:t>
                      </a:r>
                      <a:endParaRPr lang="zh-CN" altLang="en-US" sz="1500" b="1"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rowSpan="7">
                  <a:txBody>
                    <a:bodyPr/>
                    <a:p>
                      <a:pPr algn="ctr"/>
                      <a:r>
                        <a:rPr lang="en-US" altLang="zh-CN" sz="150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56</a:t>
                      </a:r>
                      <a:r>
                        <a:rPr lang="zh-CN" altLang="en-US" sz="1500" b="1" kern="0" dirty="0">
                          <a:solidFill>
                            <a:srgbClr val="FF0000"/>
                          </a:solidFill>
                          <a:effectLst/>
                          <a:latin typeface="Arial" panose="020B0604020202020204" pitchFamily="34" charset="0"/>
                          <a:ea typeface="微软雅黑" panose="020B0503020204020204" charset="-122"/>
                          <a:sym typeface="Arial" panose="020B0604020202020204" pitchFamily="34" charset="0"/>
                        </a:rPr>
                        <a:t>　</a:t>
                      </a:r>
                      <a:endParaRPr lang="zh-CN" altLang="en-US" sz="1500" b="1" kern="100" dirty="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51435" marR="51435" marT="0" marB="0" anchor="ctr">
                    <a:solidFill>
                      <a:schemeClr val="bg1">
                        <a:lumMod val="90000"/>
                      </a:schemeClr>
                    </a:solidFill>
                  </a:tcPr>
                </a:tc>
                <a:tc rowSpan="2">
                  <a:txBody>
                    <a:bodyPr/>
                    <a:p>
                      <a:pPr algn="ctr"/>
                      <a:r>
                        <a:rPr lang="zh-CN" altLang="en-US" sz="1350" kern="0" dirty="0">
                          <a:solidFill>
                            <a:schemeClr val="dk1"/>
                          </a:solidFill>
                          <a:effectLst/>
                          <a:latin typeface="Arial" panose="020B0604020202020204" pitchFamily="34" charset="0"/>
                          <a:ea typeface="微软雅黑" panose="020B0503020204020204" charset="-122"/>
                          <a:cs typeface="+mn-cs"/>
                          <a:sym typeface="Arial" panose="020B0604020202020204" pitchFamily="34" charset="0"/>
                        </a:rPr>
                        <a:t>西医全科</a:t>
                      </a:r>
                      <a:endParaRPr lang="en-US" altLang="zh-CN" sz="1350" kern="0" dirty="0">
                        <a:solidFill>
                          <a:schemeClr val="dk1"/>
                        </a:solidFill>
                        <a:effectLst/>
                        <a:latin typeface="Arial" panose="020B0604020202020204" pitchFamily="34" charset="0"/>
                        <a:ea typeface="微软雅黑" panose="020B0503020204020204" charset="-122"/>
                        <a:cs typeface="+mn-cs"/>
                        <a:sym typeface="Arial" panose="020B0604020202020204" pitchFamily="34" charset="0"/>
                      </a:endParaRPr>
                    </a:p>
                    <a:p>
                      <a:pPr algn="ctr"/>
                      <a:r>
                        <a:rPr lang="en-US" sz="1350" kern="0" dirty="0" smtClean="0">
                          <a:effectLst/>
                          <a:latin typeface="Arial" panose="020B0604020202020204" pitchFamily="34" charset="0"/>
                          <a:ea typeface="微软雅黑" panose="020B0503020204020204" charset="-122"/>
                          <a:sym typeface="Arial" panose="020B0604020202020204" pitchFamily="34" charset="0"/>
                        </a:rPr>
                        <a:t>36</a:t>
                      </a:r>
                      <a:endParaRPr lang="en-US" sz="1350" kern="0" dirty="0">
                        <a:effectLst/>
                        <a:latin typeface="Arial" panose="020B0604020202020204" pitchFamily="34" charset="0"/>
                        <a:ea typeface="微软雅黑" panose="020B0503020204020204" charset="-122"/>
                        <a:sym typeface="Arial" panose="020B0604020202020204" pitchFamily="34" charset="0"/>
                      </a:endParaRPr>
                    </a:p>
                  </a:txBody>
                  <a:tcPr marL="51435" marR="51435" marT="0" marB="0" anchor="ctr">
                    <a:solidFill>
                      <a:schemeClr val="bg1">
                        <a:lumMod val="90000"/>
                      </a:schemeClr>
                    </a:solidFill>
                  </a:tcPr>
                </a:tc>
                <a:tc rowSpan="7">
                  <a:txBody>
                    <a:bodyPr/>
                    <a:p>
                      <a:pPr algn="ctr"/>
                      <a:r>
                        <a:rPr lang="en-US" altLang="zh-CN" sz="150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7</a:t>
                      </a:r>
                      <a:endParaRPr lang="en-US" altLang="zh-CN" sz="150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rowSpan="7">
                  <a:txBody>
                    <a:bodyPr/>
                    <a:p>
                      <a:pPr algn="ctr"/>
                      <a:r>
                        <a:rPr lang="en-US" sz="150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47</a:t>
                      </a:r>
                      <a:endParaRPr lang="zh-CN" altLang="en-US" sz="150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rowSpan="7">
                  <a:txBody>
                    <a:bodyPr/>
                    <a:p>
                      <a:pPr algn="ctr"/>
                      <a:r>
                        <a:rPr lang="en-US" sz="150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42</a:t>
                      </a:r>
                      <a:r>
                        <a:rPr lang="zh-CN" altLang="en-US" sz="150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　</a:t>
                      </a:r>
                      <a:endParaRPr lang="zh-CN" altLang="en-US" sz="150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a:txBody>
                    <a:bodyPr/>
                    <a:p>
                      <a:pPr indent="0" algn="l" fontAlgn="auto">
                        <a:lnSpc>
                          <a:spcPct val="100000"/>
                        </a:lnSpc>
                      </a:pPr>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检验：</a:t>
                      </a:r>
                      <a:r>
                        <a:rPr 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7</a:t>
                      </a:r>
                      <a:endParaRPr 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r>
              <a:tr h="271145">
                <a:tc vMerge="1">
                  <a:tcPr/>
                </a:tc>
                <a:tc vMerge="1">
                  <a:tcPr/>
                </a:tc>
                <a:tc vMerge="1">
                  <a:tcPr/>
                </a:tc>
                <a:tc vMerge="1">
                  <a:tcPr/>
                </a:tc>
                <a:tc vMerge="1">
                  <a:tcPr/>
                </a:tc>
                <a:tc vMerge="1">
                  <a:tcPr/>
                </a:tc>
                <a:tc vMerge="1">
                  <a:tcPr/>
                </a:tc>
                <a:tc vMerge="1">
                  <a:tcPr/>
                </a:tc>
                <a:tc rowSpan="2">
                  <a:txBody>
                    <a:bodyPr/>
                    <a:p>
                      <a:pPr marR="0" lvl="0" indent="0" algn="l" defTabSz="914400" rtl="0" fontAlgn="auto">
                        <a:lnSpc>
                          <a:spcPct val="100000"/>
                        </a:lnSpc>
                        <a:spcBef>
                          <a:spcPts val="0"/>
                        </a:spcBef>
                        <a:spcAft>
                          <a:spcPts val="0"/>
                        </a:spcAft>
                        <a:buClrTx/>
                        <a:buSzTx/>
                        <a:buFontTx/>
                        <a:buNone/>
                        <a:defRPr/>
                      </a:pPr>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药剂：</a:t>
                      </a:r>
                      <a:r>
                        <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11</a:t>
                      </a:r>
                      <a:endPar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r>
              <a:tr h="0">
                <a:tc vMerge="1">
                  <a:tcPr/>
                </a:tc>
                <a:tc vMerge="1">
                  <a:tcPr/>
                </a:tc>
                <a:tc vMerge="1">
                  <a:tcPr/>
                </a:tc>
                <a:tc vMerge="1">
                  <a:tcPr/>
                </a:tc>
                <a:tc rowSpan="3">
                  <a:txBody>
                    <a:bodyPr/>
                    <a:p>
                      <a:pPr marL="0" algn="ctr" defTabSz="914400" rtl="0" eaLnBrk="1" latinLnBrk="0" hangingPunct="1"/>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中医全科</a:t>
                      </a:r>
                      <a:endPar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p>
                      <a:pPr marL="0" algn="ctr" defTabSz="914400" rtl="0" eaLnBrk="1" latinLnBrk="0" hangingPunct="1"/>
                      <a:r>
                        <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14</a:t>
                      </a:r>
                      <a:endPar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vMerge="1">
                  <a:tcPr/>
                </a:tc>
                <a:tc vMerge="1">
                  <a:tcPr/>
                </a:tc>
                <a:tc vMerge="1">
                  <a:tcPr/>
                </a:tc>
                <a:tc vMerge="1">
                  <a:tcPr/>
                </a:tc>
              </a:tr>
              <a:tr h="356870">
                <a:tc vMerge="1">
                  <a:tcPr/>
                </a:tc>
                <a:tc vMerge="1">
                  <a:tcPr/>
                </a:tc>
                <a:tc vMerge="1">
                  <a:tcPr/>
                </a:tc>
                <a:tc vMerge="1">
                  <a:tcPr/>
                </a:tc>
                <a:tc vMerge="1">
                  <a:tcPr/>
                </a:tc>
                <a:tc vMerge="1">
                  <a:tcPr/>
                </a:tc>
                <a:tc vMerge="1">
                  <a:tcPr/>
                </a:tc>
                <a:tc vMerge="1">
                  <a:tcPr/>
                </a:tc>
                <a:tc>
                  <a:txBody>
                    <a:bodyPr/>
                    <a:p>
                      <a:pPr marR="0" lvl="0" indent="0" algn="l" defTabSz="914400" rtl="0" fontAlgn="auto">
                        <a:lnSpc>
                          <a:spcPct val="100000"/>
                        </a:lnSpc>
                        <a:spcBef>
                          <a:spcPts val="0"/>
                        </a:spcBef>
                        <a:spcAft>
                          <a:spcPts val="0"/>
                        </a:spcAft>
                        <a:buClrTx/>
                        <a:buSzTx/>
                        <a:buFontTx/>
                        <a:buNone/>
                        <a:defRPr/>
                      </a:pPr>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医技</a:t>
                      </a:r>
                      <a:r>
                        <a:rPr lang="zh-CN" altLang="en-US" sz="135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a:t>
                      </a:r>
                      <a:r>
                        <a:rPr lang="en-US" altLang="zh-CN" sz="135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4</a:t>
                      </a:r>
                      <a:endPar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r>
              <a:tr h="268605">
                <a:tc vMerge="1">
                  <a:tcPr/>
                </a:tc>
                <a:tc vMerge="1">
                  <a:tcPr/>
                </a:tc>
                <a:tc vMerge="1">
                  <a:tcPr/>
                </a:tc>
                <a:tc vMerge="1">
                  <a:tcPr/>
                </a:tc>
                <a:tc vMerge="1">
                  <a:tcPr/>
                </a:tc>
                <a:tc vMerge="1">
                  <a:tcPr/>
                </a:tc>
                <a:tc vMerge="1">
                  <a:tcPr/>
                </a:tc>
                <a:tc vMerge="1">
                  <a:tcPr/>
                </a:tc>
                <a:tc rowSpan="2">
                  <a:txBody>
                    <a:bodyPr/>
                    <a:p>
                      <a:pPr marR="0" lvl="0" indent="0" algn="l" defTabSz="914400" rtl="0" fontAlgn="auto">
                        <a:lnSpc>
                          <a:spcPct val="100000"/>
                        </a:lnSpc>
                        <a:spcBef>
                          <a:spcPts val="0"/>
                        </a:spcBef>
                        <a:spcAft>
                          <a:spcPts val="0"/>
                        </a:spcAft>
                        <a:buClrTx/>
                        <a:buSzTx/>
                        <a:buFontTx/>
                        <a:buNone/>
                        <a:defRPr/>
                      </a:pPr>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行政后勤</a:t>
                      </a:r>
                      <a:r>
                        <a:rPr lang="zh-CN" altLang="en-US" sz="135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a:t>
                      </a:r>
                      <a:r>
                        <a:rPr lang="en-US" altLang="zh-CN" sz="1350" kern="0" dirty="0" smtClean="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20</a:t>
                      </a:r>
                      <a:endPar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r>
              <a:tr h="0">
                <a:tc vMerge="1">
                  <a:tcPr/>
                </a:tc>
                <a:tc vMerge="1">
                  <a:tcPr/>
                </a:tc>
                <a:tc vMerge="1">
                  <a:tcPr/>
                </a:tc>
                <a:tc vMerge="1">
                  <a:tcPr/>
                </a:tc>
                <a:tc rowSpan="2">
                  <a:txBody>
                    <a:bodyPr/>
                    <a:p>
                      <a:pPr marL="0" algn="ctr" defTabSz="914400" rtl="0" eaLnBrk="1" latinLnBrk="0" hangingPunct="1"/>
                      <a:r>
                        <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其他</a:t>
                      </a:r>
                      <a:endPar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p>
                      <a:pPr marL="0" algn="ctr" defTabSz="914400" rtl="0" eaLnBrk="1" latinLnBrk="0" hangingPunct="1"/>
                      <a:r>
                        <a:rPr lang="en-US" altLang="zh-CN"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rPr>
                        <a:t>6</a:t>
                      </a:r>
                      <a:endPar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c vMerge="1">
                  <a:tcPr/>
                </a:tc>
                <a:tc vMerge="1">
                  <a:tcPr/>
                </a:tc>
                <a:tc vMerge="1">
                  <a:tcPr/>
                </a:tc>
                <a:tc vMerge="1">
                  <a:tcPr/>
                </a:tc>
              </a:tr>
              <a:tr h="520065">
                <a:tc vMerge="1">
                  <a:tcPr/>
                </a:tc>
                <a:tc vMerge="1">
                  <a:tcPr/>
                </a:tc>
                <a:tc vMerge="1">
                  <a:tcPr/>
                </a:tc>
                <a:tc vMerge="1">
                  <a:tcPr/>
                </a:tc>
                <a:tc vMerge="1">
                  <a:tcPr/>
                </a:tc>
                <a:tc vMerge="1">
                  <a:tcPr/>
                </a:tc>
                <a:tc vMerge="1">
                  <a:tcPr/>
                </a:tc>
                <a:tc vMerge="1">
                  <a:tcPr/>
                </a:tc>
                <a:tc>
                  <a:txBody>
                    <a:bodyPr/>
                    <a:p>
                      <a:pPr marR="0" lvl="0" indent="0" algn="l" defTabSz="914400" rtl="0" fontAlgn="auto">
                        <a:lnSpc>
                          <a:spcPct val="100000"/>
                        </a:lnSpc>
                        <a:spcBef>
                          <a:spcPts val="0"/>
                        </a:spcBef>
                        <a:spcAft>
                          <a:spcPts val="0"/>
                        </a:spcAft>
                        <a:buClrTx/>
                        <a:buSzTx/>
                        <a:buFontTx/>
                        <a:buNone/>
                        <a:defRPr/>
                      </a:pPr>
                      <a:endParaRPr lang="zh-CN" altLang="en-US" sz="1350" kern="0" dirty="0">
                        <a:solidFill>
                          <a:srgbClr val="FF0000"/>
                        </a:solidFill>
                        <a:effectLst/>
                        <a:latin typeface="Arial" panose="020B0604020202020204" pitchFamily="34" charset="0"/>
                        <a:ea typeface="微软雅黑" panose="020B0503020204020204" charset="-122"/>
                        <a:cs typeface="+mn-cs"/>
                        <a:sym typeface="Arial" panose="020B0604020202020204" pitchFamily="34" charset="0"/>
                      </a:endParaRPr>
                    </a:p>
                  </a:txBody>
                  <a:tcPr marL="51435" marR="51435" marT="0" marB="0" anchor="ctr">
                    <a:solidFill>
                      <a:schemeClr val="bg1">
                        <a:lumMod val="90000"/>
                      </a:schemeClr>
                    </a:solidFill>
                  </a:tcPr>
                </a:tc>
              </a:tr>
            </a:tbl>
          </a:graphicData>
        </a:graphic>
      </p:graphicFrame>
      <p:graphicFrame>
        <p:nvGraphicFramePr>
          <p:cNvPr id="18" name="表格 17"/>
          <p:cNvGraphicFramePr>
            <a:graphicFrameLocks noGrp="1"/>
          </p:cNvGraphicFramePr>
          <p:nvPr>
            <p:custDataLst>
              <p:tags r:id="rId2"/>
            </p:custDataLst>
          </p:nvPr>
        </p:nvGraphicFramePr>
        <p:xfrm>
          <a:off x="713105" y="3145155"/>
          <a:ext cx="9890125" cy="2565400"/>
        </p:xfrm>
        <a:graphic>
          <a:graphicData uri="http://schemas.openxmlformats.org/drawingml/2006/table">
            <a:tbl>
              <a:tblPr firstRow="1" firstCol="1" bandRow="1">
                <a:tableStyleId>{5C22544A-7EE6-4342-B048-85BDC9FD1C3A}</a:tableStyleId>
              </a:tblPr>
              <a:tblGrid>
                <a:gridCol w="1358900"/>
                <a:gridCol w="749300"/>
                <a:gridCol w="732155"/>
                <a:gridCol w="658495"/>
                <a:gridCol w="758190"/>
                <a:gridCol w="678180"/>
                <a:gridCol w="725805"/>
                <a:gridCol w="615950"/>
                <a:gridCol w="805815"/>
                <a:gridCol w="639445"/>
                <a:gridCol w="806450"/>
                <a:gridCol w="639445"/>
                <a:gridCol w="721995"/>
              </a:tblGrid>
              <a:tr h="516890">
                <a:tc rowSpan="3">
                  <a:txBody>
                    <a:bodyPr/>
                    <a:p>
                      <a:pPr algn="ctr"/>
                      <a:r>
                        <a:rPr lang="zh-CN" sz="1500" kern="0" dirty="0">
                          <a:effectLst/>
                          <a:latin typeface="Arial" panose="020B0604020202020204" pitchFamily="34" charset="0"/>
                          <a:ea typeface="微软雅黑" panose="020B0503020204020204" charset="-122"/>
                          <a:sym typeface="Arial" panose="020B0604020202020204" pitchFamily="34" charset="0"/>
                        </a:rPr>
                        <a:t>卫生技术</a:t>
                      </a:r>
                      <a:endParaRPr lang="en-US" altLang="zh-CN" sz="1500" kern="0" dirty="0">
                        <a:effectLst/>
                        <a:latin typeface="Arial" panose="020B0604020202020204" pitchFamily="34" charset="0"/>
                        <a:ea typeface="微软雅黑" panose="020B0503020204020204" charset="-122"/>
                        <a:sym typeface="Arial" panose="020B0604020202020204" pitchFamily="34" charset="0"/>
                      </a:endParaRPr>
                    </a:p>
                    <a:p>
                      <a:pPr algn="ctr"/>
                      <a:r>
                        <a:rPr lang="zh-CN" sz="1500" kern="0" dirty="0">
                          <a:effectLst/>
                          <a:latin typeface="Arial" panose="020B0604020202020204" pitchFamily="34" charset="0"/>
                          <a:ea typeface="微软雅黑" panose="020B0503020204020204" charset="-122"/>
                          <a:sym typeface="Arial" panose="020B0604020202020204" pitchFamily="34" charset="0"/>
                        </a:rPr>
                        <a:t>人员</a:t>
                      </a:r>
                      <a:endParaRPr lang="en-US" altLang="zh-CN" sz="1500" kern="0" dirty="0">
                        <a:effectLst/>
                        <a:latin typeface="Arial" panose="020B0604020202020204" pitchFamily="34" charset="0"/>
                        <a:ea typeface="微软雅黑" panose="020B0503020204020204" charset="-122"/>
                        <a:sym typeface="Arial" panose="020B0604020202020204" pitchFamily="34" charset="0"/>
                      </a:endParaRPr>
                    </a:p>
                    <a:p>
                      <a:pPr algn="ctr"/>
                      <a:r>
                        <a:rPr lang="en-US" altLang="zh-CN" sz="1200" b="0" kern="0" dirty="0">
                          <a:effectLst/>
                          <a:latin typeface="Arial" panose="020B0604020202020204" pitchFamily="34" charset="0"/>
                          <a:ea typeface="微软雅黑" panose="020B0503020204020204" charset="-122"/>
                          <a:sym typeface="Arial" panose="020B0604020202020204" pitchFamily="34" charset="0"/>
                        </a:rPr>
                        <a:t>(</a:t>
                      </a:r>
                      <a:r>
                        <a:rPr lang="en-US" altLang="zh-CN" sz="1200" b="0" kern="0" dirty="0" smtClean="0">
                          <a:effectLst/>
                          <a:latin typeface="Arial" panose="020B0604020202020204" pitchFamily="34" charset="0"/>
                          <a:ea typeface="微软雅黑" panose="020B0503020204020204" charset="-122"/>
                          <a:sym typeface="Arial" panose="020B0604020202020204" pitchFamily="34" charset="0"/>
                        </a:rPr>
                        <a:t>2025</a:t>
                      </a:r>
                      <a:r>
                        <a:rPr lang="zh-CN" altLang="en-US" sz="1200" b="0" kern="0" dirty="0" smtClean="0">
                          <a:effectLst/>
                          <a:latin typeface="Arial" panose="020B0604020202020204" pitchFamily="34" charset="0"/>
                          <a:ea typeface="微软雅黑" panose="020B0503020204020204" charset="-122"/>
                          <a:sym typeface="Arial" panose="020B0604020202020204" pitchFamily="34" charset="0"/>
                        </a:rPr>
                        <a:t>年</a:t>
                      </a:r>
                      <a:r>
                        <a:rPr lang="en-US" altLang="zh-CN" sz="1200" b="0" kern="0" dirty="0" smtClean="0">
                          <a:effectLst/>
                          <a:latin typeface="Arial" panose="020B0604020202020204" pitchFamily="34" charset="0"/>
                          <a:ea typeface="微软雅黑" panose="020B0503020204020204" charset="-122"/>
                          <a:sym typeface="Arial" panose="020B0604020202020204" pitchFamily="34" charset="0"/>
                        </a:rPr>
                        <a:t>7</a:t>
                      </a:r>
                      <a:r>
                        <a:rPr lang="zh-CN" altLang="en-US" sz="1200" b="0" kern="0" dirty="0" smtClean="0">
                          <a:effectLst/>
                          <a:latin typeface="Arial" panose="020B0604020202020204" pitchFamily="34" charset="0"/>
                          <a:ea typeface="微软雅黑" panose="020B0503020204020204" charset="-122"/>
                          <a:sym typeface="Arial" panose="020B0604020202020204" pitchFamily="34" charset="0"/>
                        </a:rPr>
                        <a:t>月底</a:t>
                      </a:r>
                      <a:r>
                        <a:rPr lang="en-US" altLang="zh-CN" sz="1350" b="0" kern="100" dirty="0">
                          <a:effectLst/>
                          <a:latin typeface="Arial" panose="020B0604020202020204" pitchFamily="34" charset="0"/>
                          <a:ea typeface="微软雅黑" panose="020B0503020204020204" charset="-122"/>
                          <a:sym typeface="Arial" panose="020B0604020202020204" pitchFamily="34" charset="0"/>
                        </a:rPr>
                        <a:t>)</a:t>
                      </a:r>
                      <a:endParaRPr lang="zh-CN" altLang="zh-CN" sz="1350" b="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39052" marR="39052" marT="7143" marB="0" anchor="ctr">
                    <a:solidFill>
                      <a:srgbClr val="12B7E4"/>
                    </a:solidFill>
                  </a:tcPr>
                </a:tc>
                <a:tc gridSpan="6">
                  <a:txBody>
                    <a:bodyPr/>
                    <a:p>
                      <a:pPr algn="ctr"/>
                      <a:r>
                        <a:rPr lang="zh-CN" sz="1350" kern="0" dirty="0">
                          <a:effectLst/>
                          <a:latin typeface="Arial" panose="020B0604020202020204" pitchFamily="34" charset="0"/>
                          <a:ea typeface="微软雅黑" panose="020B0503020204020204" charset="-122"/>
                          <a:sym typeface="Arial" panose="020B0604020202020204" pitchFamily="34" charset="0"/>
                        </a:rPr>
                        <a:t>职称</a:t>
                      </a:r>
                      <a:r>
                        <a:rPr lang="zh-CN" sz="1350" kern="100" dirty="0">
                          <a:effectLst/>
                          <a:latin typeface="Arial" panose="020B0604020202020204" pitchFamily="34" charset="0"/>
                          <a:ea typeface="微软雅黑" panose="020B0503020204020204" charset="-122"/>
                          <a:sym typeface="Arial" panose="020B0604020202020204" pitchFamily="34" charset="0"/>
                        </a:rPr>
                        <a:t> </a:t>
                      </a:r>
                      <a:endParaRPr lang="zh-CN" sz="135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39052" marR="39052" marT="7143" marB="0" anchor="ctr">
                    <a:solidFill>
                      <a:srgbClr val="12B7E4"/>
                    </a:solidFill>
                  </a:tcPr>
                </a:tc>
                <a:tc hMerge="1">
                  <a:tcPr/>
                </a:tc>
                <a:tc hMerge="1">
                  <a:tcPr/>
                </a:tc>
                <a:tc hMerge="1">
                  <a:tcPr/>
                </a:tc>
                <a:tc hMerge="1">
                  <a:tcPr/>
                </a:tc>
                <a:tc hMerge="1">
                  <a:tcPr/>
                </a:tc>
                <a:tc gridSpan="6">
                  <a:txBody>
                    <a:bodyPr/>
                    <a:p>
                      <a:pPr algn="ctr">
                        <a:buNone/>
                      </a:pPr>
                      <a:r>
                        <a:rPr lang="zh-CN" altLang="zh-CN" sz="1350" dirty="0">
                          <a:latin typeface="Arial" panose="020B0604020202020204" pitchFamily="34" charset="0"/>
                          <a:ea typeface="微软雅黑" panose="020B0503020204020204" charset="-122"/>
                          <a:sym typeface="Arial" panose="020B0604020202020204" pitchFamily="34" charset="0"/>
                        </a:rPr>
                        <a:t>学历 </a:t>
                      </a:r>
                      <a:endParaRPr lang="zh-CN" altLang="en-US" sz="1350"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39052" marR="39052" marT="7143" marB="0" anchor="ctr">
                    <a:solidFill>
                      <a:srgbClr val="12B7E4"/>
                    </a:solidFill>
                  </a:tcPr>
                </a:tc>
                <a:tc hMerge="1">
                  <a:tcPr marL="52070" marR="52070" marT="9525" marB="0" anchor="ctr">
                    <a:solidFill>
                      <a:srgbClr val="12B7E4"/>
                    </a:solidFill>
                  </a:tcPr>
                </a:tc>
                <a:tc hMerge="1">
                  <a:tcPr marL="52070" marR="52070" marT="9525" marB="0" anchor="ctr">
                    <a:solidFill>
                      <a:srgbClr val="12B7E4"/>
                    </a:solidFill>
                  </a:tcPr>
                </a:tc>
                <a:tc hMerge="1">
                  <a:tcPr/>
                </a:tc>
                <a:tc hMerge="1">
                  <a:tcPr/>
                </a:tc>
                <a:tc hMerge="1">
                  <a:tcPr/>
                </a:tc>
              </a:tr>
              <a:tr h="542925">
                <a:tc vMerge="1">
                  <a:tcP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高级职称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中级职称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初级职称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硕士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marL="52070" marR="52070" marT="9525" marB="0" anchor="ct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本科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a:tc>
                <a:tc gridSpan="2">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大专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hMerge="1">
                  <a:tcPr/>
                </a:tc>
              </a:tr>
              <a:tr h="786765">
                <a:tc vMerge="1">
                  <a:tcP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人数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zh-CN" sz="1350" kern="0" dirty="0">
                          <a:effectLst/>
                          <a:latin typeface="Arial" panose="020B0604020202020204" pitchFamily="34" charset="0"/>
                          <a:ea typeface="微软雅黑" panose="020B0503020204020204" charset="-122"/>
                          <a:sym typeface="Arial" panose="020B0604020202020204" pitchFamily="34" charset="0"/>
                        </a:rPr>
                        <a:t>占比（%） </a:t>
                      </a:r>
                      <a:endParaRPr lang="zh-CN" sz="1350" kern="0" dirty="0">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r>
              <a:tr h="718820">
                <a:tc>
                  <a:txBody>
                    <a:bodyPr/>
                    <a:p>
                      <a:pPr algn="ctr"/>
                      <a:r>
                        <a:rPr lang="en-US"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132</a:t>
                      </a:r>
                      <a:endParaRPr lang="zh-CN" sz="1350" kern="100" dirty="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txBody>
                  <a:tcPr marL="39052" marR="39052" marT="7143" marB="0" anchor="ctr">
                    <a:solidFill>
                      <a:srgbClr val="12B7E4"/>
                    </a:solidFill>
                  </a:tcP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26</a:t>
                      </a:r>
                      <a:endPar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endParaRPr>
                    </a:p>
                    <a:p>
                      <a:pPr algn="ctr">
                        <a:buClrTx/>
                        <a:buSzTx/>
                        <a:buFontTx/>
                      </a:pPr>
                      <a:r>
                        <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rPr>
                        <a:t>正高</a:t>
                      </a:r>
                      <a:r>
                        <a:rPr lang="en-US" alt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rPr>
                        <a:t>5</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19.70</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rPr>
                        <a:t>83</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62.88</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23</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17.42</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26</a:t>
                      </a:r>
                      <a:endParaRPr lang="en-US" alt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19.70</a:t>
                      </a:r>
                      <a:r>
                        <a:rPr 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 </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95</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71.97</a:t>
                      </a:r>
                      <a:endParaRPr lang="en-US" alt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11</a:t>
                      </a:r>
                      <a:endParaRPr 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c>
                  <a:txBody>
                    <a:bodyPr/>
                    <a:p>
                      <a:pPr algn="ctr">
                        <a:buClrTx/>
                        <a:buSzTx/>
                        <a:buFontTx/>
                      </a:pPr>
                      <a:r>
                        <a:rPr lang="en-US" altLang="zh-CN" sz="1350" kern="0" dirty="0" smtClean="0">
                          <a:solidFill>
                            <a:srgbClr val="FF0000"/>
                          </a:solidFill>
                          <a:effectLst/>
                          <a:latin typeface="Arial" panose="020B0604020202020204" pitchFamily="34" charset="0"/>
                          <a:ea typeface="微软雅黑" panose="020B0503020204020204" charset="-122"/>
                          <a:sym typeface="Arial" panose="020B0604020202020204" pitchFamily="34" charset="0"/>
                        </a:rPr>
                        <a:t>8.33</a:t>
                      </a:r>
                      <a:endParaRPr lang="en-US" altLang="zh-CN" sz="1350" kern="0" dirty="0">
                        <a:solidFill>
                          <a:srgbClr val="FF0000"/>
                        </a:solidFill>
                        <a:effectLst/>
                        <a:latin typeface="Arial" panose="020B0604020202020204" pitchFamily="34" charset="0"/>
                        <a:ea typeface="微软雅黑" panose="020B0503020204020204" charset="-122"/>
                        <a:sym typeface="Arial" panose="020B0604020202020204" pitchFamily="34" charset="0"/>
                      </a:endParaRPr>
                    </a:p>
                  </a:txBody>
                  <a:tcPr marL="39052" marR="39052" marT="7143" marB="0" anchor="ctr"/>
                </a:tc>
              </a:tr>
            </a:tbl>
          </a:graphicData>
        </a:graphic>
      </p:graphicFrame>
      <p:sp>
        <p:nvSpPr>
          <p:cNvPr id="2" name="文本框 1"/>
          <p:cNvSpPr txBox="1"/>
          <p:nvPr/>
        </p:nvSpPr>
        <p:spPr>
          <a:xfrm>
            <a:off x="1623060" y="5652770"/>
            <a:ext cx="6096000" cy="691515"/>
          </a:xfrm>
          <a:prstGeom prst="rect">
            <a:avLst/>
          </a:prstGeom>
          <a:noFill/>
        </p:spPr>
        <p:txBody>
          <a:bodyPr wrap="square" rtlCol="0" anchor="t">
            <a:spAutoFit/>
          </a:bodyPr>
          <a:p>
            <a:pPr marL="342900" indent="-342900">
              <a:lnSpc>
                <a:spcPct val="130000"/>
              </a:lnSpc>
              <a:buFont typeface="Arial" panose="020B0604020202020204" pitchFamily="34" charset="0"/>
              <a:buChar char="•"/>
            </a:pPr>
            <a:r>
              <a:rPr lang="zh-CN" altLang="zh-CN" sz="1500" b="1"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注册全科医生占临床医生比例</a:t>
            </a:r>
            <a:r>
              <a:rPr lang="en-US" altLang="zh-CN" sz="1500" b="1"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en-US" altLang="zh-CN" sz="1500" b="1" kern="100" dirty="0" smtClean="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50 </a:t>
            </a:r>
            <a:r>
              <a:rPr lang="en-US" altLang="zh-CN" sz="1500" b="1" kern="100" dirty="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en-US" altLang="zh-CN" sz="1500" b="1" kern="100" dirty="0" smtClean="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56 </a:t>
            </a:r>
            <a:r>
              <a:rPr lang="en-US" altLang="zh-CN" sz="1500" b="1" kern="100" dirty="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en-US" altLang="zh-CN" sz="1500" b="1" kern="100" dirty="0" smtClean="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89.28%</a:t>
            </a:r>
            <a:endParaRPr lang="zh-CN" altLang="zh-CN" sz="1500" b="1" kern="100" dirty="0">
              <a:solidFill>
                <a:srgbClr val="C0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pPr marL="342900" indent="-342900">
              <a:lnSpc>
                <a:spcPct val="130000"/>
              </a:lnSpc>
              <a:buFont typeface="Arial" panose="020B0604020202020204" pitchFamily="34" charset="0"/>
              <a:buChar char="•"/>
            </a:pPr>
            <a:r>
              <a:rPr lang="zh-CN" altLang="zh-CN" sz="1500" b="1"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全科医生配备护士比例</a:t>
            </a:r>
            <a:r>
              <a:rPr lang="en-US" altLang="zh-CN" sz="1500" b="1" kern="100" dirty="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en-US" altLang="zh-CN" sz="1500" b="1" kern="100" dirty="0" smtClean="0">
                <a:solidFill>
                  <a:srgbClr val="C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50/ 47 </a:t>
            </a:r>
            <a:r>
              <a:rPr lang="en-US" altLang="zh-CN" sz="1500" b="1" kern="100" dirty="0">
                <a:solidFill>
                  <a:srgbClr val="C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en-US" altLang="zh-CN" sz="1500" b="1" kern="100" dirty="0" smtClean="0">
                <a:solidFill>
                  <a:srgbClr val="C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1:0.94</a:t>
            </a:r>
            <a:endParaRPr lang="en-US" altLang="zh-CN" sz="1500" b="1" kern="100" dirty="0" smtClean="0">
              <a:solidFill>
                <a:srgbClr val="C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sp>
        <p:nvSpPr>
          <p:cNvPr id="3" name="文本框 2"/>
          <p:cNvSpPr txBox="1"/>
          <p:nvPr/>
        </p:nvSpPr>
        <p:spPr>
          <a:xfrm>
            <a:off x="887095" y="196215"/>
            <a:ext cx="4064000" cy="645160"/>
          </a:xfrm>
          <a:prstGeom prst="rect">
            <a:avLst/>
          </a:prstGeom>
          <a:noFill/>
        </p:spPr>
        <p:txBody>
          <a:bodyPr wrap="square" rtlCol="0">
            <a:spAutoFit/>
          </a:bodyPr>
          <a:p>
            <a:r>
              <a:rPr lang="zh-CN" altLang="en-US" sz="3600" b="1"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rPr>
              <a:t>人力资源</a:t>
            </a:r>
            <a:endParaRPr lang="zh-CN" altLang="en-US" sz="3600" b="1"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73075" y="137795"/>
            <a:ext cx="4671695" cy="6581775"/>
          </a:xfrm>
          <a:prstGeom prst="rect">
            <a:avLst/>
          </a:prstGeom>
        </p:spPr>
      </p:pic>
      <p:pic>
        <p:nvPicPr>
          <p:cNvPr id="4" name="图片 3"/>
          <p:cNvPicPr>
            <a:picLocks noChangeAspect="1"/>
          </p:cNvPicPr>
          <p:nvPr/>
        </p:nvPicPr>
        <p:blipFill>
          <a:blip r:embed="rId2"/>
          <a:stretch>
            <a:fillRect/>
          </a:stretch>
        </p:blipFill>
        <p:spPr>
          <a:xfrm>
            <a:off x="6038215" y="138430"/>
            <a:ext cx="5287645" cy="658177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27025" y="256540"/>
            <a:ext cx="3769995" cy="6040120"/>
          </a:xfrm>
          <a:prstGeom prst="rect">
            <a:avLst/>
          </a:prstGeom>
        </p:spPr>
      </p:pic>
      <p:pic>
        <p:nvPicPr>
          <p:cNvPr id="3" name="图片 2"/>
          <p:cNvPicPr>
            <a:picLocks noChangeAspect="1"/>
          </p:cNvPicPr>
          <p:nvPr/>
        </p:nvPicPr>
        <p:blipFill>
          <a:blip r:embed="rId2"/>
          <a:stretch>
            <a:fillRect/>
          </a:stretch>
        </p:blipFill>
        <p:spPr>
          <a:xfrm>
            <a:off x="3797300" y="335280"/>
            <a:ext cx="4081145" cy="5961380"/>
          </a:xfrm>
          <a:prstGeom prst="rect">
            <a:avLst/>
          </a:prstGeom>
        </p:spPr>
      </p:pic>
      <p:pic>
        <p:nvPicPr>
          <p:cNvPr id="4" name="图片 3"/>
          <p:cNvPicPr>
            <a:picLocks noChangeAspect="1"/>
          </p:cNvPicPr>
          <p:nvPr/>
        </p:nvPicPr>
        <p:blipFill>
          <a:blip r:embed="rId3"/>
          <a:stretch>
            <a:fillRect/>
          </a:stretch>
        </p:blipFill>
        <p:spPr>
          <a:xfrm>
            <a:off x="7703185" y="306705"/>
            <a:ext cx="4048760" cy="593979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5310" y="1217295"/>
            <a:ext cx="10160635" cy="4789805"/>
          </a:xfrm>
          <a:prstGeom prst="rect">
            <a:avLst/>
          </a:prstGeom>
        </p:spPr>
        <p:txBody>
          <a:bodyPr wrap="square">
            <a:noAutofit/>
          </a:bodyPr>
          <a:p>
            <a:pPr marL="0" indent="0"/>
            <a:r>
              <a:rPr lang="zh-CN" altLang="en-US" sz="3000" b="1" i="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前言</a:t>
            </a:r>
            <a:r>
              <a:rPr lang="en-US" altLang="zh-CN" sz="3000" b="1" i="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500" b="0" i="0">
                <a:solidFill>
                  <a:srgbClr val="000000"/>
                </a:solidFill>
                <a:latin typeface="微软雅黑" panose="020B0503020204020204" charset="-122"/>
                <a:ea typeface="微软雅黑" panose="020B0503020204020204" charset="-122"/>
              </a:rPr>
              <a:t> </a:t>
            </a:r>
            <a:endParaRPr lang="en-US" altLang="zh-CN" sz="2500" b="0" i="0">
              <a:solidFill>
                <a:srgbClr val="000000"/>
              </a:solidFill>
              <a:latin typeface="微软雅黑" panose="020B0503020204020204" charset="-122"/>
              <a:ea typeface="微软雅黑" panose="020B0503020204020204" charset="-122"/>
            </a:endParaRPr>
          </a:p>
          <a:p>
            <a:pPr indent="0" fontAlgn="auto">
              <a:lnSpc>
                <a:spcPts val="3500"/>
              </a:lnSpc>
            </a:pPr>
            <a:r>
              <a:rPr lang="en-US" altLang="zh-CN" sz="2500" b="0" i="0">
                <a:solidFill>
                  <a:srgbClr val="000000"/>
                </a:solidFill>
                <a:latin typeface="微软雅黑" panose="020B0503020204020204" charset="-122"/>
                <a:ea typeface="微软雅黑" panose="020B0503020204020204" charset="-122"/>
              </a:rPr>
              <a:t>     </a:t>
            </a:r>
            <a:r>
              <a:rPr lang="en-US" altLang="zh-CN" sz="2500" b="0" i="0">
                <a:solidFill>
                  <a:schemeClr val="accent1">
                    <a:lumMod val="50000"/>
                  </a:schemeClr>
                </a:solidFill>
                <a:latin typeface="微软雅黑" panose="020B0503020204020204" charset="-122"/>
                <a:ea typeface="微软雅黑" panose="020B0503020204020204" charset="-122"/>
              </a:rPr>
              <a:t> </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在</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健康中国行动（</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2019-2030</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中明确开展合理膳食行动、心脑血管疾病防治行动等。我国还全面推动实施</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国民营养计划（</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2017—2030</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，要求各地因地制宜开展营养和膳食指导；推进“三高”（高血压、高血糖、高血脂）共管，开展血脂异常等高危人群的患病风险评估和干预指导，做好血脂异常的规范化管理。</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中国防治慢性病中长期规划（</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2017—2025</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a:t>
            </a:r>
            <a:r>
              <a:rPr lang="en-US" altLang="zh-CN"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明确要求开展慢性病防治全民教育，社区卫生服务中心和乡镇卫生院逐步提供血脂检测等服务，逐步开展血脂异常等慢性病高危人群的患病风险评估和干预指导。</a:t>
            </a:r>
            <a:endParaRPr lang="zh-CN" altLang="en-US" sz="2500" b="0" i="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40080" y="445770"/>
            <a:ext cx="8141335"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高脂血症</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患者健康服务规范</a:t>
            </a:r>
            <a:endPar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300" y="897255"/>
            <a:ext cx="10198735" cy="5259070"/>
          </a:xfrm>
          <a:prstGeom prst="rect">
            <a:avLst/>
          </a:prstGeom>
          <a:noFill/>
        </p:spPr>
        <p:txBody>
          <a:bodyPr wrap="square" rtlCol="0" anchor="t">
            <a:spAutoFit/>
          </a:bodyPr>
          <a:p>
            <a:pPr indent="355600" algn="just" defTabSz="266700" fontAlgn="auto">
              <a:lnSpc>
                <a:spcPts val="3100"/>
              </a:lnSpc>
              <a:spcBef>
                <a:spcPct val="0"/>
              </a:spcBef>
              <a:spcAft>
                <a:spcPct val="0"/>
              </a:spcAft>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高脂血</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脂是诱发动脉粥样硬化</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ASCVD</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的重要因素；与高血压、高血糖、肥胖、吸烟等危险因素均将造成动脉粥样硬化性心血管疾病（冠心病、脑卒中、外周血管病）。鉴于血脂异常与心血管疾病之间的强关联，有效管理血脂异常成为降低心血管疾病风险，改善患者预后的关键。</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a:p>
            <a:pPr indent="355600" algn="just" defTabSz="266700" fontAlgn="auto">
              <a:lnSpc>
                <a:spcPts val="3100"/>
              </a:lnSpc>
              <a:spcBef>
                <a:spcPct val="0"/>
              </a:spcBef>
              <a:spcAft>
                <a:spcPct val="0"/>
              </a:spcAft>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血脂异常主要危险因子：</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）吸烟；</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）高血压</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）低密度脂蛋白胆固醇升高</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早发冠心病家族史（发病年龄男性＜</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55</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岁，女性＜</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65</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岁）</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）年龄（男性</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≥55</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岁）</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a:p>
            <a:pPr indent="355600" algn="just" defTabSz="266700" fontAlgn="auto">
              <a:lnSpc>
                <a:spcPts val="3100"/>
              </a:lnSpc>
              <a:spcBef>
                <a:spcPct val="0"/>
              </a:spcBef>
              <a:spcAft>
                <a:spcPct val="0"/>
              </a:spcAft>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评估方法：初步分根据患者的年龄、性别、血脂水平，血压、血糖等多种因素，是否患有动脉粥样硬化心血管疾病等情况风险评估进行初步分层，分为低危、中危、高危和极高危，为后续评估提供基础。再根据危险分层后制定</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LDL-C</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的目标值。依据分层确定个体化降脂目标；强调饮食控制和生活方式干预的重要性。</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a:p>
            <a:pPr indent="355600" algn="just" defTabSz="266700" fontAlgn="auto">
              <a:lnSpc>
                <a:spcPts val="3100"/>
              </a:lnSpc>
              <a:spcBef>
                <a:spcPct val="0"/>
              </a:spcBef>
              <a:spcAft>
                <a:spcPct val="0"/>
              </a:spcAft>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血糖控制与血脂管理并重，在糖尿病治疗中应同时关注血糖与血脂的控制，以降低心血管疾病的发生风险。根据</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BMI</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分类，为超重和肥胖人群提供针对性的减重和血脂管理建议。</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512445" y="17970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高脂血症</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患者健康服务规范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13105" y="1464310"/>
            <a:ext cx="10246360" cy="4438650"/>
          </a:xfrm>
          <a:prstGeom prst="rect">
            <a:avLst/>
          </a:prstGeom>
        </p:spPr>
        <p:txBody>
          <a:bodyPr wrap="square">
            <a:spAutoFit/>
          </a:bodyPr>
          <a:p>
            <a:pPr indent="0" algn="l" defTabSz="266700" eaLnBrk="0" fontAlgn="base">
              <a:lnSpc>
                <a:spcPts val="3300"/>
              </a:lnSpc>
              <a:spcBef>
                <a:spcPts val="300"/>
              </a:spcBef>
              <a:spcAft>
                <a:spcPct val="0"/>
              </a:spcAft>
            </a:pP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潍坊社区卫生服务中心家庭医生团队以健康中国战略为依据，创新构建</a:t>
            </a:r>
            <a:r>
              <a:rPr lang="en-US" altLang="zh-CN" sz="2200" b="1">
                <a:solidFill>
                  <a:schemeClr val="accent1">
                    <a:lumMod val="50000"/>
                  </a:schemeClr>
                </a:solidFill>
                <a:latin typeface="宋体" panose="02010600030101010101" pitchFamily="2" charset="-122"/>
                <a:ea typeface="宋体" panose="02010600030101010101" pitchFamily="2" charset="-122"/>
              </a:rPr>
              <a:t>“1+6+4+X”</a:t>
            </a:r>
            <a:r>
              <a:rPr lang="zh-CN" altLang="en-US" sz="2200" b="1">
                <a:solidFill>
                  <a:schemeClr val="accent1">
                    <a:lumMod val="50000"/>
                  </a:schemeClr>
                </a:solidFill>
                <a:latin typeface="宋体" panose="02010600030101010101" pitchFamily="2" charset="-122"/>
                <a:ea typeface="宋体" panose="02010600030101010101" pitchFamily="2" charset="-122"/>
              </a:rPr>
              <a:t>多维体重管理服务体系，通过整合多学科资源、聚焦个性化健康指标，探索基层体重管理的精细化路径。该模式以个体</a:t>
            </a: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健康需求为导向，以</a:t>
            </a:r>
            <a:r>
              <a:rPr lang="en-US" altLang="zh-CN" sz="2200" b="1">
                <a:solidFill>
                  <a:schemeClr val="accent1">
                    <a:lumMod val="50000"/>
                  </a:schemeClr>
                </a:solidFill>
                <a:latin typeface="宋体" panose="02010600030101010101" pitchFamily="2" charset="-122"/>
                <a:ea typeface="宋体" panose="02010600030101010101" pitchFamily="2" charset="-122"/>
              </a:rPr>
              <a:t>MDT</a:t>
            </a:r>
            <a:r>
              <a:rPr lang="zh-CN" altLang="en-US" sz="2200" b="1">
                <a:solidFill>
                  <a:schemeClr val="accent1">
                    <a:lumMod val="50000"/>
                  </a:schemeClr>
                </a:solidFill>
                <a:latin typeface="宋体" panose="02010600030101010101" pitchFamily="2" charset="-122"/>
                <a:ea typeface="宋体" panose="02010600030101010101" pitchFamily="2" charset="-122"/>
              </a:rPr>
              <a:t>多学科管理为核心，以签约服务团队为基础，整合资源上下联动，形成</a:t>
            </a:r>
            <a:r>
              <a:rPr lang="en-US" altLang="zh-CN" sz="2200" b="1">
                <a:solidFill>
                  <a:schemeClr val="accent1">
                    <a:lumMod val="50000"/>
                  </a:schemeClr>
                </a:solidFill>
                <a:latin typeface="宋体" panose="02010600030101010101" pitchFamily="2" charset="-122"/>
                <a:ea typeface="宋体" panose="02010600030101010101" pitchFamily="2" charset="-122"/>
              </a:rPr>
              <a:t>"</a:t>
            </a:r>
            <a:r>
              <a:rPr lang="zh-CN" altLang="en-US" sz="2200" b="1">
                <a:solidFill>
                  <a:schemeClr val="accent1">
                    <a:lumMod val="50000"/>
                  </a:schemeClr>
                </a:solidFill>
                <a:latin typeface="宋体" panose="02010600030101010101" pitchFamily="2" charset="-122"/>
                <a:ea typeface="宋体" panose="02010600030101010101" pitchFamily="2" charset="-122"/>
              </a:rPr>
              <a:t>全周</a:t>
            </a: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期、全链条、个性化</a:t>
            </a: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的体重管理新模式。</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（一）</a:t>
            </a:r>
            <a:r>
              <a:rPr lang="en-US" altLang="zh-CN" sz="2200" b="1">
                <a:solidFill>
                  <a:schemeClr val="accent1">
                    <a:lumMod val="50000"/>
                  </a:schemeClr>
                </a:solidFill>
                <a:latin typeface="宋体" panose="02010600030101010101" pitchFamily="2" charset="-122"/>
                <a:ea typeface="宋体" panose="02010600030101010101" pitchFamily="2" charset="-122"/>
              </a:rPr>
              <a:t>1</a:t>
            </a:r>
            <a:r>
              <a:rPr lang="zh-CN" altLang="en-US" sz="2200" b="1">
                <a:solidFill>
                  <a:schemeClr val="accent1">
                    <a:lumMod val="50000"/>
                  </a:schemeClr>
                </a:solidFill>
                <a:latin typeface="宋体" panose="02010600030101010101" pitchFamily="2" charset="-122"/>
                <a:ea typeface="宋体" panose="02010600030101010101" pitchFamily="2" charset="-122"/>
              </a:rPr>
              <a:t>个核心团队</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rPr>
              <a:t>在健康管理中心、社区康复中心的基础上，以家庭医生签约服务团队为核心，包括全科医生、中医</a:t>
            </a:r>
            <a:r>
              <a:rPr lang="en-US" altLang="zh-CN" sz="2200" b="1">
                <a:solidFill>
                  <a:schemeClr val="accent1">
                    <a:lumMod val="50000"/>
                  </a:schemeClr>
                </a:solidFill>
                <a:latin typeface="宋体" panose="02010600030101010101" pitchFamily="2" charset="-122"/>
                <a:ea typeface="宋体" panose="02010600030101010101" pitchFamily="2" charset="-122"/>
              </a:rPr>
              <a:t> </a:t>
            </a:r>
            <a:r>
              <a:rPr lang="zh-CN" altLang="en-US" sz="2200" b="1">
                <a:solidFill>
                  <a:schemeClr val="accent1">
                    <a:lumMod val="50000"/>
                  </a:schemeClr>
                </a:solidFill>
                <a:latin typeface="宋体" panose="02010600030101010101" pitchFamily="2" charset="-122"/>
                <a:ea typeface="宋体" panose="02010600030101010101" pitchFamily="2" charset="-122"/>
              </a:rPr>
              <a:t>医生、社区护士、公共卫生医师、营养师、运动康复师、心理师。</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endParaRPr lang="zh-CN" altLang="en-US" sz="2200" b="1">
              <a:solidFill>
                <a:schemeClr val="accent1">
                  <a:lumMod val="50000"/>
                </a:schemeClr>
              </a:solidFill>
              <a:latin typeface="宋体" panose="02010600030101010101" pitchFamily="2" charset="-122"/>
              <a:ea typeface="宋体" panose="02010600030101010101" pitchFamily="2" charset="-122"/>
            </a:endParaRPr>
          </a:p>
        </p:txBody>
      </p:sp>
      <p:sp>
        <p:nvSpPr>
          <p:cNvPr id="4" name="文本框 3"/>
          <p:cNvSpPr txBox="1"/>
          <p:nvPr/>
        </p:nvSpPr>
        <p:spPr>
          <a:xfrm>
            <a:off x="531495" y="55943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1975" y="993140"/>
            <a:ext cx="9889490" cy="5280660"/>
          </a:xfrm>
          <a:prstGeom prst="rect">
            <a:avLst/>
          </a:prstGeom>
          <a:noFill/>
        </p:spPr>
        <p:txBody>
          <a:bodyPr wrap="square" rtlCol="0" anchor="t">
            <a:noAutofit/>
          </a:bodyPr>
          <a:p>
            <a:pPr indent="0" algn="l" defTabSz="266700" eaLnBrk="0" fontAlgn="base">
              <a:lnSpc>
                <a:spcPts val="3300"/>
              </a:lnSpc>
              <a:spcBef>
                <a:spcPts val="300"/>
              </a:spcBef>
              <a:spcAft>
                <a:spcPct val="0"/>
              </a:spcAft>
            </a:pPr>
            <a:r>
              <a:rPr lang="zh-CN" altLang="en-US" sz="2300" b="1">
                <a:solidFill>
                  <a:schemeClr val="accent1">
                    <a:lumMod val="50000"/>
                  </a:schemeClr>
                </a:solidFill>
                <a:latin typeface="宋体" panose="02010600030101010101" pitchFamily="2" charset="-122"/>
                <a:ea typeface="宋体" panose="02010600030101010101" pitchFamily="2" charset="-122"/>
                <a:sym typeface="+mn-ea"/>
              </a:rPr>
              <a:t>（二）</a:t>
            </a:r>
            <a:r>
              <a:rPr lang="en-US" altLang="zh-CN" sz="2300" b="1">
                <a:solidFill>
                  <a:schemeClr val="accent1">
                    <a:lumMod val="50000"/>
                  </a:schemeClr>
                </a:solidFill>
                <a:latin typeface="宋体" panose="02010600030101010101" pitchFamily="2" charset="-122"/>
                <a:ea typeface="宋体" panose="02010600030101010101" pitchFamily="2" charset="-122"/>
                <a:sym typeface="+mn-ea"/>
              </a:rPr>
              <a:t>6</a:t>
            </a:r>
            <a:r>
              <a:rPr lang="zh-CN" altLang="en-US" sz="2300" b="1">
                <a:solidFill>
                  <a:schemeClr val="accent1">
                    <a:lumMod val="50000"/>
                  </a:schemeClr>
                </a:solidFill>
                <a:latin typeface="宋体" panose="02010600030101010101" pitchFamily="2" charset="-122"/>
                <a:ea typeface="宋体" panose="02010600030101010101" pitchFamily="2" charset="-122"/>
                <a:sym typeface="+mn-ea"/>
              </a:rPr>
              <a:t>大特色专业</a:t>
            </a:r>
            <a:endParaRPr lang="zh-CN" altLang="en-US" sz="23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整合多学科资源开展体重管理门诊，具体包括</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运动医学组（制定</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社区运动能量消耗监测表</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临床营养组（制定</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潍坊膳食金字塔</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中医干预组（开展中药代茶饮、穴位埋线等治疗肥胖症）</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心理治疗组（建立认知行为干预模型）</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药物治疗组（</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MDT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专家评估后规范药物使用）</a:t>
            </a:r>
            <a:endParaRPr lang="zh-CN" altLang="en-US" sz="2200" b="1">
              <a:solidFill>
                <a:schemeClr val="accent1">
                  <a:lumMod val="50000"/>
                </a:schemeClr>
              </a:solidFill>
              <a:latin typeface="宋体" panose="02010600030101010101" pitchFamily="2" charset="-122"/>
              <a:ea typeface="宋体" panose="02010600030101010101" pitchFamily="2" charset="-122"/>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健康管理组（设计体重管理功能专区地图）</a:t>
            </a:r>
            <a:endParaRPr lang="zh-CN" altLang="en-US" sz="2200" b="1">
              <a:solidFill>
                <a:schemeClr val="accent1">
                  <a:lumMod val="50000"/>
                </a:schemeClr>
              </a:solidFill>
              <a:latin typeface="宋体" panose="02010600030101010101" pitchFamily="2" charset="-122"/>
              <a:ea typeface="宋体" panose="02010600030101010101" pitchFamily="2" charset="-122"/>
              <a:sym typeface="+mn-ea"/>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（三）</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4</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个服务项目：建立</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1</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份电子健康档案，出具</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1</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份体重管理报告，提供</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1</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份体重管理功能专区地图，开展</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1</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年</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4</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次科普教育。</a:t>
            </a:r>
            <a:endParaRPr lang="zh-CN" altLang="en-US" sz="2200" b="1">
              <a:solidFill>
                <a:schemeClr val="accent1">
                  <a:lumMod val="50000"/>
                </a:schemeClr>
              </a:solidFill>
              <a:latin typeface="宋体" panose="02010600030101010101" pitchFamily="2" charset="-122"/>
              <a:ea typeface="宋体" panose="02010600030101010101" pitchFamily="2" charset="-122"/>
              <a:sym typeface="+mn-ea"/>
            </a:endParaRPr>
          </a:p>
          <a:p>
            <a:pPr indent="0" algn="l" defTabSz="266700" eaLnBrk="0" fontAlgn="base">
              <a:lnSpc>
                <a:spcPts val="3300"/>
              </a:lnSpc>
              <a:spcBef>
                <a:spcPts val="300"/>
              </a:spcBef>
              <a:spcAft>
                <a:spcPct val="0"/>
              </a:spcAft>
            </a:pP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（四）</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X</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支持网络：建立</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社区</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二级医院</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三级医院</a:t>
            </a:r>
            <a:r>
              <a:rPr lang="en-US" altLang="zh-CN" sz="2200" b="1">
                <a:solidFill>
                  <a:schemeClr val="accent1">
                    <a:lumMod val="50000"/>
                  </a:schemeClr>
                </a:solidFill>
                <a:latin typeface="宋体" panose="02010600030101010101" pitchFamily="2" charset="-122"/>
                <a:ea typeface="宋体" panose="02010600030101010101" pitchFamily="2" charset="-122"/>
                <a:sym typeface="+mn-ea"/>
              </a:rPr>
              <a:t>"</a:t>
            </a:r>
            <a:r>
              <a:rPr lang="zh-CN" altLang="en-US" sz="2200" b="1">
                <a:solidFill>
                  <a:schemeClr val="accent1">
                    <a:lumMod val="50000"/>
                  </a:schemeClr>
                </a:solidFill>
                <a:latin typeface="宋体" panose="02010600030101010101" pitchFamily="2" charset="-122"/>
                <a:ea typeface="宋体" panose="02010600030101010101" pitchFamily="2" charset="-122"/>
                <a:sym typeface="+mn-ea"/>
              </a:rPr>
              <a:t>转诊机制</a:t>
            </a:r>
            <a:endParaRPr lang="zh-CN" altLang="en-US" sz="2200" b="1">
              <a:solidFill>
                <a:schemeClr val="accent1">
                  <a:lumMod val="50000"/>
                </a:schemeClr>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700405" y="34734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1690" y="976630"/>
            <a:ext cx="10233660" cy="4223385"/>
          </a:xfrm>
          <a:prstGeom prst="rect">
            <a:avLst/>
          </a:prstGeom>
          <a:noFill/>
        </p:spPr>
        <p:txBody>
          <a:bodyPr wrap="square" rtlCol="0" anchor="t">
            <a:noAutofit/>
          </a:bodyPr>
          <a:p>
            <a:pPr indent="0" fontAlgn="auto">
              <a:lnSpc>
                <a:spcPts val="3300"/>
              </a:lnSpc>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根据体质指数</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(BMI),</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将成年签约居民分为体重过轻、正常体重、超重及肥胖等四类人员，分层提供体重管理服务。</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ts val="3300"/>
              </a:lnSpc>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  1</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、正常体重人群：对于体质指数</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18.5kg/</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²</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≤BMI&lt;24.0k2g/</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²</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的签约成年居民，实施</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“1+1+4”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管理服务。即为签约居民建立</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份电子健康档案、每年度出具</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份体重管理报告、按季度开展</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次体重管理科普教育等开展体重管理，提高居民体重管理健康意识，增进个体健康。</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ts val="3300"/>
              </a:lnSpc>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  2</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、体重过轻</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超重人群：对于体质指数</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&lt;18.5kg/m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²</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的体重过轻人群以及</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24.0kg/m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²</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≤BMI&lt;28.0kg/m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²</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的超重人群，实施</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“1+1+4+2”</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管理服务。在正常体重人群</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“1+1+4”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管理服务基础上</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见上</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每年至少开展</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2</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rPr>
              <a:t>次规范化体重管理评估与干预，依托电子设备采集管理对象相关指标，帮助合理控制体重，减少相关并发疾病。结合营养社区、肌少症筛查等项目，为体重过轻提供膳食营养、运动指导以及增肌增重等措施。</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ts val="3300"/>
              </a:lnSpc>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rPr>
              <a:t> </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92200" y="378460"/>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5470" y="31178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936625" y="1054100"/>
            <a:ext cx="9726295" cy="5328920"/>
          </a:xfrm>
          <a:prstGeom prst="rect">
            <a:avLst/>
          </a:prstGeom>
          <a:noFill/>
        </p:spPr>
        <p:txBody>
          <a:bodyPr wrap="square" rtlCol="0" anchor="t">
            <a:noAutofit/>
          </a:bodyPr>
          <a:p>
            <a:pPr indent="0" fontAlgn="auto">
              <a:lnSpc>
                <a:spcPts val="3300"/>
              </a:lnSpc>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3</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、肥胖人群：对于体质指数</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(BMI)≥28kg/m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²</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的签约成年居民，实施</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“1+1+4+N”</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管理服务。在正常体重人群</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“1+1+4”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管理服务基础上</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每年至少开展</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次以上规范化体重管理评估与干预，定期监测体重、血压、血糖、血脂等指标及并发症，持续提升体重管理效果。</a:t>
            </a:r>
            <a:endPar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ts val="3300"/>
              </a:lnSpc>
            </a:pP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4</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为签约居民分类开展个性化的体重管理服务：为孕产妇、婴幼儿及学龄前儿童、学生、职业人群、老年人、慢性病患者等分类开展体重管理服务。加强孕产妇体重管理、营养评估和身体活动指导，提高生殖健康水平。夯实社区对营养不良和超重肥胖儿童健康管理工作。开展学生青少年的合理膳食、主动运动和心理干预等保健工作。加强职工体重管理健康教育，培养健康工作方式。结合国家基本公卫老年人健康管理，开展老年人体重管理服务。</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80</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岁以上高龄老人，建议</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BMI</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适宜范围为</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22.0</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26.9kg/m</a:t>
            </a:r>
            <a:r>
              <a:rPr lang="en-US"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²</a:t>
            </a:r>
            <a:r>
              <a:rPr lang="zh-CN" altLang="en-US"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a:t>
            </a:r>
            <a:r>
              <a:rPr 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在慢性病管理中提供运动干预和营养膳食等指导。</a:t>
            </a:r>
            <a:endParaRPr lang="en-US" altLang="zh-CN" sz="22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645160" y="654685"/>
          <a:ext cx="10067925" cy="6271260"/>
        </p:xfrm>
        <a:graphic>
          <a:graphicData uri="http://schemas.openxmlformats.org/drawingml/2006/table">
            <a:tbl>
              <a:tblPr/>
              <a:tblGrid>
                <a:gridCol w="1118870"/>
                <a:gridCol w="34925"/>
                <a:gridCol w="894080"/>
                <a:gridCol w="1062990"/>
                <a:gridCol w="1790700"/>
                <a:gridCol w="2312035"/>
                <a:gridCol w="1069975"/>
                <a:gridCol w="1784350"/>
              </a:tblGrid>
              <a:tr h="268605">
                <a:tc gridSpan="8">
                  <a:txBody>
                    <a:bodyPr/>
                    <a:p>
                      <a:pPr marL="104140" indent="0" algn="l" eaLnBrk="0" fontAlgn="base">
                        <a:spcBef>
                          <a:spcPts val="500"/>
                        </a:spcBef>
                        <a:spcAft>
                          <a:spcPct val="0"/>
                        </a:spcAft>
                      </a:pPr>
                      <a:r>
                        <a:rPr lang="zh-CN" sz="1600" b="1">
                          <a:solidFill>
                            <a:srgbClr val="000000"/>
                          </a:solidFill>
                          <a:latin typeface="宋体" panose="02010600030101010101" pitchFamily="2" charset="-122"/>
                          <a:ea typeface="宋体" panose="02010600030101010101" pitchFamily="2" charset="-122"/>
                        </a:rPr>
                        <a:t>一、居民基本信息</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251460">
                <a:tc>
                  <a:txBody>
                    <a:bodyPr/>
                    <a:p>
                      <a:pPr marL="158115" indent="0" algn="l" eaLnBrk="0" fontAlgn="base">
                        <a:spcBef>
                          <a:spcPts val="200"/>
                        </a:spcBef>
                        <a:spcAft>
                          <a:spcPct val="0"/>
                        </a:spcAft>
                      </a:pP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姓</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名</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217170" indent="0" algn="l" eaLnBrk="0" fontAlgn="base">
                        <a:spcBef>
                          <a:spcPts val="200"/>
                        </a:spcBef>
                        <a:spcAft>
                          <a:spcPct val="0"/>
                        </a:spcAft>
                      </a:pPr>
                      <a:r>
                        <a:rPr lang="zh-CN" sz="1600">
                          <a:solidFill>
                            <a:srgbClr val="000000"/>
                          </a:solidFill>
                          <a:latin typeface="宋体" panose="02010600030101010101" pitchFamily="2" charset="-122"/>
                          <a:ea typeface="宋体" panose="02010600030101010101" pitchFamily="2" charset="-122"/>
                        </a:rPr>
                        <a:t>性别</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115570" indent="0" algn="l" eaLnBrk="0" fontAlgn="base">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rPr>
                        <a:t>男口女</a:t>
                      </a:r>
                      <a:endParaRPr lang="zh-CN" altLang="en-US"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149225" indent="0" algn="l" eaLnBrk="0" fontAlgn="base">
                        <a:spcBef>
                          <a:spcPts val="200"/>
                        </a:spcBef>
                        <a:spcAft>
                          <a:spcPct val="0"/>
                        </a:spcAft>
                      </a:pPr>
                      <a:r>
                        <a:rPr lang="zh-CN" sz="1600">
                          <a:solidFill>
                            <a:srgbClr val="000000"/>
                          </a:solidFill>
                          <a:latin typeface="宋体" panose="02010600030101010101" pitchFamily="2" charset="-122"/>
                          <a:ea typeface="宋体" panose="02010600030101010101" pitchFamily="2" charset="-122"/>
                        </a:rPr>
                        <a:t>出生日期</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52095">
                <a:tc>
                  <a:txBody>
                    <a:bodyPr/>
                    <a:p>
                      <a:pPr marL="67945" indent="0" algn="l" eaLnBrk="0" fontAlgn="base">
                        <a:spcBef>
                          <a:spcPts val="400"/>
                        </a:spcBef>
                        <a:spcAft>
                          <a:spcPct val="0"/>
                        </a:spcAft>
                      </a:pPr>
                      <a:r>
                        <a:rPr lang="zh-CN" sz="1600">
                          <a:solidFill>
                            <a:srgbClr val="000000"/>
                          </a:solidFill>
                          <a:latin typeface="宋体" panose="02010600030101010101" pitchFamily="2" charset="-122"/>
                          <a:ea typeface="宋体" panose="02010600030101010101" pitchFamily="2" charset="-122"/>
                        </a:rPr>
                        <a:t>证件类型</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125730" indent="0" algn="l" eaLnBrk="0" fontAlgn="base">
                        <a:spcBef>
                          <a:spcPts val="400"/>
                        </a:spcBef>
                        <a:spcAft>
                          <a:spcPct val="0"/>
                        </a:spcAft>
                      </a:pPr>
                      <a:r>
                        <a:rPr lang="zh-CN" sz="1600">
                          <a:solidFill>
                            <a:srgbClr val="000000"/>
                          </a:solidFill>
                          <a:latin typeface="宋体" panose="02010600030101010101" pitchFamily="2" charset="-122"/>
                          <a:ea typeface="宋体" panose="02010600030101010101" pitchFamily="2" charset="-122"/>
                        </a:rPr>
                        <a:t>证件号码</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142240" indent="0" algn="l" eaLnBrk="0" fontAlgn="base">
                        <a:spcBef>
                          <a:spcPts val="400"/>
                        </a:spcBef>
                        <a:spcAft>
                          <a:spcPct val="0"/>
                        </a:spcAft>
                      </a:pPr>
                      <a:r>
                        <a:rPr lang="zh-CN" sz="1600">
                          <a:solidFill>
                            <a:srgbClr val="000000"/>
                          </a:solidFill>
                          <a:latin typeface="宋体" panose="02010600030101010101" pitchFamily="2" charset="-122"/>
                          <a:ea typeface="宋体" panose="02010600030101010101" pitchFamily="2" charset="-122"/>
                        </a:rPr>
                        <a:t>文化程度</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51460">
                <a:tc>
                  <a:txBody>
                    <a:bodyPr/>
                    <a:p>
                      <a:pPr marL="70485" indent="0" algn="l" eaLnBrk="0" fontAlgn="base">
                        <a:spcBef>
                          <a:spcPts val="200"/>
                        </a:spcBef>
                        <a:spcAft>
                          <a:spcPct val="0"/>
                        </a:spcAft>
                      </a:pPr>
                      <a:r>
                        <a:rPr lang="zh-CN" sz="1600">
                          <a:solidFill>
                            <a:srgbClr val="000000"/>
                          </a:solidFill>
                          <a:latin typeface="宋体" panose="02010600030101010101" pitchFamily="2" charset="-122"/>
                          <a:ea typeface="宋体" panose="02010600030101010101" pitchFamily="2" charset="-122"/>
                        </a:rPr>
                        <a:t>婚姻状况</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3">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363220" indent="0" algn="l" eaLnBrk="0" fontAlgn="base">
                        <a:spcBef>
                          <a:spcPts val="100"/>
                        </a:spcBef>
                        <a:spcAft>
                          <a:spcPct val="0"/>
                        </a:spcAft>
                      </a:pPr>
                      <a:r>
                        <a:rPr lang="zh-CN" sz="1600">
                          <a:solidFill>
                            <a:srgbClr val="000000"/>
                          </a:solidFill>
                          <a:latin typeface="宋体" panose="02010600030101010101" pitchFamily="2" charset="-122"/>
                          <a:ea typeface="宋体" panose="02010600030101010101" pitchFamily="2" charset="-122"/>
                        </a:rPr>
                        <a:t>职业</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67970" indent="0" algn="l" eaLnBrk="0" fontAlgn="base">
                        <a:spcBef>
                          <a:spcPts val="100"/>
                        </a:spcBef>
                        <a:spcAft>
                          <a:spcPct val="0"/>
                        </a:spcAft>
                      </a:pPr>
                      <a:r>
                        <a:rPr lang="zh-CN" sz="1600">
                          <a:solidFill>
                            <a:srgbClr val="000000"/>
                          </a:solidFill>
                          <a:latin typeface="宋体" panose="02010600030101010101" pitchFamily="2" charset="-122"/>
                          <a:ea typeface="宋体" panose="02010600030101010101" pitchFamily="2" charset="-122"/>
                        </a:rPr>
                        <a:t>电话</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52730">
                <a:tc>
                  <a:txBody>
                    <a:bodyPr/>
                    <a:p>
                      <a:pPr marL="71120" indent="0" algn="l" eaLnBrk="0" fontAlgn="base">
                        <a:spcBef>
                          <a:spcPts val="300"/>
                        </a:spcBef>
                        <a:spcAft>
                          <a:spcPct val="0"/>
                        </a:spcAft>
                      </a:pPr>
                      <a:r>
                        <a:rPr lang="zh-CN" sz="1600">
                          <a:solidFill>
                            <a:srgbClr val="000000"/>
                          </a:solidFill>
                          <a:latin typeface="宋体" panose="02010600030101010101" pitchFamily="2" charset="-122"/>
                          <a:ea typeface="宋体" panose="02010600030101010101" pitchFamily="2" charset="-122"/>
                        </a:rPr>
                        <a:t>就业状况</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3">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326390" indent="0" algn="l" eaLnBrk="0" fontAlgn="base">
                        <a:spcBef>
                          <a:spcPts val="200"/>
                        </a:spcBef>
                        <a:spcAft>
                          <a:spcPct val="0"/>
                        </a:spcAft>
                      </a:pPr>
                      <a:r>
                        <a:rPr lang="zh-CN" sz="1600">
                          <a:solidFill>
                            <a:srgbClr val="000000"/>
                          </a:solidFill>
                          <a:latin typeface="宋体" panose="02010600030101010101" pitchFamily="2" charset="-122"/>
                          <a:ea typeface="宋体" panose="02010600030101010101" pitchFamily="2" charset="-122"/>
                        </a:rPr>
                        <a:t>工作单位</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76860" indent="0" algn="l" eaLnBrk="0" fontAlgn="base">
                        <a:spcBef>
                          <a:spcPts val="300"/>
                        </a:spcBef>
                        <a:spcAft>
                          <a:spcPct val="0"/>
                        </a:spcAft>
                      </a:pPr>
                      <a:r>
                        <a:rPr lang="zh-CN" sz="1600">
                          <a:solidFill>
                            <a:srgbClr val="000000"/>
                          </a:solidFill>
                          <a:latin typeface="宋体" panose="02010600030101010101" pitchFamily="2" charset="-122"/>
                          <a:ea typeface="宋体" panose="02010600030101010101" pitchFamily="2" charset="-122"/>
                        </a:rPr>
                        <a:t>地址</a:t>
                      </a:r>
                      <a:endParaRPr 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10515">
                <a:tc gridSpan="8">
                  <a:txBody>
                    <a:bodyPr/>
                    <a:p>
                      <a:pPr marL="147955" indent="0" algn="l" eaLnBrk="0" fontAlgn="base">
                        <a:spcBef>
                          <a:spcPts val="600"/>
                        </a:spcBef>
                        <a:spcAft>
                          <a:spcPct val="0"/>
                        </a:spcAft>
                      </a:pPr>
                      <a:r>
                        <a:rPr lang="zh-CN" sz="1600" b="1">
                          <a:solidFill>
                            <a:srgbClr val="000000"/>
                          </a:solidFill>
                          <a:latin typeface="宋体" panose="02010600030101010101" pitchFamily="2" charset="-122"/>
                          <a:ea typeface="宋体" panose="02010600030101010101" pitchFamily="2" charset="-122"/>
                        </a:rPr>
                        <a:t>二、体重管理相关评估</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248285">
                <a:tc gridSpan="8">
                  <a:txBody>
                    <a:bodyPr/>
                    <a:p>
                      <a:pPr marL="152400" indent="0" algn="l" eaLnBrk="0" fontAlgn="base">
                        <a:spcBef>
                          <a:spcPts val="600"/>
                        </a:spcBef>
                        <a:spcAft>
                          <a:spcPct val="0"/>
                        </a:spcAft>
                      </a:pPr>
                      <a:r>
                        <a:rPr lang="zh-CN" sz="1600" b="1">
                          <a:solidFill>
                            <a:srgbClr val="000000"/>
                          </a:solidFill>
                          <a:latin typeface="宋体" panose="02010600030101010101" pitchFamily="2" charset="-122"/>
                          <a:ea typeface="宋体" panose="02010600030101010101" pitchFamily="2" charset="-122"/>
                        </a:rPr>
                        <a:t>（一）个人史、既往史等相关疾病评估</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657225">
                <a:tc gridSpan="2">
                  <a:txBody>
                    <a:bodyPr/>
                    <a:p>
                      <a:pPr marL="144780" indent="0" algn="l" eaLnBrk="0" fontAlgn="base">
                        <a:spcBef>
                          <a:spcPts val="1100"/>
                        </a:spcBef>
                        <a:spcAft>
                          <a:spcPct val="0"/>
                        </a:spcAft>
                      </a:pPr>
                      <a:r>
                        <a:rPr lang="zh-CN" sz="1600" b="1">
                          <a:solidFill>
                            <a:srgbClr val="000000"/>
                          </a:solidFill>
                          <a:latin typeface="宋体" panose="02010600030101010101" pitchFamily="2" charset="-122"/>
                          <a:ea typeface="宋体" panose="02010600030101010101" pitchFamily="2" charset="-122"/>
                        </a:rPr>
                        <a:t>治疗史</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gridSpan="6">
                  <a:txBody>
                    <a:bodyPr/>
                    <a:p>
                      <a:pPr marL="11430" indent="0" algn="l" eaLnBrk="0" fontAlgn="base">
                        <a:lnSpc>
                          <a:spcPts val="1340"/>
                        </a:lnSpc>
                        <a:spcBef>
                          <a:spcPts val="300"/>
                        </a:spcBef>
                        <a:spcAft>
                          <a:spcPct val="0"/>
                        </a:spcAft>
                      </a:pP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11430" indent="0" algn="l" eaLnBrk="0" fontAlgn="base">
                        <a:lnSpc>
                          <a:spcPts val="1340"/>
                        </a:lnSpc>
                        <a:spcBef>
                          <a:spcPts val="3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从未治疗过肥胖</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治疗过肥胖史</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药物治疗有效果反弹</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中医适宜技术</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运动和营养</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其他）</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1430" indent="0" algn="l" eaLnBrk="0" fontAlgn="base">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无肥胖家族史</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有肥胖家族史</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325755">
                <a:tc gridSpan="2">
                  <a:txBody>
                    <a:bodyPr/>
                    <a:p>
                      <a:pPr marL="142875" indent="0" algn="l" eaLnBrk="0" fontAlgn="base">
                        <a:spcBef>
                          <a:spcPts val="1100"/>
                        </a:spcBef>
                        <a:spcAft>
                          <a:spcPct val="0"/>
                        </a:spcAft>
                      </a:pPr>
                      <a:r>
                        <a:rPr lang="zh-CN" sz="1600" b="1">
                          <a:solidFill>
                            <a:srgbClr val="000000"/>
                          </a:solidFill>
                          <a:latin typeface="宋体" panose="02010600030101010101" pitchFamily="2" charset="-122"/>
                          <a:ea typeface="宋体" panose="02010600030101010101" pitchFamily="2" charset="-122"/>
                        </a:rPr>
                        <a:t>药物史</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gridSpan="6">
                  <a:txBody>
                    <a:bodyPr/>
                    <a:p>
                      <a:pPr marL="12700" indent="0" algn="l" eaLnBrk="0" fontAlgn="base">
                        <a:lnSpc>
                          <a:spcPct val="103000"/>
                        </a:lnSpc>
                        <a:spcBef>
                          <a:spcPts val="9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糖皮质激素类药物</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其他引起超重或肥胖的药物</a:t>
                      </a:r>
                      <a:r>
                        <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313690">
                <a:tc gridSpan="8">
                  <a:txBody>
                    <a:bodyPr/>
                    <a:p>
                      <a:pPr marL="149225" indent="0" algn="l" eaLnBrk="0" fontAlgn="base">
                        <a:spcBef>
                          <a:spcPts val="1000"/>
                        </a:spcBef>
                        <a:spcAft>
                          <a:spcPct val="0"/>
                        </a:spcAft>
                      </a:pPr>
                      <a:r>
                        <a:rPr lang="zh-CN" sz="1600" b="1">
                          <a:solidFill>
                            <a:srgbClr val="000000"/>
                          </a:solidFill>
                          <a:latin typeface="宋体" panose="02010600030101010101" pitchFamily="2" charset="-122"/>
                          <a:ea typeface="宋体" panose="02010600030101010101" pitchFamily="2" charset="-122"/>
                        </a:rPr>
                        <a:t>（二）生活方式风险评估</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1271270">
                <a:tc gridSpan="2">
                  <a:txBody>
                    <a:bodyPr/>
                    <a:p>
                      <a:pPr marL="69850" indent="0" algn="l" eaLnBrk="0" fontAlgn="base">
                        <a:lnSpc>
                          <a:spcPct val="128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28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3025" indent="0" algn="l" eaLnBrk="0" fontAlgn="base">
                        <a:spcBef>
                          <a:spcPts val="300"/>
                        </a:spcBef>
                        <a:spcAft>
                          <a:spcPct val="0"/>
                        </a:spcAft>
                      </a:pPr>
                      <a:r>
                        <a:rPr 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饮食行为</a:t>
                      </a:r>
                      <a:endParaRPr lang="zh-CN"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gridSpan="6">
                  <a:txBody>
                    <a:bodyPr/>
                    <a:p>
                      <a:pPr marL="137795" indent="0" algn="l" eaLnBrk="0" fontAlgn="base">
                        <a:spcBef>
                          <a:spcPts val="300"/>
                        </a:spcBef>
                        <a:spcAft>
                          <a:spcPct val="0"/>
                        </a:spcAft>
                      </a:pPr>
                      <a:r>
                        <a:rPr 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饮食结构</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荤素搭配</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偏好高脂</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偏好高糖</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偏好高盐</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经常外出就餐</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经常外卖</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78130" indent="0" algn="l" eaLnBrk="0" fontAlgn="base">
                        <a:lnSpc>
                          <a:spcPct val="103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37795" indent="0" algn="l" eaLnBrk="0" fontAlgn="base">
                        <a:spcBef>
                          <a:spcPts val="200"/>
                        </a:spcBef>
                        <a:spcAft>
                          <a:spcPct val="0"/>
                        </a:spcAft>
                      </a:pPr>
                      <a:r>
                        <a:rPr 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饮食习惯</a:t>
                      </a:r>
                      <a:endParaRPr lang="zh-CN"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ts val="1345"/>
                        </a:lnSpc>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规律饮食：</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一日两餐</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无早</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无午</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无晚）</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一日三餐</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一日多餐（增加下午茶</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、夜宵</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523240">
                <a:tc gridSpan="2">
                  <a:txBody>
                    <a:bodyPr/>
                    <a:p>
                      <a:pPr marL="76200" indent="0" algn="l" eaLnBrk="0" fontAlgn="base">
                        <a:spcBef>
                          <a:spcPts val="1200"/>
                        </a:spcBef>
                        <a:spcAft>
                          <a:spcPct val="0"/>
                        </a:spcAft>
                      </a:pPr>
                      <a:r>
                        <a:rPr lang="zh-CN" sz="1600" b="1">
                          <a:solidFill>
                            <a:srgbClr val="000000"/>
                          </a:solidFill>
                          <a:latin typeface="宋体" panose="02010600030101010101" pitchFamily="2" charset="-122"/>
                          <a:ea typeface="宋体" panose="02010600030101010101" pitchFamily="2" charset="-122"/>
                        </a:rPr>
                        <a:t>身体活动</a:t>
                      </a:r>
                      <a:endParaRPr lang="zh-CN" sz="16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gridSpan="6">
                  <a:txBody>
                    <a:bodyPr/>
                    <a:p>
                      <a:pPr marL="144145" indent="0" algn="l" eaLnBrk="0" fontAlgn="base">
                        <a:lnSpc>
                          <a:spcPts val="1350"/>
                        </a:lnSpc>
                        <a:spcBef>
                          <a:spcPts val="3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是否有久坐行为</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每天步行步数约</a:t>
                      </a:r>
                      <a:r>
                        <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u="sng">
                          <a:solidFill>
                            <a:srgbClr val="000000"/>
                          </a:solidFill>
                          <a:latin typeface="宋体" panose="02010600030101010101" pitchFamily="2" charset="-122"/>
                          <a:ea typeface="宋体" panose="02010600030101010101" pitchFamily="2" charset="-122"/>
                          <a:cs typeface="宋体" panose="02010600030101010101" pitchFamily="2" charset="-122"/>
                        </a:rPr>
                        <a:t>步</a:t>
                      </a:r>
                      <a:endParaRPr lang="zh-CN" sz="16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1184275">
                <a:tc gridSpan="2">
                  <a:txBody>
                    <a:bodyPr/>
                    <a:p>
                      <a:pPr marL="69850" indent="0" algn="l" eaLnBrk="0" fontAlgn="base">
                        <a:lnSpc>
                          <a:spcPct val="192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3025" indent="0" algn="l" eaLnBrk="0" fontAlgn="base">
                        <a:spcBef>
                          <a:spcPts val="300"/>
                        </a:spcBef>
                        <a:spcAft>
                          <a:spcPct val="0"/>
                        </a:spcAft>
                      </a:pPr>
                      <a:r>
                        <a:rPr lang="zh-CN" sz="1600" b="1">
                          <a:solidFill>
                            <a:srgbClr val="000000"/>
                          </a:solidFill>
                          <a:latin typeface="宋体" panose="02010600030101010101" pitchFamily="2" charset="-122"/>
                          <a:ea typeface="宋体" panose="02010600030101010101" pitchFamily="2" charset="-122"/>
                          <a:cs typeface="宋体" panose="02010600030101010101" pitchFamily="2" charset="-122"/>
                        </a:rPr>
                        <a:t>运动习惯</a:t>
                      </a:r>
                      <a:endParaRPr lang="zh-CN" sz="1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gridSpan="6">
                  <a:txBody>
                    <a:bodyPr/>
                    <a:p>
                      <a:pPr marL="144145" indent="0" algn="l" eaLnBrk="0" fontAlgn="base">
                        <a:lnSpc>
                          <a:spcPts val="1350"/>
                        </a:lnSpc>
                        <a:spcBef>
                          <a:spcPts val="300"/>
                        </a:spcBef>
                        <a:spcAft>
                          <a:spcPct val="0"/>
                        </a:spcAft>
                      </a:pPr>
                      <a:endPar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144145" indent="0" algn="l" eaLnBrk="0" fontAlgn="base">
                        <a:lnSpc>
                          <a:spcPts val="1350"/>
                        </a:lnSpc>
                        <a:spcBef>
                          <a:spcPts val="3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无</a:t>
                      </a:r>
                      <a:endParaRPr lang="zh-CN"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350" indent="137160" algn="l" eaLnBrk="0" fontAlgn="base">
                        <a:lnSpc>
                          <a:spcPct val="101000"/>
                        </a:lnSpc>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活动类型：</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步行</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跑步</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游泳</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瑜伽</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骑车</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球类运动（羽毛球、乒乓球</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等）</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力量训练（俯卧撑，原地纵跳等）</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o</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其他运动</a:t>
                      </a:r>
                      <a:r>
                        <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6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540385" indent="0" algn="l" eaLnBrk="0" fontAlgn="base">
                        <a:spcBef>
                          <a:spcPts val="200"/>
                        </a:spcBef>
                        <a:spcAft>
                          <a:spcPct val="0"/>
                        </a:spcAft>
                      </a:pP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频次时长：</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o</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没有固定频率</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o</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每周固定运动</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次</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周；    </a:t>
                      </a:r>
                      <a:r>
                        <a:rPr lang="zh-CN" sz="1600">
                          <a:solidFill>
                            <a:srgbClr val="000000"/>
                          </a:solidFill>
                          <a:latin typeface="宋体" panose="02010600030101010101" pitchFamily="2" charset="-122"/>
                          <a:ea typeface="宋体" panose="02010600030101010101" pitchFamily="2" charset="-122"/>
                          <a:cs typeface="宋体" panose="02010600030101010101" pitchFamily="2" charset="-122"/>
                        </a:rPr>
                        <a:t>分钟</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次）</a:t>
                      </a:r>
                      <a:endParaRPr lang="zh-CN" sz="16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bl>
          </a:graphicData>
        </a:graphic>
      </p:graphicFrame>
      <p:sp>
        <p:nvSpPr>
          <p:cNvPr id="4" name="文本框 3"/>
          <p:cNvSpPr txBox="1"/>
          <p:nvPr/>
        </p:nvSpPr>
        <p:spPr>
          <a:xfrm>
            <a:off x="542925" y="45085"/>
            <a:ext cx="6301105" cy="844550"/>
          </a:xfrm>
          <a:prstGeom prst="rect">
            <a:avLst/>
          </a:prstGeom>
          <a:noFill/>
        </p:spPr>
        <p:txBody>
          <a:bodyPr wrap="square" rtlCol="0" anchor="t">
            <a:no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7990" y="14287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graphicFrame>
        <p:nvGraphicFramePr>
          <p:cNvPr id="3" name="表格 2"/>
          <p:cNvGraphicFramePr/>
          <p:nvPr>
            <p:custDataLst>
              <p:tags r:id="rId1"/>
            </p:custDataLst>
          </p:nvPr>
        </p:nvGraphicFramePr>
        <p:xfrm>
          <a:off x="568325" y="665480"/>
          <a:ext cx="9605645" cy="3782060"/>
        </p:xfrm>
        <a:graphic>
          <a:graphicData uri="http://schemas.openxmlformats.org/drawingml/2006/table">
            <a:tbl>
              <a:tblPr/>
              <a:tblGrid>
                <a:gridCol w="989965"/>
                <a:gridCol w="8615680"/>
              </a:tblGrid>
              <a:tr h="753110">
                <a:tc>
                  <a:txBody>
                    <a:bodyPr/>
                    <a:p>
                      <a:pPr marL="69850" indent="0">
                        <a:lnSpc>
                          <a:spcPct val="104000"/>
                        </a:lnSpc>
                        <a:spcBef>
                          <a:spcPct val="0"/>
                        </a:spcBef>
                        <a:spcAft>
                          <a:spcPct val="0"/>
                        </a:spcAft>
                      </a:pP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04000"/>
                        </a:lnSpc>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8740" indent="0" algn="l" eaLnBrk="0" fontAlgn="base">
                        <a:spcBef>
                          <a:spcPts val="3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睡眠质量</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a:noFill/>
                    </a:lnB>
                    <a:noFill/>
                  </a:tcPr>
                </a:tc>
                <a:tc>
                  <a:txBody>
                    <a:bodyPr/>
                    <a:p>
                      <a:pPr marL="135890" indent="0" algn="l" eaLnBrk="0" fontAlgn="base">
                        <a:spcBef>
                          <a:spcPts val="5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PSQI</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睡眠量表（可选）</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0-5</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分很好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6-10</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分还行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11-15</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分一般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16-21</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分很差</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10540">
                <a:tc>
                  <a:txBody>
                    <a:bodyPr/>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w="3175" cap="flat" cmpd="sng">
                      <a:solidFill>
                        <a:srgbClr val="000000"/>
                      </a:solidFill>
                      <a:prstDash val="solid"/>
                      <a:headEnd type="none" w="med" len="med"/>
                      <a:tailEnd type="none" w="med" len="med"/>
                    </a:lnB>
                    <a:noFill/>
                  </a:tcPr>
                </a:tc>
                <a:tc>
                  <a:txBody>
                    <a:bodyPr/>
                    <a:p>
                      <a:pPr marL="144145" indent="0" algn="l" eaLnBrk="0" fontAlgn="base">
                        <a:lnSpc>
                          <a:spcPct val="103000"/>
                        </a:lnSpc>
                        <a:spcBef>
                          <a:spcPts val="9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睡眠呼吸暂停：</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无；</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有：约</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次</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周；</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82650">
                <a:tc>
                  <a:txBody>
                    <a:bodyPr/>
                    <a:p>
                      <a:pPr marL="69850" indent="0" algn="l" eaLnBrk="0" fontAlgn="base">
                        <a:lnSpc>
                          <a:spcPct val="150000"/>
                        </a:lnSpc>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7470" indent="0" algn="l" eaLnBrk="0" fontAlgn="base">
                        <a:spcBef>
                          <a:spcPts val="3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心理健康</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82880" indent="0" algn="l" eaLnBrk="0" fontAlgn="base">
                        <a:spcBef>
                          <a:spcPts val="4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PHQ-9</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抑郁量表</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91135" indent="0" algn="l" eaLnBrk="0" fontAlgn="base">
                        <a:lnSpc>
                          <a:spcPts val="1350"/>
                        </a:lnSpc>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0-4</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分无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5-9</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分轻微抑郁</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10-14</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分中度抑郁</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15-19</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分中重度抑郁</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20-27</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分重度抑郁</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50800" indent="0" algn="l" eaLnBrk="0" fontAlgn="base">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GAD-7</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焦虑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0-4</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分无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5-9</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分轻微焦虑</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10-13</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分中度焦虑</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14-18</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分中重度焦虑</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19-21</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分重度焦虑</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18795">
                <a:tc>
                  <a:txBody>
                    <a:bodyPr/>
                    <a:p>
                      <a:pPr marL="74295" indent="0" algn="l" eaLnBrk="0" fontAlgn="base">
                        <a:spcBef>
                          <a:spcPts val="1100"/>
                        </a:spcBef>
                        <a:spcAft>
                          <a:spcPct val="0"/>
                        </a:spcAft>
                      </a:pPr>
                      <a:r>
                        <a:rPr lang="zh-CN" sz="1500" b="1">
                          <a:solidFill>
                            <a:srgbClr val="000000"/>
                          </a:solidFill>
                          <a:latin typeface="宋体" panose="02010600030101010101" pitchFamily="2" charset="-122"/>
                          <a:ea typeface="宋体" panose="02010600030101010101" pitchFamily="2" charset="-122"/>
                        </a:rPr>
                        <a:t>工作形式</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lnSpc>
                          <a:spcPct val="103000"/>
                        </a:lnSpc>
                        <a:spcBef>
                          <a:spcPts val="10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体力劳动</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脑力劳动</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轮班工作</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居家</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8165">
                <a:tc>
                  <a:txBody>
                    <a:bodyPr/>
                    <a:p>
                      <a:pPr marL="59690" indent="0" algn="l" eaLnBrk="0" fontAlgn="base">
                        <a:spcBef>
                          <a:spcPts val="1200"/>
                        </a:spcBef>
                        <a:spcAft>
                          <a:spcPct val="0"/>
                        </a:spcAft>
                      </a:pPr>
                      <a:r>
                        <a:rPr lang="zh-CN" sz="1500" b="1">
                          <a:solidFill>
                            <a:srgbClr val="000000"/>
                          </a:solidFill>
                          <a:latin typeface="宋体" panose="02010600030101010101" pitchFamily="2" charset="-122"/>
                          <a:ea typeface="宋体" panose="02010600030101010101" pitchFamily="2" charset="-122"/>
                        </a:rPr>
                        <a:t>吸烟习惯</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lnSpc>
                          <a:spcPct val="103000"/>
                        </a:lnSpc>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无</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支</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天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年）</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0335" indent="0" algn="l" eaLnBrk="0" fontAlgn="base">
                        <a:spcBef>
                          <a:spcPts val="2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戒烟情况：</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8800">
                <a:tc>
                  <a:txBody>
                    <a:bodyPr/>
                    <a:p>
                      <a:pPr marL="54610" indent="0" algn="l" eaLnBrk="0" fontAlgn="base">
                        <a:spcBef>
                          <a:spcPts val="1200"/>
                        </a:spcBef>
                        <a:spcAft>
                          <a:spcPct val="0"/>
                        </a:spcAft>
                      </a:pPr>
                      <a:r>
                        <a:rPr lang="zh-CN" sz="1500" b="1">
                          <a:solidFill>
                            <a:srgbClr val="000000"/>
                          </a:solidFill>
                          <a:latin typeface="宋体" panose="02010600030101010101" pitchFamily="2" charset="-122"/>
                          <a:ea typeface="宋体" panose="02010600030101010101" pitchFamily="2" charset="-122"/>
                        </a:rPr>
                        <a:t>饮酒习惯</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0335" indent="3175" algn="l" eaLnBrk="0" fontAlgn="base">
                        <a:lnSpc>
                          <a:spcPct val="105000"/>
                        </a:lnSpc>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无</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u="sng">
                          <a:solidFill>
                            <a:srgbClr val="000000"/>
                          </a:solidFill>
                          <a:latin typeface="宋体" panose="02010600030101010101" pitchFamily="2" charset="-122"/>
                          <a:ea typeface="宋体" panose="02010600030101010101" pitchFamily="2" charset="-122"/>
                          <a:cs typeface="宋体" panose="02010600030101010101" pitchFamily="2" charset="-122"/>
                        </a:rPr>
                        <a:t>两</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天</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酒）</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戒酒情况：</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graphicFrame>
        <p:nvGraphicFramePr>
          <p:cNvPr id="4" name="表格 3"/>
          <p:cNvGraphicFramePr/>
          <p:nvPr>
            <p:custDataLst>
              <p:tags r:id="rId2"/>
            </p:custDataLst>
          </p:nvPr>
        </p:nvGraphicFramePr>
        <p:xfrm>
          <a:off x="550545" y="4478020"/>
          <a:ext cx="9605645" cy="1975485"/>
        </p:xfrm>
        <a:graphic>
          <a:graphicData uri="http://schemas.openxmlformats.org/drawingml/2006/table">
            <a:tbl>
              <a:tblPr/>
              <a:tblGrid>
                <a:gridCol w="1003935"/>
                <a:gridCol w="1666240"/>
                <a:gridCol w="1908810"/>
                <a:gridCol w="2116455"/>
                <a:gridCol w="2910205"/>
              </a:tblGrid>
              <a:tr h="379095">
                <a:tc gridSpan="5">
                  <a:txBody>
                    <a:bodyPr/>
                    <a:p>
                      <a:pPr marL="153670" indent="0" algn="l" eaLnBrk="0" fontAlgn="base">
                        <a:spcBef>
                          <a:spcPts val="1000"/>
                        </a:spcBef>
                        <a:spcAft>
                          <a:spcPct val="0"/>
                        </a:spcAft>
                      </a:pPr>
                      <a:r>
                        <a:rPr lang="zh-CN" sz="1500" b="1">
                          <a:solidFill>
                            <a:srgbClr val="000000"/>
                          </a:solidFill>
                          <a:latin typeface="宋体" panose="02010600030101010101" pitchFamily="2" charset="-122"/>
                          <a:ea typeface="宋体" panose="02010600030101010101" pitchFamily="2" charset="-122"/>
                        </a:rPr>
                        <a:t>（三）体格检查、人体成分评估</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347345">
                <a:tc>
                  <a:txBody>
                    <a:bodyPr/>
                    <a:p>
                      <a:pPr marL="83185" indent="0" algn="l" eaLnBrk="0" fontAlgn="base">
                        <a:spcBef>
                          <a:spcPts val="900"/>
                        </a:spcBef>
                        <a:spcAft>
                          <a:spcPct val="0"/>
                        </a:spcAft>
                      </a:pPr>
                      <a:r>
                        <a:rPr lang="zh-CN" sz="1500" b="1">
                          <a:solidFill>
                            <a:srgbClr val="000000"/>
                          </a:solidFill>
                          <a:latin typeface="宋体" panose="02010600030101010101" pitchFamily="2" charset="-122"/>
                          <a:ea typeface="宋体" panose="02010600030101010101" pitchFamily="2" charset="-122"/>
                        </a:rPr>
                        <a:t>体格检查</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15875" indent="0" algn="l" eaLnBrk="0" fontAlgn="base">
                        <a:spcBef>
                          <a:spcPts val="900"/>
                        </a:spcBef>
                        <a:spcAft>
                          <a:spcPct val="0"/>
                        </a:spcAft>
                      </a:pPr>
                      <a:r>
                        <a:rPr lang="zh-CN" sz="1500">
                          <a:solidFill>
                            <a:srgbClr val="000000"/>
                          </a:solidFill>
                          <a:latin typeface="宋体" panose="02010600030101010101" pitchFamily="2" charset="-122"/>
                          <a:ea typeface="宋体" panose="02010600030101010101" pitchFamily="2" charset="-122"/>
                        </a:rPr>
                        <a:t>血压：</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16510" indent="0" algn="l" eaLnBrk="0" fontAlgn="base">
                        <a:spcBef>
                          <a:spcPts val="900"/>
                        </a:spcBef>
                        <a:spcAft>
                          <a:spcPct val="0"/>
                        </a:spcAft>
                      </a:pPr>
                      <a:r>
                        <a:rPr lang="zh-CN" sz="1500">
                          <a:solidFill>
                            <a:srgbClr val="000000"/>
                          </a:solidFill>
                          <a:latin typeface="宋体" panose="02010600030101010101" pitchFamily="2" charset="-122"/>
                          <a:ea typeface="宋体" panose="02010600030101010101" pitchFamily="2" charset="-122"/>
                        </a:rPr>
                        <a:t>静息心率：</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64490">
                <a:tc>
                  <a:txBody>
                    <a:bodyPr/>
                    <a:p>
                      <a:pPr marL="83185" indent="0" algn="l" eaLnBrk="0" fontAlgn="base">
                        <a:spcBef>
                          <a:spcPts val="1000"/>
                        </a:spcBef>
                        <a:spcAft>
                          <a:spcPct val="0"/>
                        </a:spcAft>
                      </a:pPr>
                      <a:r>
                        <a:rPr lang="zh-CN" sz="1500" b="1">
                          <a:solidFill>
                            <a:srgbClr val="000000"/>
                          </a:solidFill>
                          <a:latin typeface="宋体" panose="02010600030101010101" pitchFamily="2" charset="-122"/>
                          <a:ea typeface="宋体" panose="02010600030101010101" pitchFamily="2" charset="-122"/>
                        </a:rPr>
                        <a:t>体质指数</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8415" indent="0" algn="l" eaLnBrk="0" fontAlgn="base">
                        <a:spcBef>
                          <a:spcPts val="900"/>
                        </a:spcBef>
                        <a:spcAft>
                          <a:spcPct val="0"/>
                        </a:spcAft>
                      </a:pPr>
                      <a:r>
                        <a:rPr lang="zh-CN" sz="1500">
                          <a:solidFill>
                            <a:srgbClr val="000000"/>
                          </a:solidFill>
                          <a:latin typeface="宋体" panose="02010600030101010101" pitchFamily="2" charset="-122"/>
                          <a:ea typeface="宋体" panose="02010600030101010101" pitchFamily="2" charset="-122"/>
                        </a:rPr>
                        <a:t>身高：</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5240" indent="0" algn="l" eaLnBrk="0" fontAlgn="base">
                        <a:spcBef>
                          <a:spcPts val="900"/>
                        </a:spcBef>
                        <a:spcAft>
                          <a:spcPct val="0"/>
                        </a:spcAft>
                      </a:pPr>
                      <a:r>
                        <a:rPr lang="zh-CN" sz="1500">
                          <a:solidFill>
                            <a:srgbClr val="000000"/>
                          </a:solidFill>
                          <a:latin typeface="宋体" panose="02010600030101010101" pitchFamily="2" charset="-122"/>
                          <a:ea typeface="宋体" panose="02010600030101010101" pitchFamily="2" charset="-122"/>
                        </a:rPr>
                        <a:t>体重：</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700" indent="0" algn="l" eaLnBrk="0" fontAlgn="base">
                        <a:lnSpc>
                          <a:spcPts val="1320"/>
                        </a:lnSpc>
                        <a:spcBef>
                          <a:spcPts val="9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BMI</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07035">
                <a:tc>
                  <a:txBody>
                    <a:bodyPr/>
                    <a:p>
                      <a:pPr marL="83185" indent="0" algn="l" eaLnBrk="0" fontAlgn="base">
                        <a:spcBef>
                          <a:spcPts val="1200"/>
                        </a:spcBef>
                        <a:spcAft>
                          <a:spcPct val="0"/>
                        </a:spcAft>
                      </a:pPr>
                      <a:r>
                        <a:rPr lang="zh-CN" sz="1500" b="1">
                          <a:solidFill>
                            <a:srgbClr val="000000"/>
                          </a:solidFill>
                          <a:latin typeface="宋体" panose="02010600030101010101" pitchFamily="2" charset="-122"/>
                          <a:ea typeface="宋体" panose="02010600030101010101" pitchFamily="2" charset="-122"/>
                        </a:rPr>
                        <a:t>体型特征</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605" indent="0" algn="l" eaLnBrk="0" fontAlgn="base">
                        <a:spcBef>
                          <a:spcPts val="1100"/>
                        </a:spcBef>
                        <a:spcAft>
                          <a:spcPct val="0"/>
                        </a:spcAft>
                      </a:pPr>
                      <a:r>
                        <a:rPr lang="zh-CN" sz="1500">
                          <a:solidFill>
                            <a:srgbClr val="000000"/>
                          </a:solidFill>
                          <a:latin typeface="宋体" panose="02010600030101010101" pitchFamily="2" charset="-122"/>
                          <a:ea typeface="宋体" panose="02010600030101010101" pitchFamily="2" charset="-122"/>
                        </a:rPr>
                        <a:t>腰围：</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5240" indent="0" algn="l" eaLnBrk="0" fontAlgn="base">
                        <a:spcBef>
                          <a:spcPts val="1100"/>
                        </a:spcBef>
                        <a:spcAft>
                          <a:spcPct val="0"/>
                        </a:spcAft>
                      </a:pPr>
                      <a:r>
                        <a:rPr lang="zh-CN" sz="1500">
                          <a:solidFill>
                            <a:srgbClr val="000000"/>
                          </a:solidFill>
                          <a:latin typeface="宋体" panose="02010600030101010101" pitchFamily="2" charset="-122"/>
                          <a:ea typeface="宋体" panose="02010600030101010101" pitchFamily="2" charset="-122"/>
                        </a:rPr>
                        <a:t>臀围：</a:t>
                      </a:r>
                      <a:endParaRPr 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1590" indent="-6350" algn="l" eaLnBrk="0" fontAlgn="base">
                        <a:lnSpc>
                          <a:spcPct val="104000"/>
                        </a:lnSpc>
                        <a:spcBef>
                          <a:spcPts val="3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腰围</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臀围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WHR</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28625">
                <a:tc>
                  <a:txBody>
                    <a:bodyPr/>
                    <a:p>
                      <a:pPr marL="83185" indent="0" algn="l" eaLnBrk="0" fontAlgn="base">
                        <a:spcBef>
                          <a:spcPts val="400"/>
                        </a:spcBef>
                        <a:spcAft>
                          <a:spcPct val="0"/>
                        </a:spcAft>
                      </a:pPr>
                      <a:r>
                        <a:rPr lang="zh-CN" sz="1500" b="1">
                          <a:solidFill>
                            <a:srgbClr val="000000"/>
                          </a:solidFill>
                          <a:latin typeface="宋体" panose="02010600030101010101" pitchFamily="2" charset="-122"/>
                          <a:ea typeface="宋体" panose="02010600030101010101" pitchFamily="2" charset="-122"/>
                        </a:rPr>
                        <a:t>人体成分</a:t>
                      </a:r>
                      <a:endParaRPr lang="zh-CN" sz="1500" b="1">
                        <a:solidFill>
                          <a:srgbClr val="000000"/>
                        </a:solidFill>
                        <a:latin typeface="宋体" panose="02010600030101010101" pitchFamily="2" charset="-122"/>
                        <a:ea typeface="宋体" panose="02010600030101010101" pitchFamily="2" charset="-122"/>
                      </a:endParaRPr>
                    </a:p>
                    <a:p>
                      <a:pPr marL="88265" indent="0" algn="l" eaLnBrk="0" fontAlgn="base">
                        <a:spcBef>
                          <a:spcPts val="400"/>
                        </a:spcBef>
                        <a:spcAft>
                          <a:spcPct val="0"/>
                        </a:spcAft>
                      </a:pPr>
                      <a:r>
                        <a:rPr lang="zh-CN" sz="1500" b="1">
                          <a:solidFill>
                            <a:srgbClr val="000000"/>
                          </a:solidFill>
                          <a:latin typeface="宋体" panose="02010600030101010101" pitchFamily="2" charset="-122"/>
                          <a:ea typeface="宋体" panose="02010600030101010101" pitchFamily="2" charset="-122"/>
                        </a:rPr>
                        <a:t>（可选）</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1430" indent="3175" algn="l" eaLnBrk="0" fontAlgn="base">
                        <a:lnSpc>
                          <a:spcPct val="102000"/>
                        </a:lnSpc>
                        <a:spcBef>
                          <a:spcPts val="6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体脂率</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700" indent="1905" algn="l" eaLnBrk="0" fontAlgn="base">
                        <a:lnSpc>
                          <a:spcPct val="102000"/>
                        </a:lnSpc>
                        <a:spcBef>
                          <a:spcPts val="6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体脂肪量：</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kg</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065" indent="17780" algn="l" eaLnBrk="0" fontAlgn="base">
                        <a:lnSpc>
                          <a:spcPct val="107000"/>
                        </a:lnSpc>
                        <a:spcBef>
                          <a:spcPts val="4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内脏脂肪：</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kg</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605" indent="635" algn="l" eaLnBrk="0" fontAlgn="base">
                        <a:lnSpc>
                          <a:spcPct val="107000"/>
                        </a:lnSpc>
                        <a:spcBef>
                          <a:spcPts val="4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肌肉量</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kg</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圆角 22571"/>
          <p:cNvSpPr/>
          <p:nvPr>
            <p:custDataLst>
              <p:tags r:id="rId1"/>
            </p:custDataLst>
          </p:nvPr>
        </p:nvSpPr>
        <p:spPr>
          <a:xfrm>
            <a:off x="462915" y="1083310"/>
            <a:ext cx="9051925" cy="469138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959" h="7668">
                <a:moveTo>
                  <a:pt x="0" y="0"/>
                </a:moveTo>
                <a:lnTo>
                  <a:pt x="15125" y="0"/>
                </a:lnTo>
                <a:cubicBezTo>
                  <a:pt x="17243" y="0"/>
                  <a:pt x="18959" y="1716"/>
                  <a:pt x="18959" y="3834"/>
                </a:cubicBezTo>
                <a:cubicBezTo>
                  <a:pt x="18959" y="5951"/>
                  <a:pt x="17243" y="7668"/>
                  <a:pt x="15125" y="7668"/>
                </a:cubicBezTo>
                <a:lnTo>
                  <a:pt x="0" y="7668"/>
                </a:lnTo>
                <a:lnTo>
                  <a:pt x="0" y="0"/>
                </a:lnTo>
                <a:close/>
              </a:path>
            </a:pathLst>
          </a:custGeom>
          <a:pattFill prst="lgGrid">
            <a:fgClr>
              <a:sysClr val="window" lastClr="FFFFFF"/>
            </a:fgClr>
            <a:bgClr>
              <a:srgbClr val="DDF6FF"/>
            </a:bgClr>
          </a:pattFill>
          <a:ln>
            <a:noFill/>
          </a:ln>
        </p:spPr>
        <p:style>
          <a:lnRef idx="2">
            <a:srgbClr val="0F6FC6">
              <a:shade val="50000"/>
            </a:srgbClr>
          </a:lnRef>
          <a:fillRef idx="1">
            <a:srgbClr val="0F6FC6"/>
          </a:fillRef>
          <a:effectRef idx="0">
            <a:srgbClr val="0F6FC6"/>
          </a:effectRef>
          <a:fontRef idx="minor">
            <a:sysClr val="window" lastClr="FFFFFF"/>
          </a:fontRef>
        </p:style>
        <p:txBody>
          <a:bodyPr wrap="square" rtlCol="0" anchor="ctr">
            <a:noAutofit/>
          </a:bodyPr>
          <a:p>
            <a:pPr marL="12700" algn="l" rtl="0" eaLnBrk="0">
              <a:lnSpc>
                <a:spcPct val="99000"/>
              </a:lnSpc>
              <a:spcBef>
                <a:spcPts val="600"/>
              </a:spcBef>
            </a:pPr>
            <a:endParaRPr lang="zh-CN" altLang="en-US" sz="1350">
              <a:solidFill>
                <a:sysClr val="window" lastClr="FFFFFF"/>
              </a:solidFill>
              <a:latin typeface="Arial" panose="020B0604020202020204" pitchFamily="34" charset="0"/>
              <a:ea typeface="微软雅黑 Light" panose="020B0502040204020203" charset="-122"/>
            </a:endParaRPr>
          </a:p>
        </p:txBody>
      </p:sp>
      <p:sp>
        <p:nvSpPr>
          <p:cNvPr id="29" name="矩形: 圆角 27"/>
          <p:cNvSpPr/>
          <p:nvPr>
            <p:custDataLst>
              <p:tags r:id="rId2"/>
            </p:custDataLst>
          </p:nvPr>
        </p:nvSpPr>
        <p:spPr>
          <a:xfrm flipH="1" flipV="1">
            <a:off x="461963" y="1335088"/>
            <a:ext cx="7511415" cy="647700"/>
          </a:xfrm>
          <a:prstGeom prst="roundRect">
            <a:avLst>
              <a:gd name="adj" fmla="val 50000"/>
            </a:avLst>
          </a:prstGeom>
          <a:gradFill>
            <a:gsLst>
              <a:gs pos="0">
                <a:schemeClr val="accent1">
                  <a:alpha val="20000"/>
                </a:schemeClr>
              </a:gs>
              <a:gs pos="100000">
                <a:schemeClr val="accent1">
                  <a:alpha val="0"/>
                </a:schemeClr>
              </a:gs>
            </a:gsLst>
            <a:lin ang="0" scaled="0"/>
          </a:gradFill>
          <a:ln w="6350">
            <a:gradFill>
              <a:gsLst>
                <a:gs pos="0">
                  <a:schemeClr val="accent1">
                    <a:alpha val="48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nvGrpSpPr>
          <p:cNvPr id="32" name="组合 31"/>
          <p:cNvGrpSpPr/>
          <p:nvPr>
            <p:custDataLst>
              <p:tags r:id="rId3"/>
            </p:custDataLst>
          </p:nvPr>
        </p:nvGrpSpPr>
        <p:grpSpPr>
          <a:xfrm>
            <a:off x="462280" y="1313021"/>
            <a:ext cx="7819398" cy="865346"/>
            <a:chOff x="971" y="2597"/>
            <a:chExt cx="10473" cy="1817"/>
          </a:xfrm>
        </p:grpSpPr>
        <p:sp>
          <p:nvSpPr>
            <p:cNvPr id="33" name="文本框 32"/>
            <p:cNvSpPr txBox="1"/>
            <p:nvPr>
              <p:custDataLst>
                <p:tags r:id="rId4"/>
              </p:custDataLst>
            </p:nvPr>
          </p:nvSpPr>
          <p:spPr>
            <a:xfrm>
              <a:off x="2260" y="2598"/>
              <a:ext cx="9184" cy="1816"/>
            </a:xfrm>
            <a:prstGeom prst="rect">
              <a:avLst/>
            </a:prstGeom>
            <a:noFill/>
          </p:spPr>
          <p:txBody>
            <a:bodyPr wrap="square" rtlCol="0" anchor="t">
              <a:noAutofit/>
            </a:bodyPr>
            <a:p>
              <a:pPr marL="254000" algn="l" rtl="0" eaLnBrk="0">
                <a:lnSpc>
                  <a:spcPct val="130000"/>
                </a:lnSpc>
                <a:spcBef>
                  <a:spcPts val="0"/>
                </a:spcBef>
                <a:spcAft>
                  <a:spcPts val="0"/>
                </a:spcAft>
                <a:tabLst>
                  <a:tab pos="356870" algn="l"/>
                </a:tabLst>
              </a:pP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儿科、妇科、外科、皮肤科、</a:t>
              </a:r>
              <a:r>
                <a:rPr sz="2200" b="1" kern="0" spc="-4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 </a:t>
              </a: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眼科、</a:t>
              </a:r>
              <a:r>
                <a:rPr sz="2200" b="1" kern="0" spc="-7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五官科、</a:t>
              </a:r>
              <a:r>
                <a:rPr sz="2200" b="1" kern="0" spc="-22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 </a:t>
              </a:r>
              <a:r>
                <a:rPr sz="2200" b="1" kern="0" spc="-7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口腔科</a:t>
              </a:r>
              <a:r>
                <a:rPr lang="zh-CN" sz="2200" b="1" kern="0" spc="-7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、康复科</a:t>
              </a:r>
              <a:endParaRPr lang="zh-CN" sz="2200" b="1" kern="0" spc="-7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34" name="文本框 33"/>
            <p:cNvSpPr txBox="1"/>
            <p:nvPr>
              <p:custDataLst>
                <p:tags r:id="rId5"/>
              </p:custDataLst>
            </p:nvPr>
          </p:nvSpPr>
          <p:spPr>
            <a:xfrm>
              <a:off x="971" y="2597"/>
              <a:ext cx="1108" cy="1817"/>
            </a:xfrm>
            <a:prstGeom prst="rect">
              <a:avLst/>
            </a:prstGeom>
            <a:solidFill>
              <a:srgbClr val="0070C0"/>
            </a:solidFill>
            <a:ln>
              <a:solidFill>
                <a:schemeClr val="accent2"/>
              </a:solidFill>
            </a:ln>
          </p:spPr>
          <p:txBody>
            <a:bodyPr wrap="square" rtlCol="0" anchor="t">
              <a:noAutofit/>
            </a:bodyPr>
            <a:p>
              <a:pPr algn="ctr"/>
              <a:r>
                <a:rPr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专科</a:t>
              </a:r>
              <a:endParaRPr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a:p>
              <a:pPr algn="ctr"/>
              <a:r>
                <a:rPr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齐全</a:t>
              </a:r>
              <a:r>
                <a:rPr sz="250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50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35" name="文本框 34"/>
          <p:cNvSpPr txBox="1"/>
          <p:nvPr>
            <p:custDataLst>
              <p:tags r:id="rId6"/>
            </p:custDataLst>
          </p:nvPr>
        </p:nvSpPr>
        <p:spPr>
          <a:xfrm>
            <a:off x="1289685" y="2472690"/>
            <a:ext cx="6868795" cy="970915"/>
          </a:xfrm>
          <a:prstGeom prst="rect">
            <a:avLst/>
          </a:prstGeom>
          <a:noFill/>
        </p:spPr>
        <p:txBody>
          <a:bodyPr wrap="square" rtlCol="0" anchor="t">
            <a:spAutoFit/>
          </a:bodyPr>
          <a:p>
            <a:pPr marL="254000" algn="l" rtl="0" eaLnBrk="0">
              <a:lnSpc>
                <a:spcPct val="130000"/>
              </a:lnSpc>
              <a:spcBef>
                <a:spcPts val="0"/>
              </a:spcBef>
              <a:spcAft>
                <a:spcPts val="0"/>
              </a:spcAft>
              <a:buClrTx/>
              <a:buSzTx/>
              <a:buFontTx/>
              <a:tabLst>
                <a:tab pos="356870" algn="l"/>
              </a:tabLst>
            </a:pP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伤口处理、造口护理、褥疮、</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静脉</a:t>
            </a: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导管</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护理</a:t>
            </a: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、糖尿病护理</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、中医护理、康复护理、安宁</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护理</a:t>
            </a:r>
            <a:endPar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36" name="文本框 35"/>
          <p:cNvSpPr txBox="1"/>
          <p:nvPr>
            <p:custDataLst>
              <p:tags r:id="rId7"/>
            </p:custDataLst>
          </p:nvPr>
        </p:nvSpPr>
        <p:spPr>
          <a:xfrm>
            <a:off x="462915" y="2472690"/>
            <a:ext cx="826135" cy="832485"/>
          </a:xfrm>
          <a:prstGeom prst="rect">
            <a:avLst/>
          </a:prstGeom>
          <a:solidFill>
            <a:srgbClr val="0070C0"/>
          </a:solidFill>
          <a:ln>
            <a:solidFill>
              <a:schemeClr val="accent2"/>
            </a:solidFill>
          </a:ln>
        </p:spPr>
        <p:txBody>
          <a:bodyPr wrap="square" rtlCol="0" anchor="t">
            <a:noAutofit/>
          </a:bodyPr>
          <a:p>
            <a:pPr algn="ctr"/>
            <a:r>
              <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护理</a:t>
            </a:r>
            <a:endPar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a:p>
            <a:pPr algn="ctr"/>
            <a:r>
              <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特色</a:t>
            </a:r>
            <a:r>
              <a:rPr sz="165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165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30" name="picture 210"/>
          <p:cNvPicPr>
            <a:picLocks noChangeAspect="1"/>
          </p:cNvPicPr>
          <p:nvPr>
            <p:custDataLst>
              <p:tags r:id="rId8"/>
            </p:custDataLst>
          </p:nvPr>
        </p:nvPicPr>
        <p:blipFill>
          <a:blip r:embed="rId9"/>
          <a:stretch>
            <a:fillRect/>
          </a:stretch>
        </p:blipFill>
        <p:spPr>
          <a:xfrm rot="21600000">
            <a:off x="8435340" y="909955"/>
            <a:ext cx="3224530" cy="4692015"/>
          </a:xfrm>
          <a:prstGeom prst="rect">
            <a:avLst/>
          </a:prstGeom>
        </p:spPr>
      </p:pic>
      <p:sp>
        <p:nvSpPr>
          <p:cNvPr id="5" name="文本框 4"/>
          <p:cNvSpPr txBox="1"/>
          <p:nvPr>
            <p:custDataLst>
              <p:tags r:id="rId10"/>
            </p:custDataLst>
          </p:nvPr>
        </p:nvSpPr>
        <p:spPr>
          <a:xfrm>
            <a:off x="1546225" y="4567555"/>
            <a:ext cx="6631940" cy="832485"/>
          </a:xfrm>
          <a:prstGeom prst="rect">
            <a:avLst/>
          </a:prstGeom>
          <a:noFill/>
        </p:spPr>
        <p:txBody>
          <a:bodyPr wrap="square" rtlCol="0" anchor="t">
            <a:noAutofit/>
          </a:bodyPr>
          <a:p>
            <a:pPr marL="12700" algn="l" rtl="0" eaLnBrk="0">
              <a:lnSpc>
                <a:spcPct val="99000"/>
              </a:lnSpc>
              <a:spcBef>
                <a:spcPts val="600"/>
              </a:spcBef>
            </a:pPr>
            <a:r>
              <a:rPr sz="2200" b="1" kern="0" spc="1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骨折术后康复</a:t>
            </a:r>
            <a:r>
              <a:rPr sz="2200" b="1" kern="0" spc="10" dirty="0">
                <a:solidFill>
                  <a:srgbClr val="C00000">
                    <a:alpha val="100000"/>
                  </a:srgbClr>
                </a:solidFill>
                <a:latin typeface="微软雅黑" panose="020B0503020204020204" charset="-122"/>
                <a:ea typeface="微软雅黑" panose="020B0503020204020204" charset="-122"/>
                <a:cs typeface="微软雅黑" panose="020B0503020204020204" charset="-122"/>
                <a:sym typeface="+mn-ea"/>
              </a:rPr>
              <a:t>“</a:t>
            </a:r>
            <a:r>
              <a:rPr sz="2200" b="1" kern="0" spc="-320" dirty="0">
                <a:solidFill>
                  <a:srgbClr val="C00000">
                    <a:alpha val="100000"/>
                  </a:srgbClr>
                </a:solidFill>
                <a:latin typeface="微软雅黑" panose="020B0503020204020204" charset="-122"/>
                <a:ea typeface="微软雅黑" panose="020B0503020204020204" charset="-122"/>
                <a:cs typeface="微软雅黑" panose="020B0503020204020204" charset="-122"/>
                <a:sym typeface="+mn-ea"/>
              </a:rPr>
              <a:t> </a:t>
            </a:r>
            <a:r>
              <a:rPr sz="2200" b="1" kern="0" spc="10" dirty="0">
                <a:solidFill>
                  <a:srgbClr val="C00000">
                    <a:alpha val="100000"/>
                  </a:srgbClr>
                </a:solidFill>
                <a:latin typeface="微软雅黑" panose="020B0503020204020204" charset="-122"/>
                <a:ea typeface="微软雅黑" panose="020B0503020204020204" charset="-122"/>
                <a:cs typeface="微软雅黑" panose="020B0503020204020204" charset="-122"/>
                <a:sym typeface="+mn-ea"/>
              </a:rPr>
              <a:t>四</a:t>
            </a:r>
            <a:r>
              <a:rPr sz="2200" b="1" kern="0" dirty="0">
                <a:solidFill>
                  <a:srgbClr val="C00000">
                    <a:alpha val="100000"/>
                  </a:srgbClr>
                </a:solidFill>
                <a:latin typeface="微软雅黑" panose="020B0503020204020204" charset="-122"/>
                <a:ea typeface="微软雅黑" panose="020B0503020204020204" charset="-122"/>
                <a:cs typeface="微软雅黑" panose="020B0503020204020204" charset="-122"/>
                <a:sym typeface="+mn-ea"/>
              </a:rPr>
              <a:t>级网络”</a:t>
            </a:r>
            <a:endParaRPr sz="2200" b="1" kern="0" dirty="0">
              <a:solidFill>
                <a:srgbClr val="C00000">
                  <a:alpha val="100000"/>
                </a:srgbClr>
              </a:solidFill>
              <a:latin typeface="微软雅黑" panose="020B0503020204020204" charset="-122"/>
              <a:ea typeface="微软雅黑" panose="020B0503020204020204" charset="-122"/>
              <a:cs typeface="微软雅黑" panose="020B0503020204020204" charset="-122"/>
              <a:sym typeface="+mn-ea"/>
            </a:endParaRPr>
          </a:p>
          <a:p>
            <a:pPr marL="12700" algn="l" rtl="0" eaLnBrk="0">
              <a:lnSpc>
                <a:spcPct val="99000"/>
              </a:lnSpc>
              <a:spcBef>
                <a:spcPts val="600"/>
              </a:spcBef>
            </a:pPr>
            <a:r>
              <a:rPr sz="2200" b="1" kern="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东方医院病房--潍坊东方联</a:t>
            </a:r>
            <a:r>
              <a:rPr sz="2200" b="1" kern="0" spc="-1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合病房--站点--家庭病床</a:t>
            </a:r>
            <a:endParaRPr lang="zh-CN" sz="2200" b="1" kern="0" spc="-7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文本框 37"/>
          <p:cNvSpPr txBox="1"/>
          <p:nvPr>
            <p:custDataLst>
              <p:tags r:id="rId11"/>
            </p:custDataLst>
          </p:nvPr>
        </p:nvSpPr>
        <p:spPr>
          <a:xfrm>
            <a:off x="462280" y="3480435"/>
            <a:ext cx="827405" cy="822325"/>
          </a:xfrm>
          <a:prstGeom prst="rect">
            <a:avLst/>
          </a:prstGeom>
          <a:solidFill>
            <a:srgbClr val="0070C0"/>
          </a:solidFill>
          <a:ln>
            <a:noFill/>
          </a:ln>
        </p:spPr>
        <p:txBody>
          <a:bodyPr wrap="square" rtlCol="0" anchor="t">
            <a:noAutofit/>
          </a:bodyPr>
          <a:p>
            <a:pPr algn="ctr"/>
            <a:r>
              <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中医特色</a:t>
            </a:r>
            <a:r>
              <a:rPr sz="250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50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1" name="矩形: 圆角 50"/>
          <p:cNvSpPr/>
          <p:nvPr>
            <p:custDataLst>
              <p:tags r:id="rId12"/>
            </p:custDataLst>
          </p:nvPr>
        </p:nvSpPr>
        <p:spPr>
          <a:xfrm rot="10800000" flipH="1" flipV="1">
            <a:off x="1424940" y="3542030"/>
            <a:ext cx="6713220" cy="647700"/>
          </a:xfrm>
          <a:prstGeom prst="roundRect">
            <a:avLst>
              <a:gd name="adj" fmla="val 50000"/>
            </a:avLst>
          </a:prstGeom>
          <a:gradFill>
            <a:gsLst>
              <a:gs pos="0">
                <a:schemeClr val="accent1">
                  <a:alpha val="20000"/>
                </a:schemeClr>
              </a:gs>
              <a:gs pos="100000">
                <a:schemeClr val="accent1">
                  <a:alpha val="0"/>
                </a:schemeClr>
              </a:gs>
            </a:gsLst>
            <a:lin ang="0" scaled="0"/>
          </a:gradFill>
          <a:ln w="6350">
            <a:gradFill>
              <a:gsLst>
                <a:gs pos="0">
                  <a:schemeClr val="accent1">
                    <a:alpha val="48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中医妇科、</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伤科、</a:t>
            </a: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皮肤、</a:t>
            </a:r>
            <a:r>
              <a:rPr lang="zh-CN"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肛肠、</a:t>
            </a:r>
            <a:r>
              <a:rPr sz="2200" b="1" kern="0" spc="-30" dirty="0">
                <a:solidFill>
                  <a:srgbClr val="002060">
                    <a:alpha val="100000"/>
                  </a:srgbClr>
                </a:solidFill>
                <a:latin typeface="微软雅黑" panose="020B0503020204020204" charset="-122"/>
                <a:ea typeface="微软雅黑" panose="020B0503020204020204" charset="-122"/>
                <a:cs typeface="微软雅黑" panose="020B0503020204020204" charset="-122"/>
                <a:sym typeface="+mn-ea"/>
              </a:rPr>
              <a:t>脾胃病、小针刀</a:t>
            </a:r>
            <a:endParaRPr lang="zh-CN" altLang="en-US" sz="2200"/>
          </a:p>
        </p:txBody>
      </p:sp>
      <p:sp>
        <p:nvSpPr>
          <p:cNvPr id="39" name="文本框 38"/>
          <p:cNvSpPr txBox="1"/>
          <p:nvPr>
            <p:custDataLst>
              <p:tags r:id="rId13"/>
            </p:custDataLst>
          </p:nvPr>
        </p:nvSpPr>
        <p:spPr>
          <a:xfrm>
            <a:off x="462280" y="4618990"/>
            <a:ext cx="826770" cy="855345"/>
          </a:xfrm>
          <a:prstGeom prst="rect">
            <a:avLst/>
          </a:prstGeom>
          <a:solidFill>
            <a:srgbClr val="0070C0"/>
          </a:solidFill>
          <a:ln>
            <a:noFill/>
          </a:ln>
        </p:spPr>
        <p:txBody>
          <a:bodyPr wrap="square" rtlCol="0" anchor="t">
            <a:noAutofit/>
          </a:bodyPr>
          <a:p>
            <a:pPr algn="ctr"/>
            <a:r>
              <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康复</a:t>
            </a:r>
            <a:endPar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a:p>
            <a:pPr algn="ctr"/>
            <a:r>
              <a:rPr lang="zh-CN" sz="2500" b="1" kern="0" spc="-3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功能</a:t>
            </a:r>
            <a:r>
              <a:rPr sz="165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1650" b="1" kern="0" spc="-190" dirty="0">
              <a:solidFill>
                <a:schemeClr val="bg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03300" y="461645"/>
            <a:ext cx="4262755" cy="645160"/>
          </a:xfrm>
          <a:prstGeom prst="rect">
            <a:avLst/>
          </a:prstGeom>
          <a:noFill/>
        </p:spPr>
        <p:txBody>
          <a:bodyPr wrap="square" rtlCol="0">
            <a:spAutoFit/>
          </a:bodyPr>
          <a:p>
            <a:r>
              <a:rPr lang="zh-CN"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rPr>
              <a:t>业务发展</a:t>
            </a:r>
            <a:endParaRPr lang="zh-CN" altLang="en-US" sz="36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0690" y="324485"/>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graphicFrame>
        <p:nvGraphicFramePr>
          <p:cNvPr id="3" name="表格 2"/>
          <p:cNvGraphicFramePr/>
          <p:nvPr>
            <p:custDataLst>
              <p:tags r:id="rId1"/>
            </p:custDataLst>
          </p:nvPr>
        </p:nvGraphicFramePr>
        <p:xfrm>
          <a:off x="881380" y="852170"/>
          <a:ext cx="9468485" cy="5494020"/>
        </p:xfrm>
        <a:graphic>
          <a:graphicData uri="http://schemas.openxmlformats.org/drawingml/2006/table">
            <a:tbl>
              <a:tblPr/>
              <a:tblGrid>
                <a:gridCol w="985520"/>
                <a:gridCol w="8482965"/>
              </a:tblGrid>
              <a:tr h="294005">
                <a:tc gridSpan="2">
                  <a:txBody>
                    <a:bodyPr/>
                    <a:p>
                      <a:pPr marL="149225" indent="0" algn="l" eaLnBrk="0" fontAlgn="base">
                        <a:spcBef>
                          <a:spcPts val="1000"/>
                        </a:spcBef>
                        <a:spcAft>
                          <a:spcPct val="0"/>
                        </a:spcAft>
                      </a:pPr>
                      <a:r>
                        <a:rPr lang="zh-CN" sz="1500" b="1">
                          <a:solidFill>
                            <a:srgbClr val="000000"/>
                          </a:solidFill>
                          <a:latin typeface="宋体" panose="02010600030101010101" pitchFamily="2" charset="-122"/>
                          <a:ea typeface="宋体" panose="02010600030101010101" pitchFamily="2" charset="-122"/>
                        </a:rPr>
                        <a:t>（四）医学检查评估</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1474470">
                <a:tc>
                  <a:txBody>
                    <a:bodyPr/>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83185" indent="0" algn="l" eaLnBrk="0" fontAlgn="base">
                        <a:spcBef>
                          <a:spcPts val="3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血液检查</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7320" indent="0" algn="l" eaLnBrk="0" fontAlgn="base">
                        <a:spcBef>
                          <a:spcPts val="3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基本检查</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86385" indent="0" algn="l" eaLnBrk="0" fontAlgn="base">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空腹血糖</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总胆固醇</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8590" indent="137160" algn="l" eaLnBrk="0" fontAlgn="base">
                        <a:lnSpc>
                          <a:spcPct val="109000"/>
                        </a:lnSpc>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甘油三酯</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高密度脂蛋白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低密度密度脂蛋白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                  </a:t>
                      </a: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可选检查（根据病情需要）</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spcBef>
                          <a:spcPts val="3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糖化血红蛋白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胰岛功能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甲状腺功能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骨密度</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皮质醇</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性激素</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_________________</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肝功能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肾功能</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_________________________</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91260">
                <a:tc>
                  <a:txBody>
                    <a:bodyPr/>
                    <a:p>
                      <a:pPr marL="69850" indent="0" algn="l" eaLnBrk="0" fontAlgn="base">
                        <a:lnSpc>
                          <a:spcPct val="135000"/>
                        </a:lnSpc>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35000"/>
                        </a:lnSpc>
                        <a:spcBef>
                          <a:spcPct val="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88265" indent="0" algn="l" eaLnBrk="0" fontAlgn="base">
                        <a:spcBef>
                          <a:spcPts val="3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医技检查</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8590" indent="0" algn="l" eaLnBrk="0" fontAlgn="base">
                        <a:spcBef>
                          <a:spcPts val="4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可选检查（根据病情需要）</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lnSpc>
                          <a:spcPct val="104000"/>
                        </a:lnSpc>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心电图</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lnSpc>
                          <a:spcPct val="103000"/>
                        </a:lnSpc>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甲状腺</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超</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肺功能检查</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lnSpc>
                          <a:spcPct val="104000"/>
                        </a:lnSpc>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心超</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CT</a:t>
                      </a:r>
                      <a:r>
                        <a:rPr lang="en-US" altLang="zh-CN"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5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3670" indent="0" algn="l" eaLnBrk="0" fontAlgn="base">
                        <a:spcBef>
                          <a:spcPts val="2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肝胆胰脾</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超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其他</a:t>
                      </a:r>
                      <a:endParaRPr lang="zh-CN" sz="1500" b="1"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36220">
                <a:tc gridSpan="2">
                  <a:txBody>
                    <a:bodyPr/>
                    <a:p>
                      <a:pPr marL="147955" indent="0" algn="l" eaLnBrk="0" fontAlgn="base">
                        <a:spcBef>
                          <a:spcPts val="1200"/>
                        </a:spcBef>
                        <a:spcAft>
                          <a:spcPct val="0"/>
                        </a:spcAft>
                      </a:pPr>
                      <a:r>
                        <a:rPr lang="zh-CN" sz="1500" b="1">
                          <a:solidFill>
                            <a:srgbClr val="000000"/>
                          </a:solidFill>
                          <a:latin typeface="宋体" panose="02010600030101010101" pitchFamily="2" charset="-122"/>
                          <a:ea typeface="宋体" panose="02010600030101010101" pitchFamily="2" charset="-122"/>
                        </a:rPr>
                        <a:t>（五）运动能力评估</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444500">
                <a:tc>
                  <a:txBody>
                    <a:bodyPr/>
                    <a:p>
                      <a:pPr marL="204470" indent="-131445" algn="l" eaLnBrk="0" fontAlgn="base">
                        <a:spcBef>
                          <a:spcPts val="6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运动风险</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评估</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72720" indent="0" algn="l" eaLnBrk="0" fontAlgn="base">
                        <a:lnSpc>
                          <a:spcPts val="1350"/>
                        </a:lnSpc>
                        <a:spcBef>
                          <a:spcPts val="4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PAR-Q</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问卷是否有不适合运动的情况：</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74625" indent="0" algn="l" eaLnBrk="0" fontAlgn="base">
                        <a:spcBef>
                          <a:spcPts val="3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选</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“是 ”建议专科医院进行评估，选“否 ”可接下进行运动能力评估。</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25755">
                <a:tc>
                  <a:txBody>
                    <a:bodyPr/>
                    <a:p>
                      <a:pPr marL="105410" indent="0" algn="l" eaLnBrk="0" fontAlgn="base">
                        <a:spcBef>
                          <a:spcPts val="8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肌</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力</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7635" indent="0" algn="l" eaLnBrk="0" fontAlgn="base">
                        <a:spcBef>
                          <a:spcPts val="7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握力（左</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max </a:t>
                      </a:r>
                      <a:r>
                        <a:rPr lang="en-US" altLang="zh-CN"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kg ;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右</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max</a:t>
                      </a:r>
                      <a:r>
                        <a:rPr lang="en-US" altLang="zh-CN"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 kg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64820">
                <a:tc>
                  <a:txBody>
                    <a:bodyPr/>
                    <a:p>
                      <a:pPr marL="139065" indent="0" algn="l" eaLnBrk="0" fontAlgn="base">
                        <a:spcBef>
                          <a:spcPts val="1200"/>
                        </a:spcBef>
                        <a:spcAft>
                          <a:spcPct val="0"/>
                        </a:spcAft>
                      </a:pP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平</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b="1">
                          <a:solidFill>
                            <a:srgbClr val="000000"/>
                          </a:solidFill>
                          <a:latin typeface="宋体" panose="02010600030101010101" pitchFamily="2" charset="-122"/>
                          <a:ea typeface="宋体" panose="02010600030101010101" pitchFamily="2" charset="-122"/>
                          <a:cs typeface="宋体" panose="02010600030101010101" pitchFamily="2" charset="-122"/>
                        </a:rPr>
                        <a:t>衡</a:t>
                      </a:r>
                      <a:endParaRPr lang="zh-CN" sz="15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8905" indent="0" algn="l" eaLnBrk="0" fontAlgn="base">
                        <a:spcBef>
                          <a:spcPts val="3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单脚站立测试（睁眼</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；闭眼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27635" indent="0" algn="l" eaLnBrk="0" fontAlgn="base">
                        <a:spcBef>
                          <a:spcPts val="3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双脚站立测试（双脚并拢</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；半脚并拢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；脚跟对脚尖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）（适用老年人）</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26720">
                <a:tc>
                  <a:txBody>
                    <a:bodyPr/>
                    <a:p>
                      <a:pPr marL="140335" indent="0" algn="l" eaLnBrk="0" fontAlgn="base">
                        <a:spcBef>
                          <a:spcPts val="400"/>
                        </a:spcBef>
                        <a:spcAft>
                          <a:spcPct val="0"/>
                        </a:spcAft>
                      </a:pPr>
                      <a:r>
                        <a:rPr lang="zh-CN" sz="1500" b="1">
                          <a:solidFill>
                            <a:srgbClr val="000000"/>
                          </a:solidFill>
                          <a:latin typeface="宋体" panose="02010600030101010101" pitchFamily="2" charset="-122"/>
                          <a:ea typeface="宋体" panose="02010600030101010101" pitchFamily="2" charset="-122"/>
                        </a:rPr>
                        <a:t>柔韧性</a:t>
                      </a:r>
                      <a:endParaRPr lang="zh-CN" sz="1500" b="1">
                        <a:solidFill>
                          <a:srgbClr val="000000"/>
                        </a:solidFill>
                        <a:latin typeface="宋体" panose="02010600030101010101" pitchFamily="2" charset="-122"/>
                        <a:ea typeface="宋体" panose="02010600030101010101" pitchFamily="2" charset="-122"/>
                      </a:endParaRPr>
                    </a:p>
                    <a:p>
                      <a:pPr marL="79375" indent="0" algn="l" eaLnBrk="0" fontAlgn="base">
                        <a:spcBef>
                          <a:spcPct val="0"/>
                        </a:spcBef>
                        <a:spcAft>
                          <a:spcPct val="0"/>
                        </a:spcAft>
                      </a:pPr>
                      <a:r>
                        <a:rPr lang="zh-CN" sz="1500" b="1">
                          <a:solidFill>
                            <a:srgbClr val="000000"/>
                          </a:solidFill>
                          <a:latin typeface="宋体" panose="02010600030101010101" pitchFamily="2" charset="-122"/>
                          <a:ea typeface="宋体" panose="02010600030101010101" pitchFamily="2" charset="-122"/>
                        </a:rPr>
                        <a:t>（可选）</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8270" indent="0" algn="l" eaLnBrk="0" fontAlgn="base">
                        <a:spcBef>
                          <a:spcPts val="1000"/>
                        </a:spcBef>
                        <a:spcAft>
                          <a:spcPct val="0"/>
                        </a:spcAft>
                      </a:pP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坐位体前屈测试</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cm</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；背后抓手测试（左</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cm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右 </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cm</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26720">
                <a:tc>
                  <a:txBody>
                    <a:bodyPr/>
                    <a:p>
                      <a:pPr marL="73025" indent="0" algn="l" eaLnBrk="0" fontAlgn="base">
                        <a:spcBef>
                          <a:spcPts val="400"/>
                        </a:spcBef>
                        <a:spcAft>
                          <a:spcPct val="0"/>
                        </a:spcAft>
                      </a:pPr>
                      <a:r>
                        <a:rPr lang="zh-CN" sz="1500" b="1">
                          <a:solidFill>
                            <a:srgbClr val="000000"/>
                          </a:solidFill>
                          <a:latin typeface="宋体" panose="02010600030101010101" pitchFamily="2" charset="-122"/>
                          <a:ea typeface="宋体" panose="02010600030101010101" pitchFamily="2" charset="-122"/>
                        </a:rPr>
                        <a:t>有氧能力</a:t>
                      </a:r>
                      <a:endParaRPr lang="zh-CN" sz="1500" b="1">
                        <a:solidFill>
                          <a:srgbClr val="000000"/>
                        </a:solidFill>
                        <a:latin typeface="宋体" panose="02010600030101010101" pitchFamily="2" charset="-122"/>
                        <a:ea typeface="宋体" panose="02010600030101010101" pitchFamily="2" charset="-122"/>
                      </a:endParaRPr>
                    </a:p>
                    <a:p>
                      <a:pPr marL="79375" indent="0" algn="l" eaLnBrk="0" fontAlgn="base">
                        <a:spcBef>
                          <a:spcPct val="0"/>
                        </a:spcBef>
                        <a:spcAft>
                          <a:spcPct val="0"/>
                        </a:spcAft>
                      </a:pPr>
                      <a:r>
                        <a:rPr lang="zh-CN" sz="1500" b="1">
                          <a:solidFill>
                            <a:srgbClr val="000000"/>
                          </a:solidFill>
                          <a:latin typeface="宋体" panose="02010600030101010101" pitchFamily="2" charset="-122"/>
                          <a:ea typeface="宋体" panose="02010600030101010101" pitchFamily="2" charset="-122"/>
                        </a:rPr>
                        <a:t>（可选）</a:t>
                      </a:r>
                      <a:endParaRPr lang="zh-CN" sz="15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28905" indent="0" algn="l" eaLnBrk="0" fontAlgn="base">
                        <a:spcBef>
                          <a:spcPts val="1000"/>
                        </a:spcBef>
                        <a:spcAft>
                          <a:spcPct val="0"/>
                        </a:spcAft>
                      </a:pP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分钟步行测试（</a:t>
                      </a:r>
                      <a:r>
                        <a:rPr lang="en-US" altLang="zh-CN" sz="1500">
                          <a:solidFill>
                            <a:srgbClr val="000000"/>
                          </a:solidFill>
                          <a:latin typeface="宋体" panose="02010600030101010101" pitchFamily="2" charset="-122"/>
                          <a:ea typeface="宋体" panose="02010600030101010101" pitchFamily="2" charset="-122"/>
                          <a:cs typeface="宋体" panose="02010600030101010101" pitchFamily="2" charset="-122"/>
                        </a:rPr>
                        <a:t>6MWT</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5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5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500">
                          <a:solidFill>
                            <a:srgbClr val="000000"/>
                          </a:solidFill>
                          <a:latin typeface="宋体" panose="02010600030101010101" pitchFamily="2" charset="-122"/>
                          <a:ea typeface="宋体" panose="02010600030101010101" pitchFamily="2" charset="-122"/>
                          <a:cs typeface="宋体" panose="02010600030101010101" pitchFamily="2" charset="-122"/>
                        </a:rPr>
                        <a:t>米</a:t>
                      </a:r>
                      <a:endParaRPr lang="zh-CN" sz="15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7210" y="205740"/>
            <a:ext cx="6096000" cy="705485"/>
          </a:xfrm>
          <a:prstGeom prst="rect">
            <a:avLst/>
          </a:prstGeom>
          <a:noFill/>
        </p:spPr>
        <p:txBody>
          <a:bodyPr wrap="square" rtlCol="0" anchor="t">
            <a:no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graphicFrame>
        <p:nvGraphicFramePr>
          <p:cNvPr id="3" name="表格 2"/>
          <p:cNvGraphicFramePr/>
          <p:nvPr>
            <p:custDataLst>
              <p:tags r:id="rId1"/>
            </p:custDataLst>
          </p:nvPr>
        </p:nvGraphicFramePr>
        <p:xfrm>
          <a:off x="1146175" y="911225"/>
          <a:ext cx="9392285" cy="2886075"/>
        </p:xfrm>
        <a:graphic>
          <a:graphicData uri="http://schemas.openxmlformats.org/drawingml/2006/table">
            <a:tbl>
              <a:tblPr/>
              <a:tblGrid>
                <a:gridCol w="817880"/>
                <a:gridCol w="4023995"/>
                <a:gridCol w="4550410"/>
              </a:tblGrid>
              <a:tr h="357505">
                <a:tc gridSpan="3">
                  <a:txBody>
                    <a:bodyPr/>
                    <a:p>
                      <a:pPr marL="142875" indent="0" algn="l" eaLnBrk="0" fontAlgn="base">
                        <a:spcBef>
                          <a:spcPts val="400"/>
                        </a:spcBef>
                        <a:spcAft>
                          <a:spcPct val="0"/>
                        </a:spcAft>
                      </a:pPr>
                      <a:r>
                        <a:rPr lang="zh-CN" sz="2000" b="1">
                          <a:solidFill>
                            <a:srgbClr val="000000"/>
                          </a:solidFill>
                          <a:latin typeface="宋体" panose="02010600030101010101" pitchFamily="2" charset="-122"/>
                          <a:ea typeface="宋体" panose="02010600030101010101" pitchFamily="2" charset="-122"/>
                        </a:rPr>
                        <a:t>三、体重管理的评估结论</a:t>
                      </a:r>
                      <a:endParaRPr lang="zh-CN" sz="20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976630">
                <a:tc gridSpan="2">
                  <a:txBody>
                    <a:bodyPr/>
                    <a:p>
                      <a:pPr marL="146050" indent="0" algn="l" eaLnBrk="0" fontAlgn="base">
                        <a:spcBef>
                          <a:spcPts val="300"/>
                        </a:spcBef>
                        <a:spcAft>
                          <a:spcPct val="0"/>
                        </a:spcAft>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体重状况评价：</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58115" indent="0" algn="l" eaLnBrk="0" fontAlgn="base">
                        <a:spcBef>
                          <a:spcPts val="3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体重过轻</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正常体重</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超重</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肥胖</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153035" indent="0" algn="l" eaLnBrk="0" fontAlgn="base">
                        <a:spcBef>
                          <a:spcPts val="1100"/>
                        </a:spcBef>
                        <a:spcAft>
                          <a:spcPct val="0"/>
                        </a:spcAft>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中心性肥胖：</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否</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551940">
                <a:tc>
                  <a:txBody>
                    <a:bodyPr/>
                    <a:p>
                      <a:pPr marL="188595" indent="0" algn="l" eaLnBrk="0" fontAlgn="base">
                        <a:spcBef>
                          <a:spcPts val="400"/>
                        </a:spcBef>
                        <a:spcAft>
                          <a:spcPct val="0"/>
                        </a:spcAft>
                      </a:pPr>
                      <a:endParaRPr lang="zh-CN" sz="2000" b="1">
                        <a:solidFill>
                          <a:srgbClr val="000000"/>
                        </a:solidFill>
                        <a:latin typeface="宋体" panose="02010600030101010101" pitchFamily="2" charset="-122"/>
                        <a:ea typeface="宋体" panose="02010600030101010101" pitchFamily="2" charset="-122"/>
                      </a:endParaRPr>
                    </a:p>
                    <a:p>
                      <a:pPr marL="188595" indent="-188595" algn="l" defTabSz="914400" eaLnBrk="0" fontAlgn="base">
                        <a:spcBef>
                          <a:spcPts val="400"/>
                        </a:spcBef>
                        <a:spcAft>
                          <a:spcPct val="0"/>
                        </a:spcAft>
                        <a:tabLst>
                          <a:tab pos="0" algn="l"/>
                          <a:tab pos="89535" algn="l"/>
                        </a:tabLst>
                      </a:pPr>
                      <a:r>
                        <a:rPr lang="en-US" altLang="zh-CN" sz="2000" b="1">
                          <a:solidFill>
                            <a:srgbClr val="000000"/>
                          </a:solidFill>
                          <a:latin typeface="宋体" panose="02010600030101010101" pitchFamily="2" charset="-122"/>
                          <a:ea typeface="宋体" panose="02010600030101010101" pitchFamily="2" charset="-122"/>
                        </a:rPr>
                        <a:t> </a:t>
                      </a:r>
                      <a:r>
                        <a:rPr lang="zh-CN" sz="2000" b="1">
                          <a:solidFill>
                            <a:srgbClr val="000000"/>
                          </a:solidFill>
                          <a:latin typeface="宋体" panose="02010600030101010101" pitchFamily="2" charset="-122"/>
                          <a:ea typeface="宋体" panose="02010600030101010101" pitchFamily="2" charset="-122"/>
                        </a:rPr>
                        <a:t>相关</a:t>
                      </a:r>
                      <a:endParaRPr lang="zh-CN" sz="2000" b="1">
                        <a:solidFill>
                          <a:srgbClr val="000000"/>
                        </a:solidFill>
                        <a:latin typeface="宋体" panose="02010600030101010101" pitchFamily="2" charset="-122"/>
                        <a:ea typeface="宋体" panose="02010600030101010101" pitchFamily="2" charset="-122"/>
                      </a:endParaRPr>
                    </a:p>
                    <a:p>
                      <a:pPr marL="122555" indent="0" algn="l" eaLnBrk="0" fontAlgn="base">
                        <a:spcBef>
                          <a:spcPts val="400"/>
                        </a:spcBef>
                        <a:spcAft>
                          <a:spcPct val="0"/>
                        </a:spcAft>
                      </a:pPr>
                      <a:r>
                        <a:rPr lang="zh-CN" sz="2000" b="1">
                          <a:solidFill>
                            <a:srgbClr val="000000"/>
                          </a:solidFill>
                          <a:latin typeface="宋体" panose="02010600030101010101" pitchFamily="2" charset="-122"/>
                          <a:ea typeface="宋体" panose="02010600030101010101" pitchFamily="2" charset="-122"/>
                        </a:rPr>
                        <a:t>疾病史</a:t>
                      </a:r>
                      <a:endParaRPr lang="zh-CN" sz="20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18415" indent="0" algn="l" eaLnBrk="0" fontAlgn="base">
                        <a:lnSpc>
                          <a:spcPts val="1345"/>
                        </a:lnSpc>
                        <a:spcBef>
                          <a:spcPts val="400"/>
                        </a:spcBef>
                        <a:spcAft>
                          <a:spcPct val="0"/>
                        </a:spcAft>
                      </a:pPr>
                      <a:endPar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8415" indent="0" algn="l" eaLnBrk="0" fontAlgn="base">
                        <a:lnSpc>
                          <a:spcPts val="1345"/>
                        </a:lnSpc>
                        <a:spcBef>
                          <a:spcPts val="4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心脑血管疾病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高血压</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型糖尿病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口高脂血症</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高尿</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8415" indent="0" algn="l" eaLnBrk="0" fontAlgn="base">
                        <a:lnSpc>
                          <a:spcPts val="1345"/>
                        </a:lnSpc>
                        <a:spcBef>
                          <a:spcPts val="400"/>
                        </a:spcBef>
                        <a:spcAft>
                          <a:spcPct val="0"/>
                        </a:spcAft>
                      </a:pP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8415" indent="0" algn="l" eaLnBrk="0" fontAlgn="base">
                        <a:lnSpc>
                          <a:spcPts val="1345"/>
                        </a:lnSpc>
                        <a:spcBef>
                          <a:spcPts val="400"/>
                        </a:spcBef>
                        <a:spcAft>
                          <a:spcPct val="0"/>
                        </a:spcAft>
                      </a:pP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酸及痛风</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甲状腺疾病</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6670" indent="0" algn="l" eaLnBrk="0" fontAlgn="base">
                        <a:spcBef>
                          <a:spcPts val="2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代谢功能障碍相关性脂肪性肝病</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多囊卵巢综合征</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睡眠呼吸暂停综合征</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20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sz="20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bl>
          </a:graphicData>
        </a:graphic>
      </p:graphicFrame>
      <p:graphicFrame>
        <p:nvGraphicFramePr>
          <p:cNvPr id="4" name="表格 3"/>
          <p:cNvGraphicFramePr/>
          <p:nvPr>
            <p:custDataLst>
              <p:tags r:id="rId2"/>
            </p:custDataLst>
          </p:nvPr>
        </p:nvGraphicFramePr>
        <p:xfrm>
          <a:off x="1145540" y="3797300"/>
          <a:ext cx="9392920" cy="2673350"/>
        </p:xfrm>
        <a:graphic>
          <a:graphicData uri="http://schemas.openxmlformats.org/drawingml/2006/table">
            <a:tbl>
              <a:tblPr/>
              <a:tblGrid>
                <a:gridCol w="9392920"/>
              </a:tblGrid>
              <a:tr h="472440">
                <a:tc>
                  <a:txBody>
                    <a:bodyPr/>
                    <a:p>
                      <a:pPr marL="155575" indent="0" algn="l" eaLnBrk="0" fontAlgn="base">
                        <a:spcBef>
                          <a:spcPts val="800"/>
                        </a:spcBef>
                        <a:spcAft>
                          <a:spcPct val="0"/>
                        </a:spcAft>
                      </a:pPr>
                      <a:r>
                        <a:rPr lang="zh-CN" sz="2000" b="1">
                          <a:solidFill>
                            <a:srgbClr val="000000"/>
                          </a:solidFill>
                          <a:latin typeface="宋体" panose="02010600030101010101" pitchFamily="2" charset="-122"/>
                          <a:ea typeface="宋体" panose="02010600030101010101" pitchFamily="2" charset="-122"/>
                        </a:rPr>
                        <a:t>四、体重管理干预与治疗计划（第</a:t>
                      </a:r>
                      <a:r>
                        <a:rPr lang="en-US" altLang="zh-CN" sz="2000" b="1">
                          <a:solidFill>
                            <a:srgbClr val="000000"/>
                          </a:solidFill>
                          <a:latin typeface="宋体" panose="02010600030101010101" pitchFamily="2" charset="-122"/>
                          <a:ea typeface="宋体" panose="02010600030101010101" pitchFamily="2" charset="-122"/>
                        </a:rPr>
                        <a:t>1</a:t>
                      </a:r>
                      <a:r>
                        <a:rPr lang="zh-CN" altLang="en-US" sz="2000" b="1">
                          <a:solidFill>
                            <a:srgbClr val="000000"/>
                          </a:solidFill>
                          <a:latin typeface="宋体" panose="02010600030101010101" pitchFamily="2" charset="-122"/>
                          <a:ea typeface="宋体" panose="02010600030101010101" pitchFamily="2" charset="-122"/>
                        </a:rPr>
                        <a:t>次干预计划）</a:t>
                      </a:r>
                      <a:endParaRPr lang="zh-CN" altLang="en-US" sz="20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08610">
                <a:tc>
                  <a:txBody>
                    <a:bodyPr/>
                    <a:p>
                      <a:pPr marL="149225" indent="0" algn="l" eaLnBrk="0" fontAlgn="base">
                        <a:spcBef>
                          <a:spcPts val="400"/>
                        </a:spcBef>
                        <a:spcAft>
                          <a:spcPct val="0"/>
                        </a:spcAft>
                      </a:pPr>
                      <a:r>
                        <a:rPr lang="zh-CN" sz="2000" b="1">
                          <a:solidFill>
                            <a:srgbClr val="000000"/>
                          </a:solidFill>
                          <a:latin typeface="宋体" panose="02010600030101010101" pitchFamily="2" charset="-122"/>
                          <a:ea typeface="宋体" panose="02010600030101010101" pitchFamily="2" charset="-122"/>
                        </a:rPr>
                        <a:t>时间：</a:t>
                      </a:r>
                      <a:endParaRPr lang="zh-CN" sz="20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17855">
                <a:tc>
                  <a:txBody>
                    <a:bodyPr/>
                    <a:p>
                      <a:pPr marL="6985" indent="0" algn="l" eaLnBrk="0" fontAlgn="base">
                        <a:spcBef>
                          <a:spcPts val="400"/>
                        </a:spcBef>
                        <a:spcAft>
                          <a:spcPct val="0"/>
                        </a:spcAft>
                      </a:pPr>
                      <a:r>
                        <a:rPr lang="zh-CN" sz="2000">
                          <a:solidFill>
                            <a:srgbClr val="000000"/>
                          </a:solidFill>
                          <a:latin typeface="宋体" panose="02010600030101010101" pitchFamily="2" charset="-122"/>
                          <a:ea typeface="宋体" panose="02010600030101010101" pitchFamily="2" charset="-122"/>
                        </a:rPr>
                        <a:t>体重管理目标：</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本周期内减重      </a:t>
                      </a:r>
                      <a:r>
                        <a:rPr lang="zh-CN" sz="2000">
                          <a:solidFill>
                            <a:srgbClr val="000000"/>
                          </a:solidFill>
                          <a:latin typeface="宋体" panose="02010600030101010101" pitchFamily="2" charset="-122"/>
                          <a:ea typeface="宋体" panose="02010600030101010101" pitchFamily="2" charset="-122"/>
                        </a:rPr>
                        <a:t>公斤；</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本周期内增重      </a:t>
                      </a:r>
                      <a:r>
                        <a:rPr lang="zh-CN" sz="2000">
                          <a:solidFill>
                            <a:srgbClr val="000000"/>
                          </a:solidFill>
                          <a:latin typeface="宋体" panose="02010600030101010101" pitchFamily="2" charset="-122"/>
                          <a:ea typeface="宋体" panose="02010600030101010101" pitchFamily="2" charset="-122"/>
                        </a:rPr>
                        <a:t>公斤。</a:t>
                      </a:r>
                      <a:r>
                        <a:rPr lang="en-US" altLang="zh-CN" sz="2000">
                          <a:solidFill>
                            <a:srgbClr val="000000"/>
                          </a:solidFill>
                          <a:latin typeface="宋体" panose="02010600030101010101" pitchFamily="2" charset="-122"/>
                          <a:ea typeface="宋体" panose="02010600030101010101" pitchFamily="2" charset="-122"/>
                        </a:rPr>
                        <a:t>    </a:t>
                      </a:r>
                      <a:r>
                        <a:rPr lang="zh-CN" sz="2000">
                          <a:solidFill>
                            <a:srgbClr val="000000"/>
                          </a:solidFill>
                          <a:latin typeface="宋体" panose="02010600030101010101" pitchFamily="2" charset="-122"/>
                          <a:ea typeface="宋体" panose="02010600030101010101" pitchFamily="2" charset="-122"/>
                        </a:rPr>
                        <a:t>（一年内）</a:t>
                      </a:r>
                      <a:endParaRPr lang="zh-CN" sz="20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74445">
                <a:tc>
                  <a:txBody>
                    <a:bodyPr/>
                    <a:p>
                      <a:pPr marL="6985" indent="0" algn="l" eaLnBrk="0" fontAlgn="base">
                        <a:spcBef>
                          <a:spcPts val="600"/>
                        </a:spcBef>
                        <a:spcAft>
                          <a:spcPct val="0"/>
                        </a:spcAft>
                      </a:pPr>
                      <a:r>
                        <a:rPr lang="zh-CN" sz="2000">
                          <a:solidFill>
                            <a:srgbClr val="000000"/>
                          </a:solidFill>
                          <a:latin typeface="宋体" panose="02010600030101010101" pitchFamily="2" charset="-122"/>
                          <a:ea typeface="宋体" panose="02010600030101010101" pitchFamily="2" charset="-122"/>
                        </a:rPr>
                        <a:t>相关指标控制：</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血压：</a:t>
                      </a:r>
                      <a:r>
                        <a:rPr lang="zh-CN" altLang="en-US" sz="2000" u="sng">
                          <a:solidFill>
                            <a:srgbClr val="000000"/>
                          </a:solidFill>
                          <a:latin typeface="宋体" panose="02010600030101010101" pitchFamily="2" charset="-122"/>
                          <a:ea typeface="宋体" panose="02010600030101010101" pitchFamily="2" charset="-122"/>
                        </a:rPr>
                        <a:t>      </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mmHg</a:t>
                      </a:r>
                      <a:r>
                        <a:rPr lang="zh-CN" sz="2000">
                          <a:solidFill>
                            <a:srgbClr val="000000"/>
                          </a:solidFill>
                          <a:latin typeface="宋体" panose="02010600030101010101" pitchFamily="2" charset="-122"/>
                          <a:ea typeface="宋体" panose="02010600030101010101" pitchFamily="2" charset="-122"/>
                        </a:rPr>
                        <a:t>以内；</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空腹血糖：</a:t>
                      </a:r>
                      <a:r>
                        <a:rPr lang="zh-CN" altLang="en-US" sz="2000" u="sng">
                          <a:solidFill>
                            <a:srgbClr val="000000"/>
                          </a:solidFill>
                          <a:latin typeface="宋体" panose="02010600030101010101" pitchFamily="2" charset="-122"/>
                          <a:ea typeface="宋体" panose="02010600030101010101" pitchFamily="2" charset="-122"/>
                        </a:rPr>
                        <a:t>      </a:t>
                      </a:r>
                      <a:r>
                        <a:rPr lang="zh-CN" altLang="en-US" sz="2000">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mmol/L</a:t>
                      </a:r>
                      <a:r>
                        <a:rPr lang="zh-CN" altLang="en-US" sz="2000">
                          <a:solidFill>
                            <a:srgbClr val="000000"/>
                          </a:solidFill>
                          <a:latin typeface="宋体" panose="02010600030101010101" pitchFamily="2" charset="-122"/>
                          <a:ea typeface="宋体" panose="02010600030101010101" pitchFamily="2" charset="-122"/>
                        </a:rPr>
                        <a:t>以内 </a:t>
                      </a:r>
                      <a:r>
                        <a:rPr lang="en-US" altLang="zh-CN" sz="2000">
                          <a:solidFill>
                            <a:srgbClr val="000000"/>
                          </a:solidFill>
                          <a:latin typeface="宋体" panose="02010600030101010101" pitchFamily="2" charset="-122"/>
                          <a:ea typeface="宋体" panose="02010600030101010101" pitchFamily="2" charset="-122"/>
                        </a:rPr>
                        <a:t>;</a:t>
                      </a:r>
                      <a:endParaRPr lang="en-US" altLang="zh-CN" sz="2000">
                        <a:solidFill>
                          <a:srgbClr val="000000"/>
                        </a:solidFill>
                        <a:latin typeface="宋体" panose="02010600030101010101" pitchFamily="2" charset="-122"/>
                        <a:ea typeface="宋体" panose="02010600030101010101" pitchFamily="2" charset="-122"/>
                      </a:endParaRPr>
                    </a:p>
                    <a:p>
                      <a:pPr marL="154940" indent="0" algn="l" eaLnBrk="0" fontAlgn="base">
                        <a:spcBef>
                          <a:spcPts val="300"/>
                        </a:spcBef>
                        <a:spcAft>
                          <a:spcPct val="0"/>
                        </a:spcAft>
                      </a:pPr>
                      <a:r>
                        <a:rPr lang="en-US" altLang="zh-CN" sz="2000">
                          <a:solidFill>
                            <a:srgbClr val="000000"/>
                          </a:solidFill>
                          <a:latin typeface="宋体" panose="02010600030101010101" pitchFamily="2" charset="-122"/>
                          <a:ea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rPr>
                        <a:t>甘油三酯：</a:t>
                      </a:r>
                      <a:r>
                        <a:rPr lang="zh-CN" altLang="en-US" sz="2000" u="sng">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mmol/L</a:t>
                      </a:r>
                      <a:r>
                        <a:rPr lang="zh-CN" altLang="en-US" sz="2000">
                          <a:solidFill>
                            <a:srgbClr val="000000"/>
                          </a:solidFill>
                          <a:latin typeface="宋体" panose="02010600030101010101" pitchFamily="2" charset="-122"/>
                          <a:ea typeface="宋体" panose="02010600030101010101" pitchFamily="2" charset="-122"/>
                        </a:rPr>
                        <a:t>以内，总胆固醇：</a:t>
                      </a:r>
                      <a:r>
                        <a:rPr lang="zh-CN" altLang="en-US" sz="2000" u="sng">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mmol/L</a:t>
                      </a:r>
                      <a:r>
                        <a:rPr lang="zh-CN" altLang="en-US" sz="2000">
                          <a:solidFill>
                            <a:srgbClr val="000000"/>
                          </a:solidFill>
                          <a:latin typeface="宋体" panose="02010600030101010101" pitchFamily="2" charset="-122"/>
                          <a:ea typeface="宋体" panose="02010600030101010101" pitchFamily="2" charset="-122"/>
                        </a:rPr>
                        <a:t>以内，低密度脂蛋白：</a:t>
                      </a:r>
                      <a:r>
                        <a:rPr lang="zh-CN" altLang="en-US" sz="2000" u="sng">
                          <a:solidFill>
                            <a:srgbClr val="000000"/>
                          </a:solidFill>
                          <a:latin typeface="宋体" panose="02010600030101010101" pitchFamily="2" charset="-122"/>
                          <a:ea typeface="宋体" panose="02010600030101010101" pitchFamily="2" charset="-122"/>
                        </a:rPr>
                        <a:t>     </a:t>
                      </a:r>
                      <a:r>
                        <a:rPr lang="en-US" altLang="zh-CN" sz="2000">
                          <a:solidFill>
                            <a:srgbClr val="000000"/>
                          </a:solidFill>
                          <a:latin typeface="宋体" panose="02010600030101010101" pitchFamily="2" charset="-122"/>
                          <a:ea typeface="宋体" panose="02010600030101010101" pitchFamily="2" charset="-122"/>
                        </a:rPr>
                        <a:t>mmol/L</a:t>
                      </a:r>
                      <a:r>
                        <a:rPr lang="zh-CN" altLang="en-US" sz="2000">
                          <a:solidFill>
                            <a:srgbClr val="000000"/>
                          </a:solidFill>
                          <a:latin typeface="宋体" panose="02010600030101010101" pitchFamily="2" charset="-122"/>
                          <a:ea typeface="宋体" panose="02010600030101010101" pitchFamily="2" charset="-122"/>
                        </a:rPr>
                        <a:t>以内。</a:t>
                      </a:r>
                      <a:endParaRPr lang="zh-CN" altLang="en-US" sz="20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3080" y="154940"/>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graphicFrame>
        <p:nvGraphicFramePr>
          <p:cNvPr id="3" name="表格 2"/>
          <p:cNvGraphicFramePr/>
          <p:nvPr>
            <p:custDataLst>
              <p:tags r:id="rId1"/>
            </p:custDataLst>
          </p:nvPr>
        </p:nvGraphicFramePr>
        <p:xfrm>
          <a:off x="769620" y="910590"/>
          <a:ext cx="10204450" cy="5495925"/>
        </p:xfrm>
        <a:graphic>
          <a:graphicData uri="http://schemas.openxmlformats.org/drawingml/2006/table">
            <a:tbl>
              <a:tblPr/>
              <a:tblGrid>
                <a:gridCol w="1087120"/>
                <a:gridCol w="9117330"/>
              </a:tblGrid>
              <a:tr h="169545">
                <a:tc gridSpan="2">
                  <a:txBody>
                    <a:bodyPr/>
                    <a:p>
                      <a:pPr marL="149225" indent="0" algn="l"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rPr>
                        <a:t>（一）</a:t>
                      </a:r>
                      <a:r>
                        <a:rPr lang="zh-CN" sz="1800" b="1">
                          <a:solidFill>
                            <a:srgbClr val="000000"/>
                          </a:solidFill>
                          <a:latin typeface="宋体" panose="02010600030101010101" pitchFamily="2" charset="-122"/>
                          <a:ea typeface="宋体" panose="02010600030101010101" pitchFamily="2" charset="-122"/>
                        </a:rPr>
                        <a:t>生活方式干预</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1330325">
                <a:tc>
                  <a:txBody>
                    <a:bodyPr/>
                    <a:p>
                      <a:pPr marL="69850" indent="0" algn="l" eaLnBrk="0" fontAlgn="base">
                        <a:lnSpc>
                          <a:spcPct val="112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12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12000"/>
                        </a:lnSpc>
                        <a:spcBef>
                          <a:spcPct val="0"/>
                        </a:spcBef>
                        <a:spcAft>
                          <a:spcPct val="0"/>
                        </a:spcAft>
                      </a:pP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膳食干预</a:t>
                      </a:r>
                      <a:endParaRPr 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39700" indent="0" algn="l" eaLnBrk="0" fontAlgn="base">
                        <a:lnSpc>
                          <a:spcPct val="73000"/>
                        </a:lnSpc>
                        <a:spcBef>
                          <a:spcPts val="300"/>
                        </a:spcBef>
                        <a:spcAft>
                          <a:spcPct val="0"/>
                        </a:spcAft>
                      </a:pP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39700" indent="0" algn="l" eaLnBrk="0" fontAlgn="base">
                        <a:lnSpc>
                          <a:spcPct val="73000"/>
                        </a:lnSpc>
                        <a:spcBef>
                          <a:spcPts val="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根据个性化筛查、营养状况评定、营养诊断、制定膳食干预计划</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73000"/>
                        </a:lnSpc>
                        <a:spcBef>
                          <a:spcPts val="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限制能量饮食</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7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均衡膳食模式</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7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个体化调整食物构成</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高蛋白饮食</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低碳水化合物饮食</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生酮饮食）</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7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其他短期可使用干预方法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间歇性能量限制</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代餐食品减重）</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sz="18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355850">
                <a:tc>
                  <a:txBody>
                    <a:bodyPr/>
                    <a:p>
                      <a:pPr marL="69850" indent="0" algn="l" eaLnBrk="0" fontAlgn="base">
                        <a:lnSpc>
                          <a:spcPct val="117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17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17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17000"/>
                        </a:lnSpc>
                        <a:spcBef>
                          <a:spcPct val="0"/>
                        </a:spcBef>
                        <a:spcAft>
                          <a:spcPct val="0"/>
                        </a:spcAft>
                      </a:pP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运动干预</a:t>
                      </a:r>
                      <a:endParaRPr 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3779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根据患者的</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BMI</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、体能、基础疾病和肥胖相关疾病制定个性化的运动处方。</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6050" indent="0" algn="l" eaLnBrk="0" fontAlgn="base">
                        <a:spcBef>
                          <a:spcPts val="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（包括运动方式、频率、强度、时间、总量等）</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7955" indent="0" algn="l" eaLnBrk="0" fontAlgn="base">
                        <a:spcBef>
                          <a:spcPts val="3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运动人群分类</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ts val="1340"/>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一般人群运动干预</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高危人群运动干预：如合并高血压、糖尿病、心血管疾病</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0970" indent="0" algn="l" eaLnBrk="0" fontAlgn="base">
                        <a:spcBef>
                          <a:spcPts val="2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运动方式</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5415" indent="0" algn="l" eaLnBrk="0" fontAlgn="base">
                        <a:lnSpc>
                          <a:spcPct val="103000"/>
                        </a:lnSpc>
                        <a:spcBef>
                          <a:spcPts val="200"/>
                        </a:spcBef>
                        <a:spcAft>
                          <a:spcPct val="0"/>
                        </a:spcAft>
                      </a:pPr>
                      <a:r>
                        <a:rPr lang="en-US" altLang="zh-CN" sz="1800">
                          <a:solidFill>
                            <a:srgbClr val="000000"/>
                          </a:solidFill>
                          <a:latin typeface="宋体" panose="02010600030101010101" pitchFamily="2" charset="-122"/>
                          <a:ea typeface="宋体" panose="02010600030101010101" pitchFamily="2" charset="-122"/>
                          <a:sym typeface="+mn-ea"/>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氧耐力运动</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步行</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跑步</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游泳</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瑜伽</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骑车</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10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力量抗阻训练</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站立踮脚</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贴墙站马步</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2240" indent="0" algn="l" eaLnBrk="0" fontAlgn="base">
                        <a:spcBef>
                          <a:spcPts val="2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频次强度（每周固定运动</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次</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周；</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分钟</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次）</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513205">
                <a:tc>
                  <a:txBody>
                    <a:bodyPr/>
                    <a:p>
                      <a:pPr marL="69850" indent="0" algn="l" eaLnBrk="0" fontAlgn="base">
                        <a:lnSpc>
                          <a:spcPct val="131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l" eaLnBrk="0" fontAlgn="base">
                        <a:lnSpc>
                          <a:spcPct val="131000"/>
                        </a:lnSpc>
                        <a:spcBef>
                          <a:spcPct val="0"/>
                        </a:spcBef>
                        <a:spcAft>
                          <a:spcPct val="0"/>
                        </a:spcAft>
                      </a:pP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心理干预</a:t>
                      </a:r>
                      <a:endParaRPr 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5715" indent="137795" algn="l" eaLnBrk="0" fontAlgn="base">
                        <a:lnSpc>
                          <a:spcPct val="83000"/>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认知行为疗法：面对面交流，开展健康教育、动机访谈、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自我监控、刺激控制、情绪</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管理、认知</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重建、问题解决等。</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83000"/>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情感支持：处理由肥胖症带来的自卑、抑郁、焦虑等；帮助患者提升自我接纳和自尊。</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8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互助团体支持：鼓励患者参与互助小组或支持团体，提高患者社会适应能力和坚持治疗的信心。</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8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其他精神心理支持</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709295" y="1021080"/>
          <a:ext cx="10399395" cy="4383405"/>
        </p:xfrm>
        <a:graphic>
          <a:graphicData uri="http://schemas.openxmlformats.org/drawingml/2006/table">
            <a:tbl>
              <a:tblPr/>
              <a:tblGrid>
                <a:gridCol w="1071880"/>
                <a:gridCol w="9327515"/>
              </a:tblGrid>
              <a:tr h="417195">
                <a:tc gridSpan="2">
                  <a:txBody>
                    <a:bodyPr/>
                    <a:p>
                      <a:pPr marL="147955" indent="0" algn="l" eaLnBrk="0" fontAlgn="base">
                        <a:spcBef>
                          <a:spcPts val="700"/>
                        </a:spcBef>
                        <a:spcAft>
                          <a:spcPct val="0"/>
                        </a:spcAft>
                      </a:pPr>
                      <a:r>
                        <a:rPr lang="zh-CN" sz="1800" b="1">
                          <a:solidFill>
                            <a:srgbClr val="000000"/>
                          </a:solidFill>
                          <a:latin typeface="宋体" panose="02010600030101010101" pitchFamily="2" charset="-122"/>
                          <a:ea typeface="宋体" panose="02010600030101010101" pitchFamily="2" charset="-122"/>
                        </a:rPr>
                        <a:t>（二）医学治疗（根据病情需要）</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1646555">
                <a:tc>
                  <a:txBody>
                    <a:bodyPr/>
                    <a:p>
                      <a:pPr marL="69850" indent="0" algn="l" eaLnBrk="0" fontAlgn="base">
                        <a:lnSpc>
                          <a:spcPct val="133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19075" indent="0" algn="l" eaLnBrk="0" fontAlgn="base">
                        <a:spcBef>
                          <a:spcPts val="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中医</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1018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治疗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lnSpc>
                          <a:spcPts val="1350"/>
                        </a:lnSpc>
                        <a:spcBef>
                          <a:spcPts val="300"/>
                        </a:spcBef>
                        <a:spcAft>
                          <a:spcPct val="0"/>
                        </a:spcAft>
                      </a:pP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ts val="1350"/>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无需中医治疗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10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建议中药治疗：</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ct val="103000"/>
                        </a:lnSpc>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建议中医功法治疗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太极拳功法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八段锦功法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易筋经功法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振腹法</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建议中医适宜技术</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针灸疗法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耳针疗法</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穴位埋线</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86790">
                <a:tc>
                  <a:txBody>
                    <a:bodyPr/>
                    <a:p>
                      <a:pPr marL="208280" indent="0" algn="l" eaLnBrk="0" fontAlgn="base">
                        <a:spcBef>
                          <a:spcPts val="1000"/>
                        </a:spcBef>
                        <a:spcAft>
                          <a:spcPct val="0"/>
                        </a:spcAft>
                      </a:pPr>
                      <a:endParaRPr lang="zh-CN" sz="1800">
                        <a:solidFill>
                          <a:srgbClr val="000000"/>
                        </a:solidFill>
                        <a:latin typeface="宋体" panose="02010600030101010101" pitchFamily="2" charset="-122"/>
                        <a:ea typeface="宋体" panose="02010600030101010101" pitchFamily="2" charset="-122"/>
                      </a:endParaRPr>
                    </a:p>
                    <a:p>
                      <a:pPr marL="208280" indent="0" algn="l" eaLnBrk="0" fontAlgn="base">
                        <a:spcBef>
                          <a:spcPts val="1000"/>
                        </a:spcBef>
                        <a:spcAft>
                          <a:spcPct val="0"/>
                        </a:spcAft>
                      </a:pPr>
                      <a:r>
                        <a:rPr lang="zh-CN" sz="1800">
                          <a:solidFill>
                            <a:srgbClr val="000000"/>
                          </a:solidFill>
                          <a:latin typeface="宋体" panose="02010600030101010101" pitchFamily="2" charset="-122"/>
                          <a:ea typeface="宋体" panose="02010600030101010101" pitchFamily="2" charset="-122"/>
                        </a:rPr>
                        <a:t>药物</a:t>
                      </a:r>
                      <a:endParaRPr lang="zh-CN" sz="1800">
                        <a:solidFill>
                          <a:srgbClr val="000000"/>
                        </a:solidFill>
                        <a:latin typeface="宋体" panose="02010600030101010101" pitchFamily="2" charset="-122"/>
                        <a:ea typeface="宋体" panose="02010600030101010101" pitchFamily="2" charset="-122"/>
                      </a:endParaRPr>
                    </a:p>
                    <a:p>
                      <a:pPr marL="21018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rPr>
                        <a:t>治疗</a:t>
                      </a:r>
                      <a:endParaRPr lang="zh-CN" sz="18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lnSpc>
                          <a:spcPts val="1355"/>
                        </a:lnSpc>
                        <a:spcBef>
                          <a:spcPts val="300"/>
                        </a:spcBef>
                        <a:spcAft>
                          <a:spcPct val="0"/>
                        </a:spcAft>
                      </a:pP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ts val="1355"/>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无需服药</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5080" indent="138430" algn="l" defTabSz="914400" eaLnBrk="0" fontAlgn="base">
                        <a:spcBef>
                          <a:spcPts val="200"/>
                        </a:spcBef>
                        <a:spcAft>
                          <a:spcPct val="0"/>
                        </a:spcAft>
                        <a:tabLst>
                          <a:tab pos="358140" algn="l"/>
                        </a:tabLs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建议服药</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脂肪酶抑制剂</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胰高血糖素样肽</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受体激动剂（</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GLP-1 RA</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GLP-1/GIP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双受体激动剂</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其他</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00380">
                <a:tc>
                  <a:txBody>
                    <a:bodyPr/>
                    <a:p>
                      <a:pPr marL="207645" indent="0" algn="l" eaLnBrk="0" fontAlgn="base">
                        <a:spcBef>
                          <a:spcPts val="1100"/>
                        </a:spcBef>
                        <a:spcAft>
                          <a:spcPct val="0"/>
                        </a:spcAft>
                      </a:pPr>
                      <a:r>
                        <a:rPr lang="zh-CN" sz="1800">
                          <a:solidFill>
                            <a:srgbClr val="000000"/>
                          </a:solidFill>
                          <a:latin typeface="宋体" panose="02010600030101010101" pitchFamily="2" charset="-122"/>
                          <a:ea typeface="宋体" panose="02010600030101010101" pitchFamily="2" charset="-122"/>
                        </a:rPr>
                        <a:t>转诊</a:t>
                      </a:r>
                      <a:endParaRPr lang="zh-CN" sz="18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spcBef>
                          <a:spcPts val="10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建议转上级医院就诊</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转至</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______</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医院</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______</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科</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32485">
                <a:tc>
                  <a:txBody>
                    <a:bodyPr/>
                    <a:p>
                      <a:pPr marL="73660" indent="0" algn="l"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rPr>
                        <a:t>上级医院</a:t>
                      </a:r>
                      <a:endParaRPr lang="zh-CN" sz="1800">
                        <a:solidFill>
                          <a:srgbClr val="000000"/>
                        </a:solidFill>
                        <a:latin typeface="宋体" panose="02010600030101010101" pitchFamily="2" charset="-122"/>
                        <a:ea typeface="宋体" panose="02010600030101010101" pitchFamily="2" charset="-122"/>
                      </a:endParaRPr>
                    </a:p>
                    <a:p>
                      <a:pPr marL="73025" indent="0" algn="l" eaLnBrk="0" fontAlgn="base">
                        <a:spcBef>
                          <a:spcPct val="0"/>
                        </a:spcBef>
                        <a:spcAft>
                          <a:spcPct val="0"/>
                        </a:spcAft>
                      </a:pPr>
                      <a:r>
                        <a:rPr lang="zh-CN" sz="1800">
                          <a:solidFill>
                            <a:srgbClr val="000000"/>
                          </a:solidFill>
                          <a:latin typeface="宋体" panose="02010600030101010101" pitchFamily="2" charset="-122"/>
                          <a:ea typeface="宋体" panose="02010600030101010101" pitchFamily="2" charset="-122"/>
                        </a:rPr>
                        <a:t>手术治疗</a:t>
                      </a:r>
                      <a:endParaRPr lang="zh-CN" sz="18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44145" indent="0" algn="l" eaLnBrk="0" fontAlgn="base">
                        <a:lnSpc>
                          <a:spcPts val="1345"/>
                        </a:lnSpc>
                        <a:spcBef>
                          <a:spcPts val="300"/>
                        </a:spcBef>
                        <a:spcAft>
                          <a:spcPct val="0"/>
                        </a:spcAft>
                      </a:pP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lnSpc>
                          <a:spcPts val="1345"/>
                        </a:lnSpc>
                        <a:spcBef>
                          <a:spcPts val="3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无需手术治疗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44145" indent="0" algn="l" eaLnBrk="0" fontAlgn="base">
                        <a:spcBef>
                          <a:spcPts val="200"/>
                        </a:spcBef>
                        <a:spcAft>
                          <a:spcPct val="0"/>
                        </a:spcAft>
                      </a:pPr>
                      <a:r>
                        <a:rPr lang="zh-CN" altLang="en-US" sz="1800">
                          <a:solidFill>
                            <a:srgbClr val="000000"/>
                          </a:solidFill>
                          <a:latin typeface="宋体" panose="02010600030101010101" pitchFamily="2" charset="-122"/>
                          <a:ea typeface="宋体" panose="02010600030101010101" pitchFamily="2" charset="-122"/>
                          <a:sym typeface="+mn-ea"/>
                        </a:rPr>
                        <a:t> </a:t>
                      </a:r>
                      <a:r>
                        <a:rPr lang="en-US" altLang="zh-CN" sz="1800">
                          <a:solidFill>
                            <a:srgbClr val="000000"/>
                          </a:solidFill>
                          <a:latin typeface="宋体" panose="02010600030101010101" pitchFamily="2" charset="-122"/>
                          <a:ea typeface="宋体" panose="02010600030101010101" pitchFamily="2" charset="-122"/>
                          <a:sym typeface="+mn-ea"/>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建议手术治疗：名称</a:t>
                      </a:r>
                      <a:r>
                        <a:rPr lang="zh-CN" altLang="en-US" sz="1800" u="sng">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sz="1800" u="sng">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
        <p:nvSpPr>
          <p:cNvPr id="2" name="文本框 1"/>
          <p:cNvSpPr txBox="1"/>
          <p:nvPr/>
        </p:nvSpPr>
        <p:spPr>
          <a:xfrm>
            <a:off x="639445" y="212090"/>
            <a:ext cx="6096000" cy="645160"/>
          </a:xfrm>
          <a:prstGeom prst="rect">
            <a:avLst/>
          </a:prstGeom>
          <a:noFill/>
        </p:spPr>
        <p:txBody>
          <a:bodyPr wrap="square" rtlCol="0" anchor="t">
            <a:spAutoFit/>
          </a:bodyPr>
          <a:p>
            <a:r>
              <a:rPr lang="zh-CN"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体重管理</a:t>
            </a:r>
            <a:r>
              <a:rPr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rPr>
              <a:t>健康服务规范</a:t>
            </a:r>
            <a:endParaRPr lang="zh-CN" altLang="en-US" sz="3600" b="1" kern="0" spc="-10" dirty="0">
              <a:solidFill>
                <a:srgbClr val="2090E0">
                  <a:alpha val="100000"/>
                </a:srgb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rect 43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436" name="picture 436"/>
          <p:cNvPicPr>
            <a:picLocks noChangeAspect="1"/>
          </p:cNvPicPr>
          <p:nvPr/>
        </p:nvPicPr>
        <p:blipFill>
          <a:blip r:embed="rId1"/>
          <a:stretch>
            <a:fillRect/>
          </a:stretch>
        </p:blipFill>
        <p:spPr>
          <a:xfrm rot="21600000">
            <a:off x="4578339" y="4063982"/>
            <a:ext cx="7588300" cy="2622567"/>
          </a:xfrm>
          <a:prstGeom prst="rect">
            <a:avLst/>
          </a:prstGeom>
        </p:spPr>
      </p:pic>
      <p:sp>
        <p:nvSpPr>
          <p:cNvPr id="438" name="textbox 438"/>
          <p:cNvSpPr/>
          <p:nvPr/>
        </p:nvSpPr>
        <p:spPr>
          <a:xfrm>
            <a:off x="4927619" y="4464522"/>
            <a:ext cx="7007859" cy="201231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491490" algn="l" rtl="0" eaLnBrk="0">
              <a:lnSpc>
                <a:spcPts val="2070"/>
              </a:lnSpc>
            </a:pPr>
            <a:r>
              <a:rPr sz="1700" b="1" i="1" kern="0" spc="-90" dirty="0">
                <a:solidFill>
                  <a:srgbClr val="FFFFFF">
                    <a:alpha val="100000"/>
                  </a:srgbClr>
                </a:solidFill>
                <a:latin typeface="黑体" panose="02010609060101010101" charset="-122"/>
                <a:ea typeface="黑体" panose="02010609060101010101" charset="-122"/>
                <a:cs typeface="黑体" panose="02010609060101010101" charset="-122"/>
              </a:rPr>
              <a:t>意义</a:t>
            </a:r>
            <a:endParaRPr sz="1700" dirty="0">
              <a:latin typeface="黑体" panose="02010609060101010101" charset="-122"/>
              <a:ea typeface="黑体" panose="02010609060101010101" charset="-122"/>
              <a:cs typeface="黑体" panose="02010609060101010101" charset="-122"/>
            </a:endParaRPr>
          </a:p>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395"/>
              </a:spcBef>
            </a:pPr>
            <a:r>
              <a:rPr sz="1300" kern="0" spc="80" dirty="0">
                <a:solidFill>
                  <a:srgbClr val="FFFFFF">
                    <a:alpha val="100000"/>
                  </a:srgbClr>
                </a:solidFill>
                <a:latin typeface="黑体" panose="02010609060101010101" charset="-122"/>
                <a:ea typeface="黑体" panose="02010609060101010101" charset="-122"/>
                <a:cs typeface="黑体" panose="02010609060101010101" charset="-122"/>
              </a:rPr>
              <a:t>1</a:t>
            </a:r>
            <a:r>
              <a:rPr sz="1300" kern="0" spc="-390" dirty="0">
                <a:solidFill>
                  <a:srgbClr val="FFFFFF">
                    <a:alpha val="100000"/>
                  </a:srgbClr>
                </a:solidFill>
                <a:latin typeface="黑体" panose="02010609060101010101" charset="-122"/>
                <a:ea typeface="黑体" panose="02010609060101010101" charset="-122"/>
                <a:cs typeface="黑体" panose="02010609060101010101" charset="-122"/>
              </a:rPr>
              <a:t> </a:t>
            </a:r>
            <a:r>
              <a:rPr sz="1300" kern="0" spc="80" dirty="0">
                <a:solidFill>
                  <a:srgbClr val="FFFFFF">
                    <a:alpha val="100000"/>
                  </a:srgbClr>
                </a:solidFill>
                <a:latin typeface="黑体" panose="02010609060101010101" charset="-122"/>
                <a:ea typeface="黑体" panose="02010609060101010101" charset="-122"/>
                <a:cs typeface="黑体" panose="02010609060101010101" charset="-122"/>
              </a:rPr>
              <a:t>.根据最新年度监测数据显示，大肠癌</a:t>
            </a:r>
            <a:r>
              <a:rPr sz="1300" kern="0" spc="70" dirty="0">
                <a:solidFill>
                  <a:srgbClr val="FFFFFF">
                    <a:alpha val="100000"/>
                  </a:srgbClr>
                </a:solidFill>
                <a:latin typeface="黑体" panose="02010609060101010101" charset="-122"/>
                <a:ea typeface="黑体" panose="02010609060101010101" charset="-122"/>
                <a:cs typeface="黑体" panose="02010609060101010101" charset="-122"/>
              </a:rPr>
              <a:t>的发病率和死亡率都位居前三；</a:t>
            </a:r>
            <a:endParaRPr sz="1300" dirty="0">
              <a:latin typeface="黑体" panose="02010609060101010101" charset="-122"/>
              <a:ea typeface="黑体" panose="02010609060101010101" charset="-122"/>
              <a:cs typeface="黑体" panose="02010609060101010101" charset="-122"/>
            </a:endParaRPr>
          </a:p>
          <a:p>
            <a:pPr marL="228600" indent="-215900" algn="l" rtl="0" eaLnBrk="0">
              <a:lnSpc>
                <a:spcPct val="128000"/>
              </a:lnSpc>
              <a:spcBef>
                <a:spcPts val="955"/>
              </a:spcBef>
            </a:pPr>
            <a:r>
              <a:rPr sz="1300" kern="0" spc="90" dirty="0">
                <a:solidFill>
                  <a:srgbClr val="FFFFFF">
                    <a:alpha val="100000"/>
                  </a:srgbClr>
                </a:solidFill>
                <a:latin typeface="黑体" panose="02010609060101010101" charset="-122"/>
                <a:ea typeface="黑体" panose="02010609060101010101" charset="-122"/>
                <a:cs typeface="黑体" panose="02010609060101010101" charset="-122"/>
              </a:rPr>
              <a:t>2.</a:t>
            </a:r>
            <a:r>
              <a:rPr sz="1300" kern="0" spc="-290" dirty="0">
                <a:solidFill>
                  <a:srgbClr val="FFFFFF">
                    <a:alpha val="100000"/>
                  </a:srgbClr>
                </a:solidFill>
                <a:latin typeface="黑体" panose="02010609060101010101" charset="-122"/>
                <a:ea typeface="黑体" panose="02010609060101010101" charset="-122"/>
                <a:cs typeface="黑体" panose="02010609060101010101" charset="-122"/>
              </a:rPr>
              <a:t> </a:t>
            </a:r>
            <a:r>
              <a:rPr sz="1300" kern="0" spc="90" dirty="0">
                <a:solidFill>
                  <a:srgbClr val="FFFFFF">
                    <a:alpha val="100000"/>
                  </a:srgbClr>
                </a:solidFill>
                <a:latin typeface="黑体" panose="02010609060101010101" charset="-122"/>
                <a:ea typeface="黑体" panose="02010609060101010101" charset="-122"/>
                <a:cs typeface="黑体" panose="02010609060101010101" charset="-122"/>
              </a:rPr>
              <a:t>自社区居民大肠癌的筛查工作启动以来，截至2024年底，已有648万人次接受了筛查，</a:t>
            </a:r>
            <a:r>
              <a:rPr sz="13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300" kern="0" spc="110" dirty="0">
                <a:solidFill>
                  <a:srgbClr val="FFFFFF">
                    <a:alpha val="100000"/>
                  </a:srgbClr>
                </a:solidFill>
                <a:latin typeface="黑体" panose="02010609060101010101" charset="-122"/>
                <a:ea typeface="黑体" panose="02010609060101010101" charset="-122"/>
                <a:cs typeface="黑体" panose="02010609060101010101" charset="-122"/>
              </a:rPr>
              <a:t>发现癌前病变患者9.6万余人，通过筛查实现早期诊断率达4</a:t>
            </a:r>
            <a:r>
              <a:rPr sz="1300" kern="0" spc="100" dirty="0">
                <a:solidFill>
                  <a:srgbClr val="FFFFFF">
                    <a:alpha val="100000"/>
                  </a:srgbClr>
                </a:solidFill>
                <a:latin typeface="黑体" panose="02010609060101010101" charset="-122"/>
                <a:ea typeface="黑体" panose="02010609060101010101" charset="-122"/>
                <a:cs typeface="黑体" panose="02010609060101010101" charset="-122"/>
              </a:rPr>
              <a:t>0%。</a:t>
            </a:r>
            <a:endParaRPr sz="1300" dirty="0">
              <a:latin typeface="黑体" panose="02010609060101010101" charset="-122"/>
              <a:ea typeface="黑体" panose="02010609060101010101" charset="-122"/>
              <a:cs typeface="黑体" panose="02010609060101010101" charset="-122"/>
            </a:endParaRPr>
          </a:p>
          <a:p>
            <a:pPr algn="l" rtl="0" eaLnBrk="0">
              <a:lnSpc>
                <a:spcPct val="193000"/>
              </a:lnSpc>
            </a:pPr>
            <a:endParaRPr sz="1000" dirty="0">
              <a:latin typeface="Arial" panose="020B0604020202020204"/>
              <a:ea typeface="Arial" panose="020B0604020202020204"/>
              <a:cs typeface="Arial" panose="020B0604020202020204"/>
            </a:endParaRPr>
          </a:p>
          <a:p>
            <a:pPr algn="l" rtl="0" eaLnBrk="0">
              <a:lnSpc>
                <a:spcPct val="109000"/>
              </a:lnSpc>
            </a:pPr>
            <a:endParaRPr sz="300" dirty="0">
              <a:latin typeface="Arial" panose="020B0604020202020204"/>
              <a:ea typeface="Arial" panose="020B0604020202020204"/>
              <a:cs typeface="Arial" panose="020B0604020202020204"/>
            </a:endParaRPr>
          </a:p>
          <a:p>
            <a:pPr marL="6355715" algn="l" rtl="0" eaLnBrk="0">
              <a:lnSpc>
                <a:spcPct val="81000"/>
              </a:lnSpc>
              <a:spcBef>
                <a:spcPts val="0"/>
              </a:spcBef>
            </a:pPr>
            <a:r>
              <a:rPr sz="1300" kern="0" spc="-30" dirty="0">
                <a:solidFill>
                  <a:srgbClr val="C09090">
                    <a:alpha val="100000"/>
                  </a:srgbClr>
                </a:solidFill>
                <a:latin typeface="Times New Roman" panose="02020603050405020304"/>
                <a:ea typeface="Times New Roman" panose="02020603050405020304"/>
                <a:cs typeface="Times New Roman" panose="02020603050405020304"/>
              </a:rPr>
              <a:t>0/10</a:t>
            </a:r>
            <a:endParaRPr sz="1300" dirty="0">
              <a:latin typeface="Times New Roman" panose="02020603050405020304"/>
              <a:ea typeface="Times New Roman" panose="02020603050405020304"/>
              <a:cs typeface="Times New Roman" panose="02020603050405020304"/>
            </a:endParaRPr>
          </a:p>
        </p:txBody>
      </p:sp>
      <p:grpSp>
        <p:nvGrpSpPr>
          <p:cNvPr id="32" name="group 32"/>
          <p:cNvGrpSpPr/>
          <p:nvPr/>
        </p:nvGrpSpPr>
        <p:grpSpPr>
          <a:xfrm rot="21600000">
            <a:off x="19019" y="1396974"/>
            <a:ext cx="5880079" cy="1936767"/>
            <a:chOff x="0" y="0"/>
            <a:chExt cx="5880079" cy="1936767"/>
          </a:xfrm>
        </p:grpSpPr>
        <p:pic>
          <p:nvPicPr>
            <p:cNvPr id="440" name="picture 440"/>
            <p:cNvPicPr>
              <a:picLocks noChangeAspect="1"/>
            </p:cNvPicPr>
            <p:nvPr/>
          </p:nvPicPr>
          <p:blipFill>
            <a:blip r:embed="rId2"/>
            <a:stretch>
              <a:fillRect/>
            </a:stretch>
          </p:blipFill>
          <p:spPr>
            <a:xfrm rot="21600000">
              <a:off x="0" y="0"/>
              <a:ext cx="5880079" cy="1936767"/>
            </a:xfrm>
            <a:prstGeom prst="rect">
              <a:avLst/>
            </a:prstGeom>
          </p:spPr>
        </p:pic>
        <p:sp>
          <p:nvSpPr>
            <p:cNvPr id="442" name="textbox 442"/>
            <p:cNvSpPr/>
            <p:nvPr/>
          </p:nvSpPr>
          <p:spPr>
            <a:xfrm>
              <a:off x="-12700" y="-12700"/>
              <a:ext cx="5905500" cy="1983739"/>
            </a:xfrm>
            <a:prstGeom prst="rect">
              <a:avLst/>
            </a:prstGeom>
            <a:noFill/>
            <a:ln w="0" cap="flat">
              <a:noFill/>
              <a:prstDash val="solid"/>
              <a:miter lim="0"/>
            </a:ln>
          </p:spPr>
          <p:txBody>
            <a:bodyPr vert="horz" wrap="square" lIns="0" tIns="0" rIns="0" bIns="0"/>
            <a:lstStyle/>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marL="2454275" algn="l" rtl="0" eaLnBrk="0">
                <a:lnSpc>
                  <a:spcPct val="96000"/>
                </a:lnSpc>
                <a:spcBef>
                  <a:spcPts val="0"/>
                </a:spcBef>
              </a:pPr>
              <a:r>
                <a:rPr sz="1800" b="1" kern="0" spc="-10" dirty="0">
                  <a:solidFill>
                    <a:srgbClr val="FFFFFF">
                      <a:alpha val="100000"/>
                    </a:srgbClr>
                  </a:solidFill>
                  <a:latin typeface="黑体" panose="02010609060101010101" charset="-122"/>
                  <a:ea typeface="黑体" panose="02010609060101010101" charset="-122"/>
                  <a:cs typeface="黑体" panose="02010609060101010101" charset="-122"/>
                </a:rPr>
                <a:t>上海市卫生建康委</a:t>
              </a:r>
              <a:endParaRPr sz="1800" dirty="0">
                <a:latin typeface="黑体" panose="02010609060101010101" charset="-122"/>
                <a:ea typeface="黑体" panose="02010609060101010101" charset="-122"/>
                <a:cs typeface="黑体" panose="02010609060101010101" charset="-122"/>
              </a:endParaRPr>
            </a:p>
            <a:p>
              <a:pPr algn="l" rtl="0" eaLnBrk="0">
                <a:lnSpc>
                  <a:spcPct val="166000"/>
                </a:lnSpc>
              </a:pPr>
              <a:endParaRPr sz="1000" dirty="0">
                <a:latin typeface="Arial" panose="020B0604020202020204"/>
                <a:ea typeface="Arial" panose="020B0604020202020204"/>
                <a:cs typeface="Arial" panose="020B0604020202020204"/>
              </a:endParaRPr>
            </a:p>
            <a:p>
              <a:pPr marL="558165" algn="l" rtl="0" eaLnBrk="0">
                <a:lnSpc>
                  <a:spcPct val="88000"/>
                </a:lnSpc>
                <a:spcBef>
                  <a:spcPts val="390"/>
                </a:spcBef>
              </a:pPr>
              <a:r>
                <a:rPr sz="1300" kern="0" spc="130" dirty="0">
                  <a:solidFill>
                    <a:srgbClr val="FFFFFF">
                      <a:alpha val="100000"/>
                    </a:srgbClr>
                  </a:solidFill>
                  <a:latin typeface="黑体" panose="02010609060101010101" charset="-122"/>
                  <a:ea typeface="黑体" panose="02010609060101010101" charset="-122"/>
                  <a:cs typeface="黑体" panose="02010609060101010101" charset="-122"/>
                </a:rPr>
                <a:t>2012年11月上海市重大公共卫生项目——社区居民大肠癌筛查</a:t>
              </a:r>
              <a:endParaRPr sz="1300" dirty="0">
                <a:latin typeface="黑体" panose="02010609060101010101" charset="-122"/>
                <a:ea typeface="黑体" panose="02010609060101010101" charset="-122"/>
                <a:cs typeface="黑体" panose="02010609060101010101" charset="-122"/>
              </a:endParaRPr>
            </a:p>
            <a:p>
              <a:pPr marL="189865" indent="-12700" algn="l" rtl="0" eaLnBrk="0">
                <a:lnSpc>
                  <a:spcPct val="167000"/>
                </a:lnSpc>
                <a:spcBef>
                  <a:spcPts val="10"/>
                </a:spcBef>
              </a:pPr>
              <a:r>
                <a:rPr sz="1300" kern="0" spc="150" dirty="0">
                  <a:solidFill>
                    <a:srgbClr val="FFFFFF">
                      <a:alpha val="100000"/>
                    </a:srgbClr>
                  </a:solidFill>
                  <a:latin typeface="黑体" panose="02010609060101010101" charset="-122"/>
                  <a:ea typeface="黑体" panose="02010609060101010101" charset="-122"/>
                  <a:cs typeface="黑体" panose="02010609060101010101" charset="-122"/>
                </a:rPr>
                <a:t>项目正式启动实施，在全市开展大肠癌防治健康教育与免费筛查服</a:t>
              </a:r>
              <a:r>
                <a:rPr sz="13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FFFFFF">
                      <a:alpha val="100000"/>
                    </a:srgbClr>
                  </a:solidFill>
                  <a:latin typeface="黑体" panose="02010609060101010101" charset="-122"/>
                  <a:ea typeface="黑体" panose="02010609060101010101" charset="-122"/>
                  <a:cs typeface="黑体" panose="02010609060101010101" charset="-122"/>
                </a:rPr>
                <a:t>务</a:t>
              </a:r>
              <a:r>
                <a:rPr sz="1300" kern="0" spc="-170" dirty="0">
                  <a:solidFill>
                    <a:srgbClr val="FFFFFF">
                      <a:alpha val="100000"/>
                    </a:srgbClr>
                  </a:solidFill>
                  <a:latin typeface="黑体" panose="02010609060101010101" charset="-122"/>
                  <a:ea typeface="黑体" panose="02010609060101010101" charset="-122"/>
                  <a:cs typeface="黑体" panose="02010609060101010101" charset="-122"/>
                </a:rPr>
                <a:t> </a:t>
              </a:r>
              <a:r>
                <a:rPr sz="1300" kern="0" spc="-20" dirty="0">
                  <a:solidFill>
                    <a:srgbClr val="FFFFFF">
                      <a:alpha val="100000"/>
                    </a:srgbClr>
                  </a:solidFill>
                  <a:latin typeface="黑体" panose="02010609060101010101" charset="-122"/>
                  <a:ea typeface="黑体" panose="02010609060101010101" charset="-122"/>
                  <a:cs typeface="黑体" panose="02010609060101010101" charset="-122"/>
                </a:rPr>
                <a:t>。</a:t>
              </a:r>
              <a:endParaRPr sz="1300" dirty="0">
                <a:latin typeface="黑体" panose="02010609060101010101" charset="-122"/>
                <a:ea typeface="黑体" panose="02010609060101010101" charset="-122"/>
                <a:cs typeface="黑体" panose="02010609060101010101" charset="-122"/>
              </a:endParaRPr>
            </a:p>
          </p:txBody>
        </p:sp>
      </p:grpSp>
      <p:sp>
        <p:nvSpPr>
          <p:cNvPr id="444" name="textbox 444"/>
          <p:cNvSpPr/>
          <p:nvPr/>
        </p:nvSpPr>
        <p:spPr>
          <a:xfrm>
            <a:off x="6076960" y="2977337"/>
            <a:ext cx="6118859" cy="1119505"/>
          </a:xfrm>
          <a:prstGeom prst="rect">
            <a:avLst/>
          </a:prstGeom>
          <a:noFill/>
          <a:ln w="0" cap="flat">
            <a:noFill/>
            <a:prstDash val="solid"/>
            <a:miter lim="0"/>
          </a:ln>
        </p:spPr>
        <p:txBody>
          <a:bodyPr vert="horz" wrap="square" lIns="0" tIns="0" rIns="0" bIns="0"/>
          <a:lstStyle/>
          <a:p>
            <a:pPr algn="l" rtl="0" eaLnBrk="0">
              <a:lnSpc>
                <a:spcPct val="9000"/>
              </a:lnSpc>
            </a:pPr>
            <a:endParaRPr sz="100" dirty="0">
              <a:latin typeface="Arial" panose="020B0604020202020204"/>
              <a:ea typeface="Arial" panose="020B0604020202020204"/>
              <a:cs typeface="Arial" panose="020B0604020202020204"/>
            </a:endParaRPr>
          </a:p>
          <a:p>
            <a:pPr marL="12700" algn="l" rtl="0" eaLnBrk="0">
              <a:lnSpc>
                <a:spcPct val="139000"/>
              </a:lnSpc>
            </a:pPr>
            <a:r>
              <a:rPr sz="600" kern="0" spc="110" dirty="0">
                <a:solidFill>
                  <a:srgbClr val="000000">
                    <a:alpha val="100000"/>
                  </a:srgbClr>
                </a:solidFill>
                <a:latin typeface="黑体" panose="02010609060101010101" charset="-122"/>
                <a:ea typeface="黑体" panose="02010609060101010101" charset="-122"/>
                <a:cs typeface="黑体" panose="02010609060101010101" charset="-122"/>
              </a:rPr>
              <a:t>2012年，上海卫生工作要以邓小平理论和“三个代表”重要思想为指导，认真贯彻落实党的十七届六中全会精神，深入学习实践科学发展观，全面推进医</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600" kern="0" spc="100" dirty="0">
                <a:solidFill>
                  <a:srgbClr val="000000">
                    <a:alpha val="100000"/>
                  </a:srgbClr>
                </a:solidFill>
                <a:latin typeface="黑体" panose="02010609060101010101" charset="-122"/>
                <a:ea typeface="黑体" panose="02010609060101010101" charset="-122"/>
                <a:cs typeface="黑体" panose="02010609060101010101" charset="-122"/>
              </a:rPr>
              <a:t>卫生体制改革，为提高市民健康水平作出新的贡献</a:t>
            </a:r>
            <a:r>
              <a:rPr sz="600" kern="0" spc="90" dirty="0">
                <a:solidFill>
                  <a:srgbClr val="000000">
                    <a:alpha val="100000"/>
                  </a:srgbClr>
                </a:solidFill>
                <a:latin typeface="黑体" panose="02010609060101010101" charset="-122"/>
                <a:ea typeface="黑体" panose="02010609060101010101" charset="-122"/>
                <a:cs typeface="黑体" panose="02010609060101010101" charset="-122"/>
              </a:rPr>
              <a:t>。</a:t>
            </a:r>
            <a:endParaRPr sz="600" dirty="0">
              <a:latin typeface="黑体" panose="02010609060101010101" charset="-122"/>
              <a:ea typeface="黑体" panose="02010609060101010101" charset="-122"/>
              <a:cs typeface="黑体" panose="02010609060101010101" charset="-122"/>
            </a:endParaRPr>
          </a:p>
          <a:p>
            <a:pPr marL="12700" algn="l" rtl="0" eaLnBrk="0">
              <a:lnSpc>
                <a:spcPts val="740"/>
              </a:lnSpc>
              <a:spcBef>
                <a:spcPts val="570"/>
              </a:spcBef>
            </a:pPr>
            <a:r>
              <a:rPr sz="600" kern="0" spc="80" dirty="0">
                <a:solidFill>
                  <a:srgbClr val="000000">
                    <a:alpha val="100000"/>
                  </a:srgbClr>
                </a:solidFill>
                <a:latin typeface="黑体" panose="02010609060101010101" charset="-122"/>
                <a:ea typeface="黑体" panose="02010609060101010101" charset="-122"/>
                <a:cs typeface="黑体" panose="02010609060101010101" charset="-122"/>
              </a:rPr>
              <a:t>一</a:t>
            </a:r>
            <a:r>
              <a:rPr sz="600" kern="0" spc="80" dirty="0">
                <a:solidFill>
                  <a:srgbClr val="000000">
                    <a:alpha val="100000"/>
                  </a:srgbClr>
                </a:solidFill>
                <a:latin typeface="黑体" panose="02010609060101010101" charset="-122"/>
                <a:ea typeface="黑体" panose="02010609060101010101" charset="-122"/>
                <a:cs typeface="黑体" panose="02010609060101010101" charset="-122"/>
              </a:rPr>
              <a:t> </a:t>
            </a:r>
            <a:r>
              <a:rPr sz="600" kern="0" spc="80" dirty="0">
                <a:solidFill>
                  <a:srgbClr val="000000">
                    <a:alpha val="100000"/>
                  </a:srgbClr>
                </a:solidFill>
                <a:latin typeface="黑体" panose="02010609060101010101" charset="-122"/>
                <a:ea typeface="黑体" panose="02010609060101010101" charset="-122"/>
                <a:cs typeface="黑体" panose="02010609060101010101" charset="-122"/>
              </a:rPr>
              <a:t>、继续推进医改重点</a:t>
            </a:r>
            <a:r>
              <a:rPr sz="600" kern="0" spc="70" dirty="0">
                <a:solidFill>
                  <a:srgbClr val="000000">
                    <a:alpha val="100000"/>
                  </a:srgbClr>
                </a:solidFill>
                <a:latin typeface="黑体" panose="02010609060101010101" charset="-122"/>
                <a:ea typeface="黑体" panose="02010609060101010101" charset="-122"/>
                <a:cs typeface="黑体" panose="02010609060101010101" charset="-122"/>
              </a:rPr>
              <a:t>工作</a:t>
            </a:r>
            <a:endParaRPr sz="600" dirty="0">
              <a:latin typeface="黑体" panose="02010609060101010101" charset="-122"/>
              <a:ea typeface="黑体" panose="02010609060101010101" charset="-122"/>
              <a:cs typeface="黑体" panose="02010609060101010101" charset="-122"/>
            </a:endParaRPr>
          </a:p>
          <a:p>
            <a:pPr marL="12700" algn="l" rtl="0" eaLnBrk="0">
              <a:lnSpc>
                <a:spcPct val="149000"/>
              </a:lnSpc>
              <a:spcBef>
                <a:spcPts val="535"/>
              </a:spcBef>
            </a:pPr>
            <a:r>
              <a:rPr sz="6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 </a:t>
            </a:r>
            <a:r>
              <a:rPr sz="600" kern="0" spc="100" dirty="0">
                <a:solidFill>
                  <a:srgbClr val="000000">
                    <a:alpha val="100000"/>
                  </a:srgbClr>
                </a:solidFill>
                <a:latin typeface="黑体" panose="02010609060101010101" charset="-122"/>
                <a:ea typeface="黑体" panose="02010609060101010101" charset="-122"/>
                <a:cs typeface="黑体" panose="02010609060101010101" charset="-122"/>
              </a:rPr>
              <a:t>继续组织实施国家和本市基本公共卫生服务项目，开展本市基本公共卫生项目服务规范化培训。根据卫生部新一轮国家重大公共卫生服务项目</a:t>
            </a:r>
            <a:r>
              <a:rPr sz="600" kern="0" spc="90" dirty="0">
                <a:solidFill>
                  <a:srgbClr val="000000">
                    <a:alpha val="100000"/>
                  </a:srgbClr>
                </a:solidFill>
                <a:latin typeface="黑体" panose="02010609060101010101" charset="-122"/>
                <a:ea typeface="黑体" panose="02010609060101010101" charset="-122"/>
                <a:cs typeface="黑体" panose="02010609060101010101" charset="-122"/>
              </a:rPr>
              <a:t>的实施要</a:t>
            </a:r>
            <a:r>
              <a:rPr sz="6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600" kern="0" spc="110" dirty="0">
                <a:solidFill>
                  <a:srgbClr val="000000">
                    <a:alpha val="100000"/>
                  </a:srgbClr>
                </a:solidFill>
                <a:latin typeface="黑体" panose="02010609060101010101" charset="-122"/>
                <a:ea typeface="黑体" panose="02010609060101010101" charset="-122"/>
                <a:cs typeface="黑体" panose="02010609060101010101" charset="-122"/>
              </a:rPr>
              <a:t>求，制定本市实施方案，完成国家重大公共卫生服务项目</a:t>
            </a:r>
            <a:r>
              <a:rPr sz="600" kern="0" spc="100" dirty="0">
                <a:solidFill>
                  <a:srgbClr val="000000">
                    <a:alpha val="100000"/>
                  </a:srgbClr>
                </a:solidFill>
                <a:latin typeface="黑体" panose="02010609060101010101" charset="-122"/>
                <a:ea typeface="黑体" panose="02010609060101010101" charset="-122"/>
                <a:cs typeface="黑体" panose="02010609060101010101" charset="-122"/>
              </a:rPr>
              <a:t>各项任务，新增“新生儿滨病箔查”、“社区大肠德诺查”等本市重大公共卫生服务项目。开展国</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000" kern="0" spc="40" baseline="16000" dirty="0">
                <a:solidFill>
                  <a:srgbClr val="000000">
                    <a:alpha val="100000"/>
                  </a:srgbClr>
                </a:solidFill>
                <a:latin typeface="黑体" panose="02010609060101010101" charset="-122"/>
                <a:ea typeface="黑体" panose="02010609060101010101" charset="-122"/>
                <a:cs typeface="黑体" panose="02010609060101010101" charset="-122"/>
              </a:rPr>
              <a:t>家和本市重大、基本公共卫生服务项目评估检查。</a:t>
            </a:r>
            <a:r>
              <a:rPr sz="6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6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40" baseline="-10000" dirty="0">
                <a:solidFill>
                  <a:srgbClr val="000000">
                    <a:alpha val="100000"/>
                  </a:srgbClr>
                </a:solidFill>
                <a:latin typeface="黑体" panose="02010609060101010101" charset="-122"/>
                <a:ea typeface="黑体" panose="02010609060101010101" charset="-122"/>
                <a:cs typeface="黑体" panose="02010609060101010101" charset="-122"/>
              </a:rPr>
              <a:t>激</a:t>
            </a:r>
            <a:r>
              <a:rPr sz="1500" kern="0" spc="30" baseline="-10000" dirty="0">
                <a:solidFill>
                  <a:srgbClr val="000000">
                    <a:alpha val="100000"/>
                  </a:srgbClr>
                </a:solidFill>
                <a:latin typeface="黑体" panose="02010609060101010101" charset="-122"/>
                <a:ea typeface="黑体" panose="02010609060101010101" charset="-122"/>
                <a:cs typeface="黑体" panose="02010609060101010101" charset="-122"/>
              </a:rPr>
              <a:t>活</a:t>
            </a:r>
            <a:r>
              <a:rPr sz="1500" kern="0" spc="0" baseline="-10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Windows</a:t>
            </a:r>
            <a:endParaRPr sz="1500" baseline="-100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200" dirty="0">
              <a:latin typeface="Arial" panose="020B0604020202020204"/>
              <a:ea typeface="Arial" panose="020B0604020202020204"/>
              <a:cs typeface="Arial" panose="020B0604020202020204"/>
            </a:endParaRPr>
          </a:p>
          <a:p>
            <a:pPr marL="12700" algn="l" rtl="0" eaLnBrk="0">
              <a:lnSpc>
                <a:spcPct val="99000"/>
              </a:lnSpc>
              <a:spcBef>
                <a:spcPts val="0"/>
              </a:spcBef>
            </a:pPr>
            <a:r>
              <a:rPr sz="600" kern="0" spc="110" dirty="0">
                <a:solidFill>
                  <a:srgbClr val="000000">
                    <a:alpha val="100000"/>
                  </a:srgbClr>
                </a:solidFill>
                <a:latin typeface="黑体" panose="02010609060101010101" charset="-122"/>
                <a:ea typeface="黑体" panose="02010609060101010101" charset="-122"/>
                <a:cs typeface="黑体" panose="02010609060101010101" charset="-122"/>
              </a:rPr>
              <a:t>2、完善基本药物制度，逐步在本市二、三级医院推广使用基本药物。会同市发改委等部门，在本市部分社区卫生服务中心试点基本药物救助保障政策</a:t>
            </a:r>
            <a:r>
              <a:rPr sz="600" kern="0" spc="100" dirty="0">
                <a:solidFill>
                  <a:srgbClr val="000000">
                    <a:alpha val="100000"/>
                  </a:srgbClr>
                </a:solidFill>
                <a:latin typeface="黑体" panose="02010609060101010101" charset="-122"/>
                <a:ea typeface="黑体" panose="02010609060101010101" charset="-122"/>
                <a:cs typeface="黑体" panose="02010609060101010101" charset="-122"/>
              </a:rPr>
              <a:t>，对</a:t>
            </a:r>
            <a:endParaRPr sz="600" dirty="0">
              <a:latin typeface="黑体" panose="02010609060101010101" charset="-122"/>
              <a:ea typeface="黑体" panose="02010609060101010101" charset="-122"/>
              <a:cs typeface="黑体" panose="02010609060101010101" charset="-122"/>
            </a:endParaRPr>
          </a:p>
        </p:txBody>
      </p:sp>
      <p:graphicFrame>
        <p:nvGraphicFramePr>
          <p:cNvPr id="446" name="table 446"/>
          <p:cNvGraphicFramePr>
            <a:graphicFrameLocks noGrp="1"/>
          </p:cNvGraphicFramePr>
          <p:nvPr/>
        </p:nvGraphicFramePr>
        <p:xfrm>
          <a:off x="7038924" y="2320932"/>
          <a:ext cx="4286250" cy="488315"/>
        </p:xfrm>
        <a:graphic>
          <a:graphicData uri="http://schemas.openxmlformats.org/drawingml/2006/table">
            <a:tbl>
              <a:tblPr/>
              <a:tblGrid>
                <a:gridCol w="1304925"/>
                <a:gridCol w="742950"/>
                <a:gridCol w="1022350"/>
                <a:gridCol w="749300"/>
                <a:gridCol w="466725"/>
              </a:tblGrid>
              <a:tr h="243840">
                <a:tc>
                  <a:txBody>
                    <a:bodyPr/>
                    <a:lstStyle/>
                    <a:p>
                      <a:pPr algn="l" rtl="0" eaLnBrk="0">
                        <a:lnSpc>
                          <a:spcPct val="100000"/>
                        </a:lnSpc>
                      </a:pPr>
                      <a:endParaRPr sz="500" dirty="0">
                        <a:latin typeface="Arial" panose="020B0604020202020204"/>
                        <a:ea typeface="Arial" panose="020B0604020202020204"/>
                        <a:cs typeface="Arial" panose="020B0604020202020204"/>
                      </a:endParaRPr>
                    </a:p>
                    <a:p>
                      <a:pPr marL="511175" algn="l" rtl="0" eaLnBrk="0">
                        <a:lnSpc>
                          <a:spcPts val="845"/>
                        </a:lnSpc>
                        <a:spcBef>
                          <a:spcPts val="5"/>
                        </a:spcBef>
                      </a:pPr>
                      <a:r>
                        <a:rPr sz="7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素收号</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1000"/>
                        </a:lnSpc>
                      </a:pPr>
                      <a:endParaRPr sz="500" dirty="0">
                        <a:latin typeface="Arial" panose="020B0604020202020204"/>
                        <a:ea typeface="Arial" panose="020B0604020202020204"/>
                        <a:cs typeface="Arial" panose="020B0604020202020204"/>
                      </a:endParaRPr>
                    </a:p>
                    <a:p>
                      <a:pPr marL="190500" algn="l" rtl="0" eaLnBrk="0">
                        <a:lnSpc>
                          <a:spcPct val="100000"/>
                        </a:lnSpc>
                      </a:pPr>
                      <a:r>
                        <a:rPr sz="7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发布时间</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1000"/>
                        </a:lnSpc>
                      </a:pPr>
                      <a:endParaRPr sz="500" dirty="0">
                        <a:latin typeface="Arial" panose="020B0604020202020204"/>
                        <a:ea typeface="Arial" panose="020B0604020202020204"/>
                        <a:cs typeface="Arial" panose="020B0604020202020204"/>
                      </a:endParaRPr>
                    </a:p>
                    <a:p>
                      <a:pPr marL="316865" algn="l" rtl="0" eaLnBrk="0">
                        <a:lnSpc>
                          <a:spcPct val="100000"/>
                        </a:lnSpc>
                      </a:pPr>
                      <a:r>
                        <a:rPr sz="7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发布机构</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500" dirty="0">
                        <a:latin typeface="Arial" panose="020B0604020202020204"/>
                        <a:ea typeface="Arial" panose="020B0604020202020204"/>
                        <a:cs typeface="Arial" panose="020B0604020202020204"/>
                      </a:endParaRPr>
                    </a:p>
                    <a:p>
                      <a:pPr marL="190500" algn="l" rtl="0" eaLnBrk="0">
                        <a:lnSpc>
                          <a:spcPts val="845"/>
                        </a:lnSpc>
                        <a:spcBef>
                          <a:spcPts val="5"/>
                        </a:spcBef>
                      </a:pPr>
                      <a:r>
                        <a:rPr sz="7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文件编号</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1000"/>
                        </a:lnSpc>
                      </a:pPr>
                      <a:endParaRPr sz="500" dirty="0">
                        <a:latin typeface="Arial" panose="020B0604020202020204"/>
                        <a:ea typeface="Arial" panose="020B0604020202020204"/>
                        <a:cs typeface="Arial" panose="020B0604020202020204"/>
                      </a:endParaRPr>
                    </a:p>
                    <a:p>
                      <a:pPr marL="139700" algn="l" rtl="0" eaLnBrk="0">
                        <a:lnSpc>
                          <a:spcPts val="850"/>
                        </a:lnSpc>
                        <a:spcBef>
                          <a:spcPts val="5"/>
                        </a:spcBef>
                      </a:pPr>
                      <a:r>
                        <a:rPr sz="7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备注</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4475">
                <a:tc>
                  <a:txBody>
                    <a:bodyPr/>
                    <a:lstStyle/>
                    <a:p>
                      <a:pPr algn="l" rtl="0" eaLnBrk="0">
                        <a:lnSpc>
                          <a:spcPct val="107000"/>
                        </a:lnSpc>
                      </a:pPr>
                      <a:endParaRPr sz="600" dirty="0">
                        <a:latin typeface="Arial" panose="020B0604020202020204"/>
                        <a:ea typeface="Arial" panose="020B0604020202020204"/>
                        <a:cs typeface="Arial" panose="020B0604020202020204"/>
                      </a:endParaRPr>
                    </a:p>
                    <a:p>
                      <a:pPr marL="269875" algn="l" rtl="0" eaLnBrk="0">
                        <a:lnSpc>
                          <a:spcPct val="83000"/>
                        </a:lnSpc>
                        <a:spcBef>
                          <a:spcPts val="5"/>
                        </a:spcBef>
                      </a:pPr>
                      <a:r>
                        <a:rPr sz="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AB</a:t>
                      </a:r>
                      <a:r>
                        <a:rPr sz="7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8201000201</a:t>
                      </a:r>
                      <a:r>
                        <a:rPr sz="7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2001</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21000"/>
                        </a:lnSpc>
                      </a:pPr>
                      <a:endParaRPr sz="400" dirty="0">
                        <a:latin typeface="Arial" panose="020B0604020202020204"/>
                        <a:ea typeface="Arial" panose="020B0604020202020204"/>
                        <a:cs typeface="Arial" panose="020B0604020202020204"/>
                      </a:endParaRPr>
                    </a:p>
                    <a:p>
                      <a:pPr marL="222250" algn="l" rtl="0" eaLnBrk="0">
                        <a:lnSpc>
                          <a:spcPts val="845"/>
                        </a:lnSpc>
                        <a:spcBef>
                          <a:spcPts val="5"/>
                        </a:spcBef>
                      </a:pPr>
                      <a:r>
                        <a:rPr sz="7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上海市卫生局</a:t>
                      </a:r>
                      <a:endParaRPr sz="7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52" name="textbox 452"/>
          <p:cNvSpPr/>
          <p:nvPr/>
        </p:nvSpPr>
        <p:spPr>
          <a:xfrm>
            <a:off x="406446" y="446570"/>
            <a:ext cx="3241039" cy="541655"/>
          </a:xfrm>
          <a:prstGeom prst="rect">
            <a:avLst/>
          </a:prstGeom>
          <a:noFill/>
          <a:ln w="0" cap="flat">
            <a:noFill/>
            <a:prstDash val="solid"/>
            <a:miter lim="0"/>
          </a:ln>
        </p:spPr>
        <p:txBody>
          <a:bodyPr vert="horz" wrap="square" lIns="0" tIns="0" rIns="0" bIns="0"/>
          <a:lstStyle/>
          <a:p>
            <a:pPr algn="l" rtl="0" eaLnBrk="0">
              <a:lnSpc>
                <a:spcPct val="72000"/>
              </a:lnSpc>
            </a:pPr>
            <a:endParaRPr sz="100" dirty="0">
              <a:latin typeface="Arial" panose="020B0604020202020204"/>
              <a:ea typeface="Arial" panose="020B0604020202020204"/>
              <a:cs typeface="Arial" panose="020B0604020202020204"/>
            </a:endParaRPr>
          </a:p>
          <a:p>
            <a:pPr marL="12700" algn="l" rtl="0" eaLnBrk="0">
              <a:lnSpc>
                <a:spcPct val="97000"/>
              </a:lnSpc>
            </a:pPr>
            <a:r>
              <a:rPr sz="3500" b="1" kern="0" spc="100" dirty="0">
                <a:solidFill>
                  <a:srgbClr val="2080D0">
                    <a:alpha val="100000"/>
                  </a:srgbClr>
                </a:solidFill>
                <a:latin typeface="黑体" panose="02010609060101010101" charset="-122"/>
                <a:ea typeface="黑体" panose="02010609060101010101" charset="-122"/>
                <a:cs typeface="黑体" panose="02010609060101010101" charset="-122"/>
              </a:rPr>
              <a:t>大肠癌筛查项目</a:t>
            </a:r>
            <a:endParaRPr sz="3500" dirty="0">
              <a:latin typeface="黑体" panose="02010609060101010101" charset="-122"/>
              <a:ea typeface="黑体" panose="02010609060101010101" charset="-122"/>
              <a:cs typeface="黑体" panose="02010609060101010101" charset="-122"/>
            </a:endParaRPr>
          </a:p>
        </p:txBody>
      </p:sp>
      <p:pic>
        <p:nvPicPr>
          <p:cNvPr id="454" name="picture 454"/>
          <p:cNvPicPr>
            <a:picLocks noChangeAspect="1"/>
          </p:cNvPicPr>
          <p:nvPr/>
        </p:nvPicPr>
        <p:blipFill>
          <a:blip r:embed="rId3"/>
          <a:stretch>
            <a:fillRect/>
          </a:stretch>
        </p:blipFill>
        <p:spPr>
          <a:xfrm rot="21600000">
            <a:off x="8064519" y="1511297"/>
            <a:ext cx="2235158" cy="539724"/>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4495" y="379730"/>
            <a:ext cx="6096000" cy="629920"/>
          </a:xfrm>
          <a:prstGeom prst="rect">
            <a:avLst/>
          </a:prstGeom>
          <a:noFill/>
        </p:spPr>
        <p:txBody>
          <a:bodyPr wrap="square" rtlCol="0" anchor="t">
            <a:spAutoFit/>
          </a:bodyPr>
          <a:p>
            <a:r>
              <a:rPr sz="3500" b="1" kern="0" spc="100" dirty="0">
                <a:solidFill>
                  <a:srgbClr val="2080D0">
                    <a:alpha val="100000"/>
                  </a:srgbClr>
                </a:solidFill>
                <a:latin typeface="黑体" panose="02010609060101010101" charset="-122"/>
                <a:ea typeface="黑体" panose="02010609060101010101" charset="-122"/>
                <a:cs typeface="黑体" panose="02010609060101010101" charset="-122"/>
                <a:sym typeface="+mn-ea"/>
              </a:rPr>
              <a:t>大肠癌筛查项目</a:t>
            </a:r>
            <a:endParaRPr lang="zh-CN" altLang="en-US" sz="3500" b="1" kern="0" spc="100" dirty="0">
              <a:solidFill>
                <a:srgbClr val="2080D0">
                  <a:alpha val="100000"/>
                </a:srgbClr>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954405" y="1171575"/>
            <a:ext cx="9533890" cy="5593080"/>
          </a:xfrm>
          <a:prstGeom prst="rect">
            <a:avLst/>
          </a:prstGeom>
        </p:spPr>
        <p:txBody>
          <a:bodyPr wrap="square">
            <a:spAutoFit/>
          </a:bodyPr>
          <a:p>
            <a:pPr indent="0" fontAlgn="auto">
              <a:lnSpc>
                <a:spcPts val="3300"/>
              </a:lnSpc>
              <a:spcBef>
                <a:spcPct val="0"/>
              </a:spcBef>
              <a:spcAft>
                <a:spcPct val="0"/>
              </a:spcAft>
            </a:pPr>
            <a:r>
              <a:rPr lang="en-US" altLang="zh-CN" sz="1600" b="0" i="0">
                <a:solidFill>
                  <a:srgbClr val="34495E"/>
                </a:solidFill>
                <a:latin typeface="宋体" panose="02010600030101010101" pitchFamily="2" charset="-122"/>
                <a:ea typeface="宋体" panose="02010600030101010101" pitchFamily="2" charset="-122"/>
              </a:rPr>
              <a:t>    </a:t>
            </a:r>
            <a:r>
              <a:rPr lang="zh-CN" altLang="en-US" sz="2300" b="0" i="0">
                <a:solidFill>
                  <a:schemeClr val="accent1">
                    <a:lumMod val="50000"/>
                  </a:schemeClr>
                </a:solidFill>
                <a:latin typeface="宋体" panose="02010600030101010101" pitchFamily="2" charset="-122"/>
                <a:ea typeface="宋体" panose="02010600030101010101" pitchFamily="2" charset="-122"/>
              </a:rPr>
              <a:t>结直肠癌筛查与早诊早治方案（</a:t>
            </a:r>
            <a:r>
              <a:rPr lang="en-US" altLang="zh-CN" sz="2300" b="0" i="0">
                <a:solidFill>
                  <a:schemeClr val="accent1">
                    <a:lumMod val="50000"/>
                  </a:schemeClr>
                </a:solidFill>
                <a:latin typeface="宋体" panose="02010600030101010101" pitchFamily="2" charset="-122"/>
                <a:ea typeface="宋体" panose="02010600030101010101" pitchFamily="2" charset="-122"/>
              </a:rPr>
              <a:t>2024</a:t>
            </a:r>
            <a:r>
              <a:rPr lang="zh-CN" altLang="en-US" sz="2300" b="0" i="0">
                <a:solidFill>
                  <a:schemeClr val="accent1">
                    <a:lumMod val="50000"/>
                  </a:schemeClr>
                </a:solidFill>
                <a:latin typeface="宋体" panose="02010600030101010101" pitchFamily="2" charset="-122"/>
                <a:ea typeface="宋体" panose="02010600030101010101" pitchFamily="2" charset="-122"/>
              </a:rPr>
              <a:t>年版）方案主要内容包括相关癌症流行病学情况、高风险人群界定、筛查对象、筛查方法、筛查频率、早诊早治原则和随访管理等，供各地推广使用。</a:t>
            </a:r>
            <a:endParaRPr lang="zh-CN" altLang="en-US" sz="2300" b="0" i="0">
              <a:solidFill>
                <a:schemeClr val="accent1">
                  <a:lumMod val="50000"/>
                </a:schemeClr>
              </a:solidFill>
              <a:latin typeface="宋体" panose="02010600030101010101" pitchFamily="2" charset="-122"/>
              <a:ea typeface="宋体" panose="02010600030101010101" pitchFamily="2" charset="-122"/>
            </a:endParaRPr>
          </a:p>
          <a:p>
            <a:pPr indent="0" fontAlgn="auto">
              <a:lnSpc>
                <a:spcPts val="3300"/>
              </a:lnSpc>
              <a:spcBef>
                <a:spcPct val="0"/>
              </a:spcBef>
              <a:spcAft>
                <a:spcPct val="0"/>
              </a:spcAft>
            </a:pPr>
            <a:r>
              <a:rPr lang="en-US" altLang="zh-CN" sz="2300" b="0" i="0">
                <a:solidFill>
                  <a:schemeClr val="accent1">
                    <a:lumMod val="50000"/>
                  </a:schemeClr>
                </a:solidFill>
                <a:latin typeface="宋体" panose="02010600030101010101" pitchFamily="2" charset="-122"/>
                <a:ea typeface="宋体" panose="02010600030101010101" pitchFamily="2" charset="-122"/>
              </a:rPr>
              <a:t>   </a:t>
            </a:r>
            <a:r>
              <a:rPr lang="zh-CN" altLang="en-US" sz="2300" b="0" i="0">
                <a:solidFill>
                  <a:schemeClr val="accent1">
                    <a:lumMod val="50000"/>
                  </a:schemeClr>
                </a:solidFill>
                <a:latin typeface="宋体" panose="02010600030101010101" pitchFamily="2" charset="-122"/>
                <a:ea typeface="宋体" panose="02010600030101010101" pitchFamily="2" charset="-122"/>
              </a:rPr>
              <a:t>结直肠癌的主要危险因素包括红肉和加工肉类摄入、饮酒、吸烟、肥胖、糖尿病、炎症性肠病及结直肠癌家族史等；主要保护因素包括摄入膳食纤维和乳制品，合理体育锻炼等。</a:t>
            </a:r>
            <a:endParaRPr lang="zh-CN" altLang="en-US" sz="2300" b="0" i="0">
              <a:solidFill>
                <a:schemeClr val="accent1">
                  <a:lumMod val="50000"/>
                </a:schemeClr>
              </a:solidFill>
              <a:latin typeface="宋体" panose="02010600030101010101" pitchFamily="2" charset="-122"/>
              <a:ea typeface="宋体" panose="02010600030101010101" pitchFamily="2" charset="-122"/>
            </a:endParaRPr>
          </a:p>
          <a:p>
            <a:pPr indent="0" fontAlgn="auto">
              <a:lnSpc>
                <a:spcPts val="3300"/>
              </a:lnSpc>
              <a:spcBef>
                <a:spcPct val="0"/>
              </a:spcBef>
              <a:spcAft>
                <a:spcPct val="0"/>
              </a:spcAft>
            </a:pPr>
            <a:r>
              <a:rPr lang="en-US" altLang="zh-CN" sz="2300" b="0" i="0">
                <a:solidFill>
                  <a:schemeClr val="accent1">
                    <a:lumMod val="50000"/>
                  </a:schemeClr>
                </a:solidFill>
                <a:latin typeface="宋体" panose="02010600030101010101" pitchFamily="2" charset="-122"/>
                <a:ea typeface="宋体" panose="02010600030101010101" pitchFamily="2" charset="-122"/>
              </a:rPr>
              <a:t>   </a:t>
            </a:r>
            <a:r>
              <a:rPr lang="zh-CN" altLang="en-US" sz="2300" b="0" i="0">
                <a:solidFill>
                  <a:schemeClr val="accent1">
                    <a:lumMod val="50000"/>
                  </a:schemeClr>
                </a:solidFill>
                <a:latin typeface="宋体" panose="02010600030101010101" pitchFamily="2" charset="-122"/>
                <a:ea typeface="宋体" panose="02010600030101010101" pitchFamily="2" charset="-122"/>
              </a:rPr>
              <a:t>筛查对象：散发性结直肠癌高风险人群，无结直肠癌病史，推荐筛查起止年龄在</a:t>
            </a:r>
            <a:r>
              <a:rPr lang="en-US" altLang="zh-CN" sz="2300" b="0" i="0">
                <a:solidFill>
                  <a:schemeClr val="accent1">
                    <a:lumMod val="50000"/>
                  </a:schemeClr>
                </a:solidFill>
                <a:latin typeface="宋体" panose="02010600030101010101" pitchFamily="2" charset="-122"/>
                <a:ea typeface="宋体" panose="02010600030101010101" pitchFamily="2" charset="-122"/>
              </a:rPr>
              <a:t>40</a:t>
            </a:r>
            <a:r>
              <a:rPr lang="zh-CN" altLang="en-US" sz="2300" b="0" i="0">
                <a:solidFill>
                  <a:schemeClr val="accent1">
                    <a:lumMod val="50000"/>
                  </a:schemeClr>
                </a:solidFill>
                <a:latin typeface="宋体" panose="02010600030101010101" pitchFamily="2" charset="-122"/>
                <a:ea typeface="宋体" panose="02010600030101010101" pitchFamily="2" charset="-122"/>
              </a:rPr>
              <a:t>～</a:t>
            </a:r>
            <a:r>
              <a:rPr lang="en-US" altLang="zh-CN" sz="2300" b="0" i="0">
                <a:solidFill>
                  <a:schemeClr val="accent1">
                    <a:lumMod val="50000"/>
                  </a:schemeClr>
                </a:solidFill>
                <a:latin typeface="宋体" panose="02010600030101010101" pitchFamily="2" charset="-122"/>
                <a:ea typeface="宋体" panose="02010600030101010101" pitchFamily="2" charset="-122"/>
              </a:rPr>
              <a:t>74</a:t>
            </a:r>
            <a:r>
              <a:rPr lang="zh-CN" altLang="en-US" sz="2300" b="0" i="0">
                <a:solidFill>
                  <a:schemeClr val="accent1">
                    <a:lumMod val="50000"/>
                  </a:schemeClr>
                </a:solidFill>
                <a:latin typeface="宋体" panose="02010600030101010101" pitchFamily="2" charset="-122"/>
                <a:ea typeface="宋体" panose="02010600030101010101" pitchFamily="2" charset="-122"/>
              </a:rPr>
              <a:t>岁之间。其中，有</a:t>
            </a:r>
            <a:r>
              <a:rPr lang="en-US" altLang="zh-CN" sz="2300" b="0" i="0">
                <a:solidFill>
                  <a:schemeClr val="accent1">
                    <a:lumMod val="50000"/>
                  </a:schemeClr>
                </a:solidFill>
                <a:latin typeface="宋体" panose="02010600030101010101" pitchFamily="2" charset="-122"/>
                <a:ea typeface="宋体" panose="02010600030101010101" pitchFamily="2" charset="-122"/>
              </a:rPr>
              <a:t>1</a:t>
            </a:r>
            <a:r>
              <a:rPr lang="zh-CN" altLang="en-US" sz="2300" b="0" i="0">
                <a:solidFill>
                  <a:schemeClr val="accent1">
                    <a:lumMod val="50000"/>
                  </a:schemeClr>
                </a:solidFill>
                <a:latin typeface="宋体" panose="02010600030101010101" pitchFamily="2" charset="-122"/>
                <a:ea typeface="宋体" panose="02010600030101010101" pitchFamily="2" charset="-122"/>
              </a:rPr>
              <a:t>个一级亲属小于</a:t>
            </a:r>
            <a:r>
              <a:rPr lang="en-US" altLang="zh-CN" sz="2300" b="0" i="0">
                <a:solidFill>
                  <a:schemeClr val="accent1">
                    <a:lumMod val="50000"/>
                  </a:schemeClr>
                </a:solidFill>
                <a:latin typeface="宋体" panose="02010600030101010101" pitchFamily="2" charset="-122"/>
                <a:ea typeface="宋体" panose="02010600030101010101" pitchFamily="2" charset="-122"/>
              </a:rPr>
              <a:t>60</a:t>
            </a:r>
            <a:r>
              <a:rPr lang="zh-CN" altLang="en-US" sz="2300" b="0" i="0">
                <a:solidFill>
                  <a:schemeClr val="accent1">
                    <a:lumMod val="50000"/>
                  </a:schemeClr>
                </a:solidFill>
                <a:latin typeface="宋体" panose="02010600030101010101" pitchFamily="2" charset="-122"/>
                <a:ea typeface="宋体" panose="02010600030101010101" pitchFamily="2" charset="-122"/>
              </a:rPr>
              <a:t>岁时确诊为结直肠癌，或者</a:t>
            </a:r>
            <a:r>
              <a:rPr lang="en-US" altLang="zh-CN" sz="2300" b="0" i="0">
                <a:solidFill>
                  <a:schemeClr val="accent1">
                    <a:lumMod val="50000"/>
                  </a:schemeClr>
                </a:solidFill>
                <a:latin typeface="宋体" panose="02010600030101010101" pitchFamily="2" charset="-122"/>
                <a:ea typeface="宋体" panose="02010600030101010101" pitchFamily="2" charset="-122"/>
              </a:rPr>
              <a:t>2</a:t>
            </a:r>
            <a:r>
              <a:rPr lang="zh-CN" altLang="en-US" sz="2300" b="0" i="0">
                <a:solidFill>
                  <a:schemeClr val="accent1">
                    <a:lumMod val="50000"/>
                  </a:schemeClr>
                </a:solidFill>
                <a:latin typeface="宋体" panose="02010600030101010101" pitchFamily="2" charset="-122"/>
                <a:ea typeface="宋体" panose="02010600030101010101" pitchFamily="2" charset="-122"/>
              </a:rPr>
              <a:t>个及以上一级亲属确诊结直肠癌，推荐从比一级亲属中最早确诊结直肠癌者诊断年龄提前</a:t>
            </a:r>
            <a:r>
              <a:rPr lang="en-US" altLang="zh-CN" sz="2300" b="0" i="0">
                <a:solidFill>
                  <a:schemeClr val="accent1">
                    <a:lumMod val="50000"/>
                  </a:schemeClr>
                </a:solidFill>
                <a:latin typeface="宋体" panose="02010600030101010101" pitchFamily="2" charset="-122"/>
                <a:ea typeface="宋体" panose="02010600030101010101" pitchFamily="2" charset="-122"/>
              </a:rPr>
              <a:t>10</a:t>
            </a:r>
            <a:r>
              <a:rPr lang="zh-CN" altLang="en-US" sz="2300" b="0" i="0">
                <a:solidFill>
                  <a:schemeClr val="accent1">
                    <a:lumMod val="50000"/>
                  </a:schemeClr>
                </a:solidFill>
                <a:latin typeface="宋体" panose="02010600030101010101" pitchFamily="2" charset="-122"/>
                <a:ea typeface="宋体" panose="02010600030101010101" pitchFamily="2" charset="-122"/>
              </a:rPr>
              <a:t>岁开始进行结直肠癌筛查，不对筛查起始年龄做限制。</a:t>
            </a:r>
            <a:endParaRPr lang="zh-CN" altLang="en-US" sz="2300" b="0" i="0">
              <a:solidFill>
                <a:schemeClr val="accent1">
                  <a:lumMod val="50000"/>
                </a:schemeClr>
              </a:solidFill>
              <a:latin typeface="宋体" panose="02010600030101010101" pitchFamily="2" charset="-122"/>
              <a:ea typeface="宋体" panose="02010600030101010101" pitchFamily="2" charset="-122"/>
            </a:endParaRPr>
          </a:p>
          <a:p>
            <a:pPr indent="0" fontAlgn="auto">
              <a:lnSpc>
                <a:spcPts val="3300"/>
              </a:lnSpc>
              <a:spcBef>
                <a:spcPct val="0"/>
              </a:spcBef>
              <a:spcAft>
                <a:spcPct val="0"/>
              </a:spcAft>
            </a:pPr>
            <a:endParaRPr lang="en-US" altLang="zh-CN" sz="2300" b="0" i="0">
              <a:solidFill>
                <a:schemeClr val="accent1">
                  <a:lumMod val="50000"/>
                </a:schemeClr>
              </a:solidFill>
              <a:latin typeface="宋体" panose="02010600030101010101" pitchFamily="2" charset="-122"/>
              <a:ea typeface="宋体" panose="02010600030101010101" pitchFamily="2" charset="-122"/>
            </a:endParaRPr>
          </a:p>
          <a:p>
            <a:pPr indent="0" fontAlgn="auto">
              <a:lnSpc>
                <a:spcPts val="3300"/>
              </a:lnSpc>
              <a:spcBef>
                <a:spcPct val="0"/>
              </a:spcBef>
              <a:spcAft>
                <a:spcPct val="0"/>
              </a:spcAft>
            </a:pPr>
            <a:endParaRPr lang="en-US" altLang="zh-CN" sz="2300" b="0" i="0">
              <a:solidFill>
                <a:schemeClr val="accent1">
                  <a:lumMod val="50000"/>
                </a:schemeClr>
              </a:solidFill>
              <a:latin typeface="宋体" panose="02010600030101010101" pitchFamily="2" charset="-122"/>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 name="picture 458"/>
          <p:cNvPicPr>
            <a:picLocks noChangeAspect="1"/>
          </p:cNvPicPr>
          <p:nvPr/>
        </p:nvPicPr>
        <p:blipFill>
          <a:blip r:embed="rId1"/>
          <a:stretch>
            <a:fillRect/>
          </a:stretch>
        </p:blipFill>
        <p:spPr>
          <a:xfrm rot="21600000">
            <a:off x="1752600" y="187960"/>
            <a:ext cx="9801225" cy="6206490"/>
          </a:xfrm>
          <a:prstGeom prst="rect">
            <a:avLst/>
          </a:prstGeom>
        </p:spPr>
      </p:pic>
      <p:sp>
        <p:nvSpPr>
          <p:cNvPr id="460" name="textbox 460"/>
          <p:cNvSpPr/>
          <p:nvPr/>
        </p:nvSpPr>
        <p:spPr>
          <a:xfrm>
            <a:off x="4660859" y="3042333"/>
            <a:ext cx="4351020" cy="200088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209550" algn="l" rtl="0" eaLnBrk="0">
              <a:lnSpc>
                <a:spcPct val="89000"/>
              </a:lnSpc>
            </a:pP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初筛登记</a:t>
            </a:r>
            <a:r>
              <a:rPr sz="1500" kern="0" spc="2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(要求：</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《知情</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同意书》签署率100%</a:t>
            </a:r>
            <a:endParaRPr sz="1500" dirty="0">
              <a:latin typeface="宋体" panose="02010600030101010101" pitchFamily="2" charset="-122"/>
              <a:ea typeface="宋体" panose="02010600030101010101" pitchFamily="2" charset="-122"/>
              <a:cs typeface="宋体" panose="02010600030101010101" pitchFamily="2" charset="-122"/>
            </a:endParaRPr>
          </a:p>
          <a:p>
            <a:pPr marL="1917700" algn="l" rtl="0" eaLnBrk="0">
              <a:lnSpc>
                <a:spcPts val="2600"/>
              </a:lnSpc>
            </a:pP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初筛登记符合率100%)</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85000"/>
              </a:lnSpc>
            </a:pPr>
            <a:endParaRPr sz="1000" dirty="0">
              <a:latin typeface="Arial" panose="020B0604020202020204"/>
              <a:ea typeface="Arial" panose="020B0604020202020204"/>
              <a:cs typeface="Arial" panose="020B0604020202020204"/>
            </a:endParaRPr>
          </a:p>
          <a:p>
            <a:pPr algn="r" rtl="0" eaLnBrk="0">
              <a:lnSpc>
                <a:spcPct val="100000"/>
              </a:lnSpc>
              <a:spcBef>
                <a:spcPts val="450"/>
              </a:spcBef>
            </a:pPr>
            <a:r>
              <a:rPr sz="2300" kern="0" spc="30" baseline="-5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危险度评估</a:t>
            </a:r>
            <a:r>
              <a:rPr sz="1400" kern="0" spc="5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30" dirty="0">
                <a:solidFill>
                  <a:srgbClr val="000000">
                    <a:alpha val="100000"/>
                  </a:srgbClr>
                </a:solidFill>
                <a:latin typeface="黑体" panose="02010609060101010101" charset="-122"/>
                <a:ea typeface="黑体" panose="02010609060101010101" charset="-122"/>
                <a:cs typeface="黑体" panose="02010609060101010101" charset="-122"/>
              </a:rPr>
              <a:t>(要求：及时录入，录入符合率&gt;95%)</a:t>
            </a:r>
            <a:endParaRPr sz="1500" dirty="0">
              <a:latin typeface="黑体" panose="02010609060101010101" charset="-122"/>
              <a:ea typeface="黑体" panose="02010609060101010101" charset="-122"/>
              <a:cs typeface="黑体" panose="02010609060101010101" charset="-122"/>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32000"/>
              </a:lnSpc>
            </a:pPr>
            <a:endParaRPr sz="1000" dirty="0">
              <a:latin typeface="Arial" panose="020B0604020202020204"/>
              <a:ea typeface="Arial" panose="020B0604020202020204"/>
              <a:cs typeface="Arial" panose="020B0604020202020204"/>
            </a:endParaRPr>
          </a:p>
          <a:p>
            <a:pPr algn="l" rtl="0" eaLnBrk="0">
              <a:lnSpc>
                <a:spcPct val="126000"/>
              </a:lnSpc>
            </a:pPr>
            <a:endParaRPr sz="300" dirty="0">
              <a:latin typeface="Arial" panose="020B0604020202020204"/>
              <a:ea typeface="Arial" panose="020B0604020202020204"/>
              <a:cs typeface="Arial" panose="020B0604020202020204"/>
            </a:endParaRPr>
          </a:p>
          <a:p>
            <a:pPr marL="12700" algn="l" rtl="0" eaLnBrk="0">
              <a:lnSpc>
                <a:spcPct val="94000"/>
              </a:lnSpc>
              <a:spcBef>
                <a:spcPts val="5"/>
              </a:spcBef>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发放采便器</a:t>
            </a:r>
            <a:r>
              <a:rPr sz="1500" kern="0" spc="3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(每人两只，嘱两只采便</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时间间隔一周)</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62" name="textbox 462"/>
          <p:cNvSpPr/>
          <p:nvPr/>
        </p:nvSpPr>
        <p:spPr>
          <a:xfrm>
            <a:off x="4584659" y="394390"/>
            <a:ext cx="3721734" cy="114363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955"/>
              </a:lnSpc>
            </a:pPr>
            <a:r>
              <a:rPr sz="2300" kern="0" spc="140" baseline="-5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建立目标人群清单</a:t>
            </a:r>
            <a:r>
              <a:rPr sz="14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300" kern="0" spc="140" baseline="4000" dirty="0">
                <a:solidFill>
                  <a:srgbClr val="000000">
                    <a:alpha val="100000"/>
                  </a:srgbClr>
                </a:solidFill>
                <a:latin typeface="黑体" panose="02010609060101010101" charset="-122"/>
                <a:ea typeface="黑体" panose="02010609060101010101" charset="-122"/>
                <a:cs typeface="黑体" panose="02010609060101010101" charset="-122"/>
              </a:rPr>
              <a:t>(要求</a:t>
            </a:r>
            <a:r>
              <a:rPr sz="2300" kern="0" spc="140" baseline="4000" dirty="0">
                <a:solidFill>
                  <a:srgbClr val="000000">
                    <a:alpha val="100000"/>
                  </a:srgbClr>
                </a:solidFill>
                <a:latin typeface="仿宋" panose="02010609060101010101" charset="-122"/>
                <a:ea typeface="仿宋" panose="02010609060101010101" charset="-122"/>
                <a:cs typeface="仿宋" panose="02010609060101010101" charset="-122"/>
              </a:rPr>
              <a:t>：通知率</a:t>
            </a:r>
            <a:r>
              <a:rPr sz="2300" kern="0" spc="130" baseline="4000" dirty="0">
                <a:solidFill>
                  <a:srgbClr val="000000">
                    <a:alpha val="100000"/>
                  </a:srgbClr>
                </a:solidFill>
                <a:latin typeface="仿宋" panose="02010609060101010101" charset="-122"/>
                <a:ea typeface="仿宋" panose="02010609060101010101" charset="-122"/>
                <a:cs typeface="仿宋" panose="02010609060101010101" charset="-122"/>
              </a:rPr>
              <a:t>100%)</a:t>
            </a:r>
            <a:endParaRPr sz="2300" baseline="4000" dirty="0">
              <a:latin typeface="仿宋" panose="02010609060101010101" charset="-122"/>
              <a:ea typeface="仿宋" panose="02010609060101010101" charset="-122"/>
              <a:cs typeface="仿宋" panose="02010609060101010101" charset="-122"/>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125000"/>
              </a:lnSpc>
            </a:pPr>
            <a:endParaRPr sz="300" dirty="0">
              <a:latin typeface="Arial" panose="020B0604020202020204"/>
              <a:ea typeface="Arial" panose="020B0604020202020204"/>
              <a:cs typeface="Arial" panose="020B0604020202020204"/>
            </a:endParaRPr>
          </a:p>
          <a:p>
            <a:pPr marL="311150" algn="l" rtl="0" eaLnBrk="0">
              <a:lnSpc>
                <a:spcPct val="94000"/>
              </a:lnSpc>
              <a:spcBef>
                <a:spcPts val="0"/>
              </a:spcBef>
            </a:pP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宣传发动</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64" name="textbox 464"/>
          <p:cNvSpPr/>
          <p:nvPr/>
        </p:nvSpPr>
        <p:spPr>
          <a:xfrm>
            <a:off x="419247" y="452948"/>
            <a:ext cx="3228339" cy="1203960"/>
          </a:xfrm>
          <a:prstGeom prst="rect">
            <a:avLst/>
          </a:prstGeom>
          <a:noFill/>
          <a:ln w="0" cap="flat">
            <a:noFill/>
            <a:prstDash val="solid"/>
            <a:miter lim="0"/>
          </a:ln>
        </p:spPr>
        <p:txBody>
          <a:bodyPr vert="horz" wrap="square" lIns="0" tIns="0" rIns="0" bIns="0"/>
          <a:lstStyle/>
          <a:p>
            <a:pPr algn="l" rtl="0" eaLnBrk="0">
              <a:lnSpc>
                <a:spcPct val="72000"/>
              </a:lnSpc>
            </a:pPr>
            <a:endParaRPr sz="100" dirty="0">
              <a:latin typeface="Arial" panose="020B0604020202020204"/>
              <a:ea typeface="Arial" panose="020B0604020202020204"/>
              <a:cs typeface="Arial" panose="020B0604020202020204"/>
            </a:endParaRPr>
          </a:p>
          <a:p>
            <a:pPr marL="12700" algn="l" rtl="0" eaLnBrk="0">
              <a:lnSpc>
                <a:spcPct val="97000"/>
              </a:lnSpc>
            </a:pPr>
            <a:r>
              <a:rPr sz="3500" b="1" kern="0" spc="80" dirty="0">
                <a:solidFill>
                  <a:srgbClr val="2080D0">
                    <a:alpha val="100000"/>
                  </a:srgbClr>
                </a:solidFill>
                <a:latin typeface="黑体" panose="02010609060101010101" charset="-122"/>
                <a:ea typeface="黑体" panose="02010609060101010101" charset="-122"/>
                <a:cs typeface="黑体" panose="02010609060101010101" charset="-122"/>
              </a:rPr>
              <a:t>大肠癌筛查项目</a:t>
            </a:r>
            <a:endParaRPr sz="3500" dirty="0">
              <a:latin typeface="黑体" panose="02010609060101010101" charset="-122"/>
              <a:ea typeface="黑体" panose="02010609060101010101" charset="-122"/>
              <a:cs typeface="黑体" panose="02010609060101010101" charset="-122"/>
            </a:endParaRPr>
          </a:p>
          <a:p>
            <a:pPr algn="l" rtl="0" eaLnBrk="0">
              <a:lnSpc>
                <a:spcPct val="146000"/>
              </a:lnSpc>
            </a:pPr>
            <a:endParaRPr sz="1000" dirty="0">
              <a:latin typeface="Arial" panose="020B0604020202020204"/>
              <a:ea typeface="Arial" panose="020B0604020202020204"/>
              <a:cs typeface="Arial" panose="020B0604020202020204"/>
            </a:endParaRPr>
          </a:p>
          <a:p>
            <a:pPr algn="l" rtl="0" eaLnBrk="0">
              <a:lnSpc>
                <a:spcPct val="101000"/>
              </a:lnSpc>
            </a:pPr>
            <a:endParaRPr sz="600" dirty="0">
              <a:latin typeface="Arial" panose="020B0604020202020204"/>
              <a:ea typeface="Arial" panose="020B0604020202020204"/>
              <a:cs typeface="Arial" panose="020B0604020202020204"/>
            </a:endParaRPr>
          </a:p>
          <a:p>
            <a:pPr marL="1413510" algn="l" rtl="0" eaLnBrk="0">
              <a:lnSpc>
                <a:spcPct val="95000"/>
              </a:lnSpc>
              <a:spcBef>
                <a:spcPts val="5"/>
              </a:spcBef>
            </a:pPr>
            <a:r>
              <a:rPr sz="2400" b="1" kern="0" spc="30" dirty="0">
                <a:solidFill>
                  <a:srgbClr val="000000">
                    <a:alpha val="100000"/>
                  </a:srgbClr>
                </a:solidFill>
                <a:latin typeface="黑体" panose="02010609060101010101" charset="-122"/>
                <a:ea typeface="黑体" panose="02010609060101010101" charset="-122"/>
                <a:cs typeface="黑体" panose="02010609060101010101" charset="-122"/>
              </a:rPr>
              <a:t>工作流程1</a:t>
            </a:r>
            <a:endParaRPr sz="2400" dirty="0">
              <a:latin typeface="黑体" panose="02010609060101010101" charset="-122"/>
              <a:ea typeface="黑体" panose="02010609060101010101" charset="-122"/>
              <a:cs typeface="黑体" panose="02010609060101010101" charset="-122"/>
            </a:endParaRPr>
          </a:p>
        </p:txBody>
      </p:sp>
      <p:sp>
        <p:nvSpPr>
          <p:cNvPr id="466" name="textbox 466"/>
          <p:cNvSpPr/>
          <p:nvPr/>
        </p:nvSpPr>
        <p:spPr>
          <a:xfrm>
            <a:off x="8255061" y="5486311"/>
            <a:ext cx="2002154" cy="675640"/>
          </a:xfrm>
          <a:prstGeom prst="rect">
            <a:avLst/>
          </a:prstGeom>
          <a:noFill/>
          <a:ln w="0" cap="flat">
            <a:noFill/>
            <a:prstDash val="solid"/>
            <a:miter lim="0"/>
          </a:ln>
        </p:spPr>
        <p:txBody>
          <a:bodyPr vert="horz" wrap="square" lIns="0" tIns="0" rIns="0" bIns="0"/>
          <a:lstStyle/>
          <a:p>
            <a:pPr algn="l" rtl="0" eaLnBrk="0">
              <a:lnSpc>
                <a:spcPct val="74000"/>
              </a:lnSpc>
            </a:pPr>
            <a:endParaRPr sz="100" dirty="0">
              <a:latin typeface="Arial" panose="020B0604020202020204"/>
              <a:ea typeface="Arial" panose="020B0604020202020204"/>
              <a:cs typeface="Arial" panose="020B0604020202020204"/>
            </a:endParaRPr>
          </a:p>
          <a:p>
            <a:pPr marL="12700" algn="l" rtl="0" eaLnBrk="0">
              <a:lnSpc>
                <a:spcPct val="95000"/>
              </a:lnSpc>
            </a:pPr>
            <a:r>
              <a:rPr sz="1500" kern="0" spc="-90" dirty="0">
                <a:solidFill>
                  <a:srgbClr val="000000">
                    <a:alpha val="100000"/>
                  </a:srgbClr>
                </a:solidFill>
                <a:latin typeface="黑体" panose="02010609060101010101" charset="-122"/>
                <a:ea typeface="黑体" panose="02010609060101010101" charset="-122"/>
                <a:cs typeface="黑体" panose="02010609060101010101" charset="-122"/>
              </a:rPr>
              <a:t>第一次提醒时间为领取采</a:t>
            </a:r>
            <a:r>
              <a:rPr sz="15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便器后</a:t>
            </a:r>
            <a:r>
              <a:rPr sz="1500" kern="0" spc="-100" dirty="0">
                <a:solidFill>
                  <a:srgbClr val="F02020">
                    <a:alpha val="100000"/>
                  </a:srgbClr>
                </a:solidFill>
                <a:latin typeface="黑体" panose="02010609060101010101" charset="-122"/>
                <a:ea typeface="黑体" panose="02010609060101010101" charset="-122"/>
                <a:cs typeface="黑体" panose="02010609060101010101" charset="-122"/>
              </a:rPr>
              <a:t>第2周</a:t>
            </a:r>
            <a:r>
              <a:rPr sz="1500" kern="0" spc="-100" dirty="0">
                <a:solidFill>
                  <a:srgbClr val="000000">
                    <a:alpha val="100000"/>
                  </a:srgbClr>
                </a:solidFill>
                <a:latin typeface="黑体" panose="02010609060101010101" charset="-122"/>
                <a:ea typeface="黑体" panose="02010609060101010101" charset="-122"/>
                <a:cs typeface="黑体" panose="02010609060101010101" charset="-122"/>
              </a:rPr>
              <a:t>，第二次提</a:t>
            </a:r>
            <a:r>
              <a:rPr sz="1500" kern="0" spc="40" dirty="0">
                <a:solidFill>
                  <a:srgbClr val="000000">
                    <a:alpha val="100000"/>
                  </a:srgbClr>
                </a:solidFill>
                <a:latin typeface="黑体" panose="02010609060101010101" charset="-122"/>
                <a:ea typeface="黑体" panose="02010609060101010101" charset="-122"/>
                <a:cs typeface="黑体" panose="02010609060101010101" charset="-122"/>
              </a:rPr>
              <a:t>  </a:t>
            </a:r>
            <a:r>
              <a:rPr sz="1500" kern="0" spc="-80" dirty="0">
                <a:solidFill>
                  <a:srgbClr val="000000">
                    <a:alpha val="100000"/>
                  </a:srgbClr>
                </a:solidFill>
                <a:latin typeface="黑体" panose="02010609060101010101" charset="-122"/>
                <a:ea typeface="黑体" panose="02010609060101010101" charset="-122"/>
                <a:cs typeface="黑体" panose="02010609060101010101" charset="-122"/>
              </a:rPr>
              <a:t>醒为领取采便器后</a:t>
            </a:r>
            <a:r>
              <a:rPr sz="1500" kern="0" spc="-80" dirty="0">
                <a:solidFill>
                  <a:srgbClr val="F02020">
                    <a:alpha val="100000"/>
                  </a:srgbClr>
                </a:solidFill>
                <a:latin typeface="黑体" panose="02010609060101010101" charset="-122"/>
                <a:ea typeface="黑体" panose="02010609060101010101" charset="-122"/>
                <a:cs typeface="黑体" panose="02010609060101010101" charset="-122"/>
              </a:rPr>
              <a:t>第3周</a:t>
            </a:r>
            <a:endParaRPr sz="1500" dirty="0">
              <a:latin typeface="黑体" panose="02010609060101010101" charset="-122"/>
              <a:ea typeface="黑体" panose="02010609060101010101" charset="-122"/>
              <a:cs typeface="黑体" panose="02010609060101010101" charset="-122"/>
            </a:endParaRPr>
          </a:p>
        </p:txBody>
      </p:sp>
      <p:sp>
        <p:nvSpPr>
          <p:cNvPr id="468" name="textbox 468"/>
          <p:cNvSpPr/>
          <p:nvPr/>
        </p:nvSpPr>
        <p:spPr>
          <a:xfrm>
            <a:off x="4051259" y="2178774"/>
            <a:ext cx="3545204" cy="241934"/>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95000"/>
              </a:lnSpc>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签署筛查《知情同意书》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归档保存</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70" name="textbox 470"/>
          <p:cNvSpPr/>
          <p:nvPr/>
        </p:nvSpPr>
        <p:spPr>
          <a:xfrm>
            <a:off x="4483099" y="5683966"/>
            <a:ext cx="3475354" cy="241934"/>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4000"/>
              </a:lnSpc>
            </a:pP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收取送回采便器</a:t>
            </a:r>
            <a:r>
              <a:rPr sz="1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采便器送回提</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醒</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72" name="textbox 472"/>
          <p:cNvSpPr/>
          <p:nvPr/>
        </p:nvSpPr>
        <p:spPr>
          <a:xfrm>
            <a:off x="1860600" y="3511481"/>
            <a:ext cx="2222500" cy="24066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4000"/>
              </a:lnSpc>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来源于《危险度评估表》</a:t>
            </a:r>
            <a:endParaRPr sz="15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rect 47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476" name="picture 476"/>
          <p:cNvPicPr>
            <a:picLocks noChangeAspect="1"/>
          </p:cNvPicPr>
          <p:nvPr/>
        </p:nvPicPr>
        <p:blipFill>
          <a:blip r:embed="rId1"/>
          <a:stretch>
            <a:fillRect/>
          </a:stretch>
        </p:blipFill>
        <p:spPr>
          <a:xfrm rot="21600000">
            <a:off x="3556040" y="850872"/>
            <a:ext cx="6572220" cy="5372145"/>
          </a:xfrm>
          <a:prstGeom prst="rect">
            <a:avLst/>
          </a:prstGeom>
        </p:spPr>
      </p:pic>
      <p:sp>
        <p:nvSpPr>
          <p:cNvPr id="478" name="textbox 478"/>
          <p:cNvSpPr/>
          <p:nvPr/>
        </p:nvSpPr>
        <p:spPr>
          <a:xfrm>
            <a:off x="5867379" y="2780267"/>
            <a:ext cx="4216400" cy="2783839"/>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640715" algn="l" rtl="0" eaLnBrk="0">
              <a:lnSpc>
                <a:spcPct val="97000"/>
              </a:lnSpc>
            </a:pPr>
            <a:r>
              <a:rPr sz="14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初筛阳性②每月一次肠镜提醒)</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marL="679450" algn="l" rtl="0" eaLnBrk="0">
              <a:lnSpc>
                <a:spcPct val="98000"/>
              </a:lnSpc>
              <a:spcBef>
                <a:spcPts val="430"/>
              </a:spcBef>
            </a:pPr>
            <a:r>
              <a:rPr sz="1400" kern="0" spc="30" dirty="0">
                <a:solidFill>
                  <a:srgbClr val="000000">
                    <a:alpha val="100000"/>
                  </a:srgbClr>
                </a:solidFill>
                <a:latin typeface="黑体" panose="02010609060101010101" charset="-122"/>
                <a:ea typeface="黑体" panose="02010609060101010101" charset="-122"/>
                <a:cs typeface="黑体" panose="02010609060101010101" charset="-122"/>
              </a:rPr>
              <a:t>转诊预约</a:t>
            </a:r>
            <a:endParaRPr sz="1400" dirty="0">
              <a:latin typeface="黑体" panose="02010609060101010101" charset="-122"/>
              <a:ea typeface="黑体" panose="02010609060101010101" charset="-122"/>
              <a:cs typeface="黑体" panose="02010609060101010101" charset="-122"/>
            </a:endParaRPr>
          </a:p>
          <a:p>
            <a:pPr marL="914400" algn="l" rtl="0" eaLnBrk="0">
              <a:lnSpc>
                <a:spcPct val="96000"/>
              </a:lnSpc>
              <a:spcBef>
                <a:spcPts val="980"/>
              </a:spcBef>
            </a:pPr>
            <a:r>
              <a:rPr sz="2700" kern="0" spc="-10" dirty="0">
                <a:solidFill>
                  <a:srgbClr val="000000">
                    <a:alpha val="100000"/>
                  </a:srgbClr>
                </a:solidFill>
                <a:latin typeface="黑体" panose="02010609060101010101" charset="-122"/>
                <a:ea typeface="黑体" panose="02010609060101010101" charset="-122"/>
                <a:cs typeface="黑体" panose="02010609060101010101" charset="-122"/>
              </a:rPr>
              <a:t>几</a:t>
            </a:r>
            <a:endParaRPr sz="2700" dirty="0">
              <a:latin typeface="黑体" panose="02010609060101010101" charset="-122"/>
              <a:ea typeface="黑体" panose="02010609060101010101" charset="-122"/>
              <a:cs typeface="黑体" panose="02010609060101010101" charset="-122"/>
            </a:endParaRPr>
          </a:p>
          <a:p>
            <a:pPr marL="12700" algn="l" rtl="0" eaLnBrk="0">
              <a:lnSpc>
                <a:spcPct val="86000"/>
              </a:lnSpc>
              <a:spcBef>
                <a:spcPts val="1420"/>
              </a:spcBef>
            </a:pPr>
            <a:r>
              <a:rPr sz="14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定点医院安排肠镜检查</a:t>
            </a:r>
            <a:r>
              <a:rPr sz="14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(要求：预约成功后一个月内</a:t>
            </a:r>
            <a:endParaRPr sz="1400" dirty="0">
              <a:latin typeface="宋体" panose="02010600030101010101" pitchFamily="2" charset="-122"/>
              <a:ea typeface="宋体" panose="02010600030101010101" pitchFamily="2" charset="-122"/>
              <a:cs typeface="宋体" panose="02010600030101010101" pitchFamily="2" charset="-122"/>
            </a:endParaRPr>
          </a:p>
          <a:p>
            <a:pPr marL="2032000" algn="l" rtl="0" eaLnBrk="0">
              <a:lnSpc>
                <a:spcPts val="2400"/>
              </a:lnSpc>
            </a:pPr>
            <a:r>
              <a:rPr sz="14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完成肠镜检查)</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9000"/>
              </a:lnSpc>
            </a:pPr>
            <a:endParaRPr sz="300" dirty="0">
              <a:latin typeface="Arial" panose="020B0604020202020204"/>
              <a:ea typeface="Arial" panose="020B0604020202020204"/>
              <a:cs typeface="Arial" panose="020B0604020202020204"/>
            </a:endParaRPr>
          </a:p>
          <a:p>
            <a:pPr marL="495300" algn="l" rtl="0" eaLnBrk="0">
              <a:lnSpc>
                <a:spcPct val="98000"/>
              </a:lnSpc>
              <a:spcBef>
                <a:spcPts val="5"/>
              </a:spcBef>
            </a:pP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肠镜知情同意</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480" name="textbox 480"/>
          <p:cNvSpPr/>
          <p:nvPr/>
        </p:nvSpPr>
        <p:spPr>
          <a:xfrm>
            <a:off x="406446" y="446570"/>
            <a:ext cx="3241039" cy="1508760"/>
          </a:xfrm>
          <a:prstGeom prst="rect">
            <a:avLst/>
          </a:prstGeom>
          <a:noFill/>
          <a:ln w="0" cap="flat">
            <a:noFill/>
            <a:prstDash val="solid"/>
            <a:miter lim="0"/>
          </a:ln>
        </p:spPr>
        <p:txBody>
          <a:bodyPr vert="horz" wrap="square" lIns="0" tIns="0" rIns="0" bIns="0"/>
          <a:lstStyle/>
          <a:p>
            <a:pPr algn="l" rtl="0" eaLnBrk="0">
              <a:lnSpc>
                <a:spcPct val="72000"/>
              </a:lnSpc>
            </a:pPr>
            <a:endParaRPr sz="100" dirty="0">
              <a:latin typeface="Arial" panose="020B0604020202020204"/>
              <a:ea typeface="Arial" panose="020B0604020202020204"/>
              <a:cs typeface="Arial" panose="020B0604020202020204"/>
            </a:endParaRPr>
          </a:p>
          <a:p>
            <a:pPr marL="12700" algn="l" rtl="0" eaLnBrk="0">
              <a:lnSpc>
                <a:spcPct val="97000"/>
              </a:lnSpc>
            </a:pPr>
            <a:r>
              <a:rPr sz="3500" b="1" kern="0" spc="100" dirty="0">
                <a:solidFill>
                  <a:srgbClr val="2080D0">
                    <a:alpha val="100000"/>
                  </a:srgbClr>
                </a:solidFill>
                <a:latin typeface="黑体" panose="02010609060101010101" charset="-122"/>
                <a:ea typeface="黑体" panose="02010609060101010101" charset="-122"/>
                <a:cs typeface="黑体" panose="02010609060101010101" charset="-122"/>
              </a:rPr>
              <a:t>大肠癌筛查项目</a:t>
            </a:r>
            <a:endParaRPr sz="3500" dirty="0">
              <a:latin typeface="黑体" panose="02010609060101010101" charset="-122"/>
              <a:ea typeface="黑体" panose="02010609060101010101" charset="-122"/>
              <a:cs typeface="黑体" panose="02010609060101010101" charset="-122"/>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13000"/>
              </a:lnSpc>
            </a:pPr>
            <a:endParaRPr sz="600" dirty="0">
              <a:latin typeface="Arial" panose="020B0604020202020204"/>
              <a:ea typeface="Arial" panose="020B0604020202020204"/>
              <a:cs typeface="Arial" panose="020B0604020202020204"/>
            </a:endParaRPr>
          </a:p>
          <a:p>
            <a:pPr marL="1109345" algn="l" rtl="0" eaLnBrk="0">
              <a:lnSpc>
                <a:spcPct val="95000"/>
              </a:lnSpc>
              <a:spcBef>
                <a:spcPts val="5"/>
              </a:spcBef>
            </a:pPr>
            <a:r>
              <a:rPr sz="2700" b="1" kern="0" spc="130" dirty="0">
                <a:solidFill>
                  <a:srgbClr val="000000">
                    <a:alpha val="100000"/>
                  </a:srgbClr>
                </a:solidFill>
                <a:latin typeface="黑体" panose="02010609060101010101" charset="-122"/>
                <a:ea typeface="黑体" panose="02010609060101010101" charset="-122"/>
                <a:cs typeface="黑体" panose="02010609060101010101" charset="-122"/>
              </a:rPr>
              <a:t>工作流程2</a:t>
            </a:r>
            <a:endParaRPr sz="2700" dirty="0">
              <a:latin typeface="黑体" panose="02010609060101010101" charset="-122"/>
              <a:ea typeface="黑体" panose="02010609060101010101" charset="-122"/>
              <a:cs typeface="黑体" panose="02010609060101010101" charset="-122"/>
            </a:endParaRPr>
          </a:p>
        </p:txBody>
      </p:sp>
      <p:sp>
        <p:nvSpPr>
          <p:cNvPr id="482" name="textbox 482"/>
          <p:cNvSpPr/>
          <p:nvPr/>
        </p:nvSpPr>
        <p:spPr>
          <a:xfrm>
            <a:off x="4914940" y="1036040"/>
            <a:ext cx="4105275" cy="1042669"/>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666115" algn="l" rtl="0" eaLnBrk="0">
              <a:lnSpc>
                <a:spcPct val="98000"/>
              </a:lnSpc>
            </a:pPr>
            <a:r>
              <a:rPr sz="14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便隐血结果判定及录入</a:t>
            </a:r>
            <a:endParaRPr sz="1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8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300" dirty="0">
              <a:latin typeface="Arial" panose="020B0604020202020204"/>
              <a:ea typeface="Arial" panose="020B0604020202020204"/>
              <a:cs typeface="Arial" panose="020B0604020202020204"/>
            </a:endParaRPr>
          </a:p>
          <a:p>
            <a:pPr marL="12700" algn="l" rtl="0" eaLnBrk="0">
              <a:lnSpc>
                <a:spcPct val="99000"/>
              </a:lnSpc>
              <a:spcBef>
                <a:spcPts val="0"/>
              </a:spcBef>
            </a:pPr>
            <a:r>
              <a:rPr sz="14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通知初筛结果</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90" dirty="0">
                <a:solidFill>
                  <a:srgbClr val="000000">
                    <a:alpha val="100000"/>
                  </a:srgbClr>
                </a:solidFill>
                <a:latin typeface="仿宋" panose="02010609060101010101" charset="-122"/>
                <a:ea typeface="仿宋" panose="02010609060101010101" charset="-122"/>
                <a:cs typeface="仿宋" panose="02010609060101010101" charset="-122"/>
              </a:rPr>
              <a:t>(要求：通知率100</a:t>
            </a:r>
            <a:r>
              <a:rPr sz="1400" kern="0" spc="80" dirty="0">
                <a:solidFill>
                  <a:srgbClr val="000000">
                    <a:alpha val="100000"/>
                  </a:srgbClr>
                </a:solidFill>
                <a:latin typeface="仿宋" panose="02010609060101010101" charset="-122"/>
                <a:ea typeface="仿宋" panose="02010609060101010101" charset="-122"/>
                <a:cs typeface="仿宋" panose="02010609060101010101" charset="-122"/>
              </a:rPr>
              <a:t>%)</a:t>
            </a:r>
            <a:endParaRPr sz="1400" dirty="0">
              <a:latin typeface="仿宋" panose="02010609060101010101" charset="-122"/>
              <a:ea typeface="仿宋" panose="02010609060101010101" charset="-122"/>
              <a:cs typeface="仿宋" panose="02010609060101010101" charset="-122"/>
            </a:endParaRPr>
          </a:p>
        </p:txBody>
      </p:sp>
      <p:sp>
        <p:nvSpPr>
          <p:cNvPr id="484" name="textbox 484"/>
          <p:cNvSpPr/>
          <p:nvPr/>
        </p:nvSpPr>
        <p:spPr>
          <a:xfrm>
            <a:off x="4196667" y="2654470"/>
            <a:ext cx="174625" cy="2751454"/>
          </a:xfrm>
          <a:prstGeom prst="rect">
            <a:avLst/>
          </a:prstGeom>
          <a:noFill/>
          <a:ln w="0" cap="flat">
            <a:noFill/>
            <a:prstDash val="solid"/>
            <a:miter lim="0"/>
          </a:ln>
        </p:spPr>
        <p:txBody>
          <a:bodyPr vert="eaVert"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87000"/>
              </a:lnSpc>
            </a:pP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a:t>
            </a:r>
            <a:r>
              <a:rPr sz="11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筛</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阴</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性</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三</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年</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一</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次</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肠</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癌</a:t>
            </a:r>
            <a:r>
              <a:rPr sz="11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筛</a:t>
            </a:r>
            <a:r>
              <a:rPr sz="11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查</a:t>
            </a:r>
            <a:endParaRPr sz="1100" dirty="0">
              <a:latin typeface="宋体" panose="02010600030101010101" pitchFamily="2" charset="-122"/>
              <a:ea typeface="宋体" panose="02010600030101010101" pitchFamily="2" charset="-122"/>
              <a:cs typeface="宋体" panose="02010600030101010101" pitchFamily="2" charset="-122"/>
            </a:endParaRPr>
          </a:p>
        </p:txBody>
      </p:sp>
      <p:sp>
        <p:nvSpPr>
          <p:cNvPr id="490" name="textbox 490"/>
          <p:cNvSpPr/>
          <p:nvPr/>
        </p:nvSpPr>
        <p:spPr>
          <a:xfrm>
            <a:off x="5934259" y="5852751"/>
            <a:ext cx="956310" cy="294004"/>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b="1" kern="0" spc="10" dirty="0">
                <a:solidFill>
                  <a:srgbClr val="000000">
                    <a:alpha val="100000"/>
                  </a:srgbClr>
                </a:solidFill>
                <a:latin typeface="黑体" panose="02010609060101010101" charset="-122"/>
                <a:ea typeface="黑体" panose="02010609060101010101" charset="-122"/>
                <a:cs typeface="黑体" panose="02010609060101010101" charset="-122"/>
              </a:rPr>
              <a:t>诊断治疗</a:t>
            </a:r>
            <a:endParaRPr sz="18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rect 49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496" name="picture 496"/>
          <p:cNvPicPr>
            <a:picLocks noChangeAspect="1"/>
          </p:cNvPicPr>
          <p:nvPr/>
        </p:nvPicPr>
        <p:blipFill>
          <a:blip r:embed="rId1"/>
          <a:stretch>
            <a:fillRect/>
          </a:stretch>
        </p:blipFill>
        <p:spPr>
          <a:xfrm rot="21600000">
            <a:off x="2844759" y="1523984"/>
            <a:ext cx="6788139" cy="4171995"/>
          </a:xfrm>
          <a:prstGeom prst="rect">
            <a:avLst/>
          </a:prstGeom>
        </p:spPr>
      </p:pic>
      <p:graphicFrame>
        <p:nvGraphicFramePr>
          <p:cNvPr id="498" name="table 498"/>
          <p:cNvGraphicFramePr>
            <a:graphicFrameLocks noGrp="1"/>
          </p:cNvGraphicFramePr>
          <p:nvPr/>
        </p:nvGraphicFramePr>
        <p:xfrm>
          <a:off x="3037679" y="1706687"/>
          <a:ext cx="6391275" cy="3948429"/>
        </p:xfrm>
        <a:graphic>
          <a:graphicData uri="http://schemas.openxmlformats.org/drawingml/2006/table">
            <a:tbl>
              <a:tblPr/>
              <a:tblGrid>
                <a:gridCol w="751840"/>
                <a:gridCol w="1872614"/>
                <a:gridCol w="3030220"/>
                <a:gridCol w="736600"/>
              </a:tblGrid>
              <a:tr h="262254">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a:txBody>
                    <a:bodyPr/>
                    <a:lstStyle/>
                    <a:p>
                      <a:pPr marL="378460" algn="l" rtl="0" eaLnBrk="0">
                        <a:lnSpc>
                          <a:spcPct val="95000"/>
                        </a:lnSpc>
                        <a:spcBef>
                          <a:spcPts val="0"/>
                        </a:spcBef>
                      </a:pPr>
                      <a:r>
                        <a:rPr sz="13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阳性</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237"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r>
              <a:tr h="574675">
                <a:tc>
                  <a:txBody>
                    <a:bodyPr/>
                    <a:lstStyle/>
                    <a:p>
                      <a:pPr algn="l" rtl="0" eaLnBrk="0">
                        <a:lnSpc>
                          <a:spcPct val="131000"/>
                        </a:lnSpc>
                      </a:pPr>
                      <a:endParaRPr sz="1000" dirty="0">
                        <a:latin typeface="Arial" panose="020B0604020202020204"/>
                        <a:ea typeface="Arial" panose="020B0604020202020204"/>
                        <a:cs typeface="Arial" panose="020B0604020202020204"/>
                      </a:endParaRPr>
                    </a:p>
                    <a:p>
                      <a:pPr algn="l" rtl="0" eaLnBrk="0">
                        <a:lnSpc>
                          <a:spcPct val="95000"/>
                        </a:lnSpc>
                        <a:spcBef>
                          <a:spcPts val="5"/>
                        </a:spcBef>
                      </a:pPr>
                      <a:r>
                        <a:rPr sz="13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首次参加</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108000"/>
                        </a:lnSpc>
                      </a:pPr>
                      <a:endParaRPr sz="600" dirty="0">
                        <a:latin typeface="Arial" panose="020B0604020202020204"/>
                        <a:ea typeface="Arial" panose="020B0604020202020204"/>
                        <a:cs typeface="Arial" panose="020B0604020202020204"/>
                      </a:endParaRPr>
                    </a:p>
                    <a:p>
                      <a:pPr marL="835660" algn="l" rtl="0" eaLnBrk="0">
                        <a:lnSpc>
                          <a:spcPct val="95000"/>
                        </a:lnSpc>
                        <a:spcBef>
                          <a:spcPts val="0"/>
                        </a:spcBef>
                      </a:pPr>
                      <a:r>
                        <a:rPr sz="1300" b="1" kern="0" spc="-30" dirty="0">
                          <a:solidFill>
                            <a:srgbClr val="000000">
                              <a:alpha val="100000"/>
                            </a:srgbClr>
                          </a:solidFill>
                          <a:latin typeface="黑体" panose="02010609060101010101" charset="-122"/>
                          <a:ea typeface="黑体" panose="02010609060101010101" charset="-122"/>
                          <a:cs typeface="黑体" panose="02010609060101010101" charset="-122"/>
                        </a:rPr>
                        <a:t>便隐血</a:t>
                      </a:r>
                      <a:endParaRPr sz="1300" dirty="0">
                        <a:latin typeface="黑体" panose="02010609060101010101" charset="-122"/>
                        <a:ea typeface="黑体" panose="02010609060101010101" charset="-122"/>
                        <a:cs typeface="黑体" panose="02010609060101010101" charset="-122"/>
                      </a:endParaRPr>
                    </a:p>
                    <a:p>
                      <a:pPr marL="676910" algn="l" rtl="0" eaLnBrk="0">
                        <a:lnSpc>
                          <a:spcPct val="94000"/>
                        </a:lnSpc>
                        <a:spcBef>
                          <a:spcPts val="165"/>
                        </a:spcBef>
                      </a:pPr>
                      <a:r>
                        <a:rPr sz="13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危险度评估</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r>
              <a:tr h="1285875">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a:txBody>
                    <a:bodyPr/>
                    <a:lstStyle/>
                    <a:p>
                      <a:pPr algn="l" rtl="0" eaLnBrk="0">
                        <a:lnSpc>
                          <a:spcPct val="112000"/>
                        </a:lnSpc>
                      </a:pPr>
                      <a:endParaRPr sz="600" dirty="0">
                        <a:latin typeface="Arial" panose="020B0604020202020204"/>
                        <a:ea typeface="Arial" panose="020B0604020202020204"/>
                        <a:cs typeface="Arial" panose="020B0604020202020204"/>
                      </a:endParaRPr>
                    </a:p>
                    <a:p>
                      <a:pPr marL="378460" algn="l" rtl="0" eaLnBrk="0">
                        <a:lnSpc>
                          <a:spcPct val="95000"/>
                        </a:lnSpc>
                        <a:spcBef>
                          <a:spcPts val="5"/>
                        </a:spcBef>
                      </a:pPr>
                      <a:r>
                        <a:rPr sz="13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阴性</a:t>
                      </a:r>
                      <a:endParaRPr sz="1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1000"/>
                        </a:lnSpc>
                      </a:pPr>
                      <a:endParaRPr sz="1000" dirty="0">
                        <a:latin typeface="Arial" panose="020B0604020202020204"/>
                        <a:ea typeface="Arial" panose="020B0604020202020204"/>
                        <a:cs typeface="Arial" panose="020B0604020202020204"/>
                      </a:endParaRPr>
                    </a:p>
                    <a:p>
                      <a:pPr algn="l" rtl="0" eaLnBrk="0">
                        <a:lnSpc>
                          <a:spcPct val="121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11000"/>
                        </a:lnSpc>
                      </a:pPr>
                      <a:endParaRPr sz="300" dirty="0">
                        <a:latin typeface="Arial" panose="020B0604020202020204"/>
                        <a:ea typeface="Arial" panose="020B0604020202020204"/>
                        <a:cs typeface="Arial" panose="020B0604020202020204"/>
                      </a:endParaRPr>
                    </a:p>
                    <a:p>
                      <a:pPr marL="200660" algn="l" rtl="0" eaLnBrk="0">
                        <a:lnSpc>
                          <a:spcPct val="97000"/>
                        </a:lnSpc>
                        <a:spcBef>
                          <a:spcPts val="0"/>
                        </a:spcBef>
                      </a:pPr>
                      <a:r>
                        <a:rPr sz="13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首次阳性</a:t>
                      </a:r>
                      <a:r>
                        <a:rPr sz="13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3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定点医疗机构</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r>
              <a:tr h="835025">
                <a:tc>
                  <a:txBody>
                    <a:bodyPr/>
                    <a:lstStyle/>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algn="l" rtl="0" eaLnBrk="0">
                        <a:lnSpc>
                          <a:spcPct val="95000"/>
                        </a:lnSpc>
                      </a:pPr>
                      <a:r>
                        <a:rPr sz="13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重复参加</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gridSpan="2">
                  <a:txBody>
                    <a:bodyPr/>
                    <a:lstStyle/>
                    <a:p>
                      <a:pPr algn="l" rtl="0" eaLnBrk="0">
                        <a:lnSpc>
                          <a:spcPct val="144000"/>
                        </a:lnSpc>
                      </a:pPr>
                      <a:endParaRPr sz="1000" dirty="0">
                        <a:latin typeface="Arial" panose="020B0604020202020204"/>
                        <a:ea typeface="Arial" panose="020B0604020202020204"/>
                        <a:cs typeface="Arial" panose="020B0604020202020204"/>
                      </a:endParaRPr>
                    </a:p>
                    <a:p>
                      <a:pPr marL="835660" algn="l" rtl="0" eaLnBrk="0">
                        <a:lnSpc>
                          <a:spcPct val="82000"/>
                        </a:lnSpc>
                      </a:pPr>
                      <a:r>
                        <a:rPr sz="13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便隐血</a:t>
                      </a:r>
                      <a:endParaRPr sz="1300" dirty="0">
                        <a:latin typeface="宋体" panose="02010600030101010101" pitchFamily="2" charset="-122"/>
                        <a:ea typeface="宋体" panose="02010600030101010101" pitchFamily="2" charset="-122"/>
                        <a:cs typeface="宋体" panose="02010600030101010101" pitchFamily="2" charset="-122"/>
                      </a:endParaRPr>
                    </a:p>
                    <a:p>
                      <a:pPr marL="676910" algn="l" rtl="0" eaLnBrk="0">
                        <a:lnSpc>
                          <a:spcPts val="1660"/>
                        </a:lnSpc>
                      </a:pPr>
                      <a:r>
                        <a:rPr sz="2000" b="1" kern="0" spc="30" baseline="-6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危险度评估</a:t>
                      </a:r>
                      <a:r>
                        <a:rPr sz="13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000" b="1" kern="0" spc="30" baseline="12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重复阳性</a:t>
                      </a:r>
                      <a:r>
                        <a:rPr sz="13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3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筛查支持中心</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hMerge="1">
                  <a:tcPr marL="0" marR="0" marT="0" marB="0" vert="horz">
                    <a:lnL>
                      <a:noFill/>
                    </a:lnL>
                    <a:lnR>
                      <a:noFill/>
                    </a:lnR>
                    <a:lnT>
                      <a:noFill/>
                    </a:lnT>
                    <a:lnB>
                      <a:noFill/>
                    </a:lnB>
                  </a:tcPr>
                </a:tc>
                <a:tc>
                  <a:txBody>
                    <a:bodyPr/>
                    <a:lstStyle/>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algn="r" rtl="0" eaLnBrk="0">
                        <a:lnSpc>
                          <a:spcPct val="95000"/>
                        </a:lnSpc>
                      </a:pPr>
                      <a:r>
                        <a:rPr sz="13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随访管理</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r>
              <a:tr h="99060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c gridSpan="2">
                  <a:txBody>
                    <a:bodyPr/>
                    <a:lstStyle/>
                    <a:p>
                      <a:pPr algn="l" rtl="0" eaLnBrk="0">
                        <a:lnSpc>
                          <a:spcPct val="159000"/>
                        </a:lnSpc>
                      </a:pPr>
                      <a:endParaRPr sz="1000" dirty="0">
                        <a:latin typeface="Arial" panose="020B0604020202020204"/>
                        <a:ea typeface="Arial" panose="020B0604020202020204"/>
                        <a:cs typeface="Arial" panose="020B0604020202020204"/>
                      </a:endParaRPr>
                    </a:p>
                    <a:p>
                      <a:pPr marL="2251075" algn="l" rtl="0" eaLnBrk="0">
                        <a:lnSpc>
                          <a:spcPct val="95000"/>
                        </a:lnSpc>
                        <a:spcBef>
                          <a:spcPts val="5"/>
                        </a:spcBef>
                      </a:pPr>
                      <a:r>
                        <a:rPr sz="13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阴性</a:t>
                      </a:r>
                      <a:endParaRPr sz="1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0000"/>
                        </a:lnSpc>
                      </a:pPr>
                      <a:endParaRPr sz="300" dirty="0">
                        <a:latin typeface="Arial" panose="020B0604020202020204"/>
                        <a:ea typeface="Arial" panose="020B0604020202020204"/>
                        <a:cs typeface="Arial" panose="020B0604020202020204"/>
                      </a:endParaRPr>
                    </a:p>
                    <a:p>
                      <a:pPr marL="98425" algn="l" rtl="0" eaLnBrk="0">
                        <a:lnSpc>
                          <a:spcPct val="80000"/>
                        </a:lnSpc>
                        <a:spcBef>
                          <a:spcPts val="0"/>
                        </a:spcBef>
                      </a:pPr>
                      <a:r>
                        <a:rPr sz="1300" b="1"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初筛阴性每三年初筛一次，初筛阳性可以第二年重复初筛-</a:t>
                      </a:r>
                      <a:endParaRPr sz="1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a:noFill/>
                    </a:lnT>
                    <a:lnB>
                      <a:noFill/>
                    </a:lnB>
                  </a:tcPr>
                </a:tc>
                <a:tc hMerge="1">
                  <a:tcPr marL="0" marR="0" marT="0" marB="0" vert="horz">
                    <a:lnL>
                      <a:noFill/>
                    </a:lnL>
                    <a:lnR>
                      <a:noFill/>
                    </a:lnR>
                    <a:lnT>
                      <a:noFill/>
                    </a:lnT>
                    <a:lnB>
                      <a:noFill/>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a:noFill/>
                    </a:lnT>
                    <a:lnB>
                      <a:noFill/>
                    </a:lnB>
                  </a:tcPr>
                </a:tc>
              </a:tr>
            </a:tbl>
          </a:graphicData>
        </a:graphic>
      </p:graphicFrame>
      <p:sp>
        <p:nvSpPr>
          <p:cNvPr id="500" name="textbox 500"/>
          <p:cNvSpPr/>
          <p:nvPr/>
        </p:nvSpPr>
        <p:spPr>
          <a:xfrm>
            <a:off x="406446" y="370378"/>
            <a:ext cx="3588384" cy="1127760"/>
          </a:xfrm>
          <a:prstGeom prst="rect">
            <a:avLst/>
          </a:prstGeom>
          <a:noFill/>
          <a:ln w="0" cap="flat">
            <a:noFill/>
            <a:prstDash val="solid"/>
            <a:miter lim="0"/>
          </a:ln>
        </p:spPr>
        <p:txBody>
          <a:bodyPr vert="horz" wrap="square" lIns="0" tIns="0" rIns="0" bIns="0"/>
          <a:lstStyle/>
          <a:p>
            <a:pPr algn="l" rtl="0" eaLnBrk="0">
              <a:lnSpc>
                <a:spcPct val="72000"/>
              </a:lnSpc>
            </a:pPr>
            <a:endParaRPr sz="100" dirty="0">
              <a:latin typeface="Arial" panose="020B0604020202020204"/>
              <a:ea typeface="Arial" panose="020B0604020202020204"/>
              <a:cs typeface="Arial" panose="020B0604020202020204"/>
            </a:endParaRPr>
          </a:p>
          <a:p>
            <a:pPr marL="12700" algn="l" rtl="0" eaLnBrk="0">
              <a:lnSpc>
                <a:spcPct val="97000"/>
              </a:lnSpc>
            </a:pPr>
            <a:r>
              <a:rPr sz="3500" b="1" kern="0" spc="100" dirty="0">
                <a:solidFill>
                  <a:srgbClr val="2080D0">
                    <a:alpha val="100000"/>
                  </a:srgbClr>
                </a:solidFill>
                <a:latin typeface="黑体" panose="02010609060101010101" charset="-122"/>
                <a:ea typeface="黑体" panose="02010609060101010101" charset="-122"/>
                <a:cs typeface="黑体" panose="02010609060101010101" charset="-122"/>
              </a:rPr>
              <a:t>大肠癌筛查项目</a:t>
            </a:r>
            <a:endParaRPr sz="3500" dirty="0">
              <a:latin typeface="黑体" panose="02010609060101010101" charset="-122"/>
              <a:ea typeface="黑体" panose="02010609060101010101" charset="-122"/>
              <a:cs typeface="黑体" panose="02010609060101010101" charset="-122"/>
            </a:endParaRPr>
          </a:p>
          <a:p>
            <a:pPr algn="l" rtl="0" eaLnBrk="0">
              <a:lnSpc>
                <a:spcPct val="104000"/>
              </a:lnSpc>
            </a:pPr>
            <a:endParaRPr sz="15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algn="r" rtl="0" eaLnBrk="0">
              <a:lnSpc>
                <a:spcPct val="95000"/>
              </a:lnSpc>
            </a:pPr>
            <a:r>
              <a:rPr sz="2400" b="1" kern="0" spc="0" dirty="0">
                <a:solidFill>
                  <a:srgbClr val="000000">
                    <a:alpha val="100000"/>
                  </a:srgbClr>
                </a:solidFill>
                <a:latin typeface="黑体" panose="02010609060101010101" charset="-122"/>
                <a:ea typeface="黑体" panose="02010609060101010101" charset="-122"/>
                <a:cs typeface="黑体" panose="02010609060101010101" charset="-122"/>
              </a:rPr>
              <a:t>筛查人群管理规则</a:t>
            </a: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rect 508"/>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510" name="picture 510"/>
          <p:cNvPicPr>
            <a:picLocks noChangeAspect="1"/>
          </p:cNvPicPr>
          <p:nvPr/>
        </p:nvPicPr>
        <p:blipFill>
          <a:blip r:embed="rId1"/>
          <a:stretch>
            <a:fillRect/>
          </a:stretch>
        </p:blipFill>
        <p:spPr>
          <a:xfrm rot="21600000">
            <a:off x="234939" y="1466857"/>
            <a:ext cx="4489460" cy="4114800"/>
          </a:xfrm>
          <a:prstGeom prst="rect">
            <a:avLst/>
          </a:prstGeom>
        </p:spPr>
      </p:pic>
      <p:sp>
        <p:nvSpPr>
          <p:cNvPr id="512" name="textbox 512"/>
          <p:cNvSpPr/>
          <p:nvPr/>
        </p:nvSpPr>
        <p:spPr>
          <a:xfrm>
            <a:off x="5056826" y="3596923"/>
            <a:ext cx="6132829" cy="145923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7000"/>
              </a:lnSpc>
            </a:pPr>
            <a:r>
              <a:rPr sz="4700" b="1" kern="0" spc="80" dirty="0">
                <a:solidFill>
                  <a:srgbClr val="000000">
                    <a:alpha val="100000"/>
                  </a:srgbClr>
                </a:solidFill>
                <a:latin typeface="黑体" panose="02010609060101010101" charset="-122"/>
                <a:ea typeface="黑体" panose="02010609060101010101" charset="-122"/>
                <a:cs typeface="黑体" panose="02010609060101010101" charset="-122"/>
              </a:rPr>
              <a:t>核心技能标准化：数据</a:t>
            </a:r>
            <a:endParaRPr sz="4700" dirty="0">
              <a:latin typeface="黑体" panose="02010609060101010101" charset="-122"/>
              <a:ea typeface="黑体" panose="02010609060101010101" charset="-122"/>
              <a:cs typeface="黑体" panose="02010609060101010101" charset="-122"/>
            </a:endParaRPr>
          </a:p>
          <a:p>
            <a:pPr marL="3661410" algn="l" rtl="0" eaLnBrk="0">
              <a:lnSpc>
                <a:spcPct val="97000"/>
              </a:lnSpc>
              <a:spcBef>
                <a:spcPts val="350"/>
              </a:spcBef>
            </a:pPr>
            <a:r>
              <a:rPr sz="4700" kern="0" spc="110" dirty="0">
                <a:solidFill>
                  <a:srgbClr val="000000">
                    <a:alpha val="100000"/>
                  </a:srgbClr>
                </a:solidFill>
                <a:latin typeface="黑体" panose="02010609060101010101" charset="-122"/>
                <a:ea typeface="黑体" panose="02010609060101010101" charset="-122"/>
                <a:cs typeface="黑体" panose="02010609060101010101" charset="-122"/>
              </a:rPr>
              <a:t>规范采集</a:t>
            </a:r>
            <a:endParaRPr sz="4700" dirty="0">
              <a:latin typeface="黑体" panose="02010609060101010101" charset="-122"/>
              <a:ea typeface="黑体" panose="02010609060101010101" charset="-122"/>
              <a:cs typeface="黑体" panose="02010609060101010101" charset="-122"/>
            </a:endParaRPr>
          </a:p>
        </p:txBody>
      </p:sp>
      <p:pic>
        <p:nvPicPr>
          <p:cNvPr id="514" name="picture 514"/>
          <p:cNvPicPr>
            <a:picLocks noChangeAspect="1"/>
          </p:cNvPicPr>
          <p:nvPr/>
        </p:nvPicPr>
        <p:blipFill>
          <a:blip r:embed="rId2"/>
          <a:stretch>
            <a:fillRect/>
          </a:stretch>
        </p:blipFill>
        <p:spPr>
          <a:xfrm rot="21600000">
            <a:off x="10134600" y="2330417"/>
            <a:ext cx="1047780" cy="71124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7395" y="466090"/>
            <a:ext cx="6096000" cy="645160"/>
          </a:xfrm>
          <a:prstGeom prst="rect">
            <a:avLst/>
          </a:prstGeom>
          <a:noFill/>
        </p:spPr>
        <p:txBody>
          <a:bodyPr wrap="square" rtlCol="0" anchor="t">
            <a:spAutoFit/>
          </a:bodyPr>
          <a:p>
            <a:r>
              <a:rPr lang="zh-CN"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rPr>
              <a:t>业务发展</a:t>
            </a:r>
            <a:endParaRPr lang="zh-CN" altLang="en-US"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1"/>
            </p:custDataLst>
          </p:nvPr>
        </p:nvSpPr>
        <p:spPr>
          <a:xfrm>
            <a:off x="1271270" y="1226185"/>
            <a:ext cx="6179185" cy="582930"/>
          </a:xfrm>
          <a:prstGeom prst="roundRect">
            <a:avLst/>
          </a:prstGeom>
          <a:solidFill>
            <a:srgbClr val="ED7D31"/>
          </a:solidFill>
          <a:effectLst/>
        </p:spPr>
        <p:txBody>
          <a:bodyPr wrap="square" rtlCol="0" anchor="t">
            <a:noAutofit/>
          </a:bodyPr>
          <a:p>
            <a:pPr marL="12700" algn="ctr" rtl="0" eaLnBrk="0">
              <a:lnSpc>
                <a:spcPct val="110000"/>
              </a:lnSpc>
              <a:spcBef>
                <a:spcPct val="0"/>
              </a:spcBef>
              <a:spcAft>
                <a:spcPts val="0"/>
              </a:spcAft>
            </a:pPr>
            <a:r>
              <a:rPr sz="2200" b="1" kern="0" spc="40" dirty="0">
                <a:solidFill>
                  <a:sysClr val="window" lastClr="FFFFFF">
                    <a:alpha val="100000"/>
                  </a:sys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家庭医生“全专”能力培养</a:t>
            </a:r>
            <a:endParaRPr lang="zh-CN" altLang="en-US" sz="2200" b="1" kern="0" spc="40" dirty="0">
              <a:solidFill>
                <a:sysClr val="window" lastClr="FFFFFF">
                  <a:alpha val="100000"/>
                </a:sys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等线" panose="02010600030101010101" charset="-122"/>
            </a:endParaRPr>
          </a:p>
        </p:txBody>
      </p:sp>
      <p:pic>
        <p:nvPicPr>
          <p:cNvPr id="3" name="图片 2"/>
          <p:cNvPicPr>
            <a:picLocks noChangeAspect="1"/>
          </p:cNvPicPr>
          <p:nvPr/>
        </p:nvPicPr>
        <p:blipFill>
          <a:blip r:embed="rId2"/>
          <a:stretch>
            <a:fillRect/>
          </a:stretch>
        </p:blipFill>
        <p:spPr>
          <a:xfrm>
            <a:off x="467360" y="1924050"/>
            <a:ext cx="2691765" cy="2205355"/>
          </a:xfrm>
          <a:prstGeom prst="roundRect">
            <a:avLst>
              <a:gd name="adj" fmla="val 3617"/>
            </a:avLst>
          </a:prstGeom>
          <a:effectLst>
            <a:reflection blurRad="6350" stA="52000" endA="300" endPos="35000" dir="5400000" sy="-100000" algn="bl" rotWithShape="0"/>
          </a:effectLst>
        </p:spPr>
      </p:pic>
      <p:pic>
        <p:nvPicPr>
          <p:cNvPr id="4" name="图片 3"/>
          <p:cNvPicPr>
            <a:picLocks noChangeAspect="1"/>
          </p:cNvPicPr>
          <p:nvPr/>
        </p:nvPicPr>
        <p:blipFill>
          <a:blip r:embed="rId3"/>
          <a:stretch>
            <a:fillRect/>
          </a:stretch>
        </p:blipFill>
        <p:spPr>
          <a:xfrm>
            <a:off x="2995930" y="1932940"/>
            <a:ext cx="2729865" cy="2188210"/>
          </a:xfrm>
          <a:prstGeom prst="roundRect">
            <a:avLst>
              <a:gd name="adj" fmla="val 3617"/>
            </a:avLst>
          </a:prstGeom>
          <a:effectLst>
            <a:reflection blurRad="6350" stA="52000" endA="300" endPos="35000" dir="5400000" sy="-100000" algn="bl" rotWithShape="0"/>
          </a:effectLst>
        </p:spPr>
      </p:pic>
      <p:pic>
        <p:nvPicPr>
          <p:cNvPr id="5" name="图片 4"/>
          <p:cNvPicPr>
            <a:picLocks noChangeAspect="1"/>
          </p:cNvPicPr>
          <p:nvPr/>
        </p:nvPicPr>
        <p:blipFill>
          <a:blip r:embed="rId4"/>
          <a:stretch>
            <a:fillRect/>
          </a:stretch>
        </p:blipFill>
        <p:spPr>
          <a:xfrm>
            <a:off x="5725795" y="1932940"/>
            <a:ext cx="2606040" cy="2191385"/>
          </a:xfrm>
          <a:prstGeom prst="roundRect">
            <a:avLst>
              <a:gd name="adj" fmla="val 3617"/>
            </a:avLst>
          </a:prstGeom>
          <a:effectLst>
            <a:reflection blurRad="6350" stA="52000" endA="300" endPos="35000" dir="5400000" sy="-100000" algn="bl" rotWithShape="0"/>
          </a:effectLst>
        </p:spPr>
      </p:pic>
      <p:pic>
        <p:nvPicPr>
          <p:cNvPr id="6" name="图片 5"/>
          <p:cNvPicPr>
            <a:picLocks noChangeAspect="1"/>
          </p:cNvPicPr>
          <p:nvPr/>
        </p:nvPicPr>
        <p:blipFill>
          <a:blip r:embed="rId5"/>
          <a:stretch>
            <a:fillRect/>
          </a:stretch>
        </p:blipFill>
        <p:spPr>
          <a:xfrm>
            <a:off x="8865870" y="1367790"/>
            <a:ext cx="2512060" cy="3816985"/>
          </a:xfrm>
          <a:prstGeom prst="rect">
            <a:avLst/>
          </a:prstGeom>
        </p:spPr>
      </p:pic>
      <p:sp>
        <p:nvSpPr>
          <p:cNvPr id="7" name="文本框 6"/>
          <p:cNvSpPr txBox="1"/>
          <p:nvPr/>
        </p:nvSpPr>
        <p:spPr>
          <a:xfrm>
            <a:off x="1681480" y="4942840"/>
            <a:ext cx="6096000" cy="1050290"/>
          </a:xfrm>
          <a:prstGeom prst="rect">
            <a:avLst/>
          </a:prstGeom>
          <a:noFill/>
        </p:spPr>
        <p:txBody>
          <a:bodyPr wrap="square" rtlCol="0" anchor="t">
            <a:spAutoFit/>
          </a:bodyPr>
          <a:p>
            <a:pPr marL="0" indent="0" algn="just" defTabSz="266700">
              <a:lnSpc>
                <a:spcPct val="130000"/>
              </a:lnSpc>
              <a:spcBef>
                <a:spcPts val="0"/>
              </a:spcBef>
              <a:spcAft>
                <a:spcPts val="0"/>
              </a:spcAft>
            </a:pPr>
            <a:r>
              <a:rPr lang="en-US" altLang="zh-CN" sz="2400" b="1">
                <a:solidFill>
                  <a:srgbClr val="FF0000"/>
                </a:solidFill>
                <a:latin typeface="微软雅黑" panose="020B0503020204020204" charset="-122"/>
                <a:ea typeface="微软雅黑" panose="020B0503020204020204" charset="-122"/>
                <a:cs typeface="Impact" panose="020B0806030902050204" pitchFamily="34" charset="0"/>
                <a:sym typeface="+mn-ea"/>
              </a:rPr>
              <a:t>3 </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名全科副主任开设体重管理</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、慢性咳喘</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专病门诊</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ts val="0"/>
              </a:spcBef>
              <a:spcAft>
                <a:spcPts val="0"/>
              </a:spcAft>
            </a:pPr>
            <a:r>
              <a:rPr lang="en-US" altLang="zh-CN" sz="2400" b="1">
                <a:solidFill>
                  <a:srgbClr val="FF0000"/>
                </a:solidFill>
                <a:latin typeface="微软雅黑" panose="020B0503020204020204" charset="-122"/>
                <a:ea typeface="微软雅黑" panose="020B0503020204020204" charset="-122"/>
                <a:cs typeface="Impact" panose="020B0806030902050204" pitchFamily="34" charset="0"/>
                <a:sym typeface="+mn-ea"/>
              </a:rPr>
              <a:t>5 </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名高级职称全科医生将在东方医院</a:t>
            </a:r>
            <a:r>
              <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多点执业</a:t>
            </a: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rect 522"/>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524" name="textbox 524"/>
          <p:cNvSpPr/>
          <p:nvPr/>
        </p:nvSpPr>
        <p:spPr>
          <a:xfrm>
            <a:off x="698459" y="1681498"/>
            <a:ext cx="7265034" cy="3994784"/>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87960" algn="l" rtl="0" eaLnBrk="0">
              <a:lnSpc>
                <a:spcPct val="97000"/>
              </a:lnSpc>
            </a:pPr>
            <a:r>
              <a:rPr sz="2100" b="1" kern="0" spc="290" dirty="0">
                <a:solidFill>
                  <a:srgbClr val="000000">
                    <a:alpha val="100000"/>
                  </a:srgbClr>
                </a:solidFill>
                <a:latin typeface="黑体" panose="02010609060101010101" charset="-122"/>
                <a:ea typeface="黑体" panose="02010609060101010101" charset="-122"/>
                <a:cs typeface="黑体" panose="02010609060101010101" charset="-122"/>
              </a:rPr>
              <a:t>构建诊室血压标准化测量运行网络系统</a:t>
            </a:r>
            <a:endParaRPr sz="2100" dirty="0">
              <a:latin typeface="黑体" panose="02010609060101010101" charset="-122"/>
              <a:ea typeface="黑体" panose="02010609060101010101" charset="-122"/>
              <a:cs typeface="黑体" panose="02010609060101010101" charset="-122"/>
            </a:endParaRPr>
          </a:p>
          <a:p>
            <a:pPr marL="12700" algn="l" rtl="0" eaLnBrk="0">
              <a:lnSpc>
                <a:spcPct val="97000"/>
              </a:lnSpc>
              <a:spcBef>
                <a:spcPts val="1385"/>
              </a:spcBef>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口落实诊室血压标准化测量工</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作硬件设施</a:t>
            </a:r>
            <a:endParaRPr sz="2100" dirty="0">
              <a:latin typeface="黑体" panose="02010609060101010101" charset="-122"/>
              <a:ea typeface="黑体" panose="02010609060101010101" charset="-122"/>
              <a:cs typeface="黑体" panose="02010609060101010101" charset="-122"/>
            </a:endParaRPr>
          </a:p>
          <a:p>
            <a:pPr marL="475615" algn="l" rtl="0" eaLnBrk="0">
              <a:lnSpc>
                <a:spcPct val="94000"/>
              </a:lnSpc>
              <a:spcBef>
                <a:spcPts val="1000"/>
              </a:spcBef>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◆测压环境：宽敞、明亮、周围安静，室温不宜过冷过热</a:t>
            </a:r>
            <a:endParaRPr sz="2100" dirty="0">
              <a:latin typeface="黑体" panose="02010609060101010101" charset="-122"/>
              <a:ea typeface="黑体" panose="02010609060101010101" charset="-122"/>
              <a:cs typeface="黑体" panose="02010609060101010101" charset="-122"/>
            </a:endParaRPr>
          </a:p>
          <a:p>
            <a:pPr marL="735965" indent="-260350" algn="l" rtl="0" eaLnBrk="0">
              <a:lnSpc>
                <a:spcPct val="112000"/>
              </a:lnSpc>
              <a:spcBef>
                <a:spcPts val="1355"/>
              </a:spcBef>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◆测压工具：国际认证的可用于诊室血压测量的自动测压</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仪，并配置不同尺寸的袖带</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，成人标准袖带宽度13-</a:t>
            </a:r>
            <a:endParaRPr sz="2100" dirty="0">
              <a:latin typeface="黑体" panose="02010609060101010101" charset="-122"/>
              <a:ea typeface="黑体" panose="02010609060101010101" charset="-122"/>
              <a:cs typeface="黑体" panose="02010609060101010101" charset="-122"/>
            </a:endParaRPr>
          </a:p>
          <a:p>
            <a:pPr marL="736600" algn="l" rtl="0" eaLnBrk="0">
              <a:lnSpc>
                <a:spcPct val="133000"/>
              </a:lnSpc>
              <a:spcBef>
                <a:spcPts val="1155"/>
              </a:spcBef>
            </a:pPr>
            <a:r>
              <a:rPr sz="2100" kern="0" spc="90" dirty="0">
                <a:solidFill>
                  <a:srgbClr val="000000">
                    <a:alpha val="100000"/>
                  </a:srgbClr>
                </a:solidFill>
                <a:latin typeface="Arial" panose="020B0604020202020204"/>
                <a:ea typeface="Arial" panose="020B0604020202020204"/>
                <a:cs typeface="Arial" panose="020B0604020202020204"/>
              </a:rPr>
              <a:t>15</a:t>
            </a:r>
            <a:r>
              <a:rPr sz="2100" kern="0" spc="0" dirty="0">
                <a:solidFill>
                  <a:srgbClr val="000000">
                    <a:alpha val="100000"/>
                  </a:srgbClr>
                </a:solidFill>
                <a:latin typeface="Arial" panose="020B0604020202020204"/>
                <a:ea typeface="Arial" panose="020B0604020202020204"/>
                <a:cs typeface="Arial" panose="020B0604020202020204"/>
              </a:rPr>
              <a:t>cm</a:t>
            </a:r>
            <a:r>
              <a:rPr sz="2100" kern="0" spc="90" dirty="0">
                <a:solidFill>
                  <a:srgbClr val="000000">
                    <a:alpha val="100000"/>
                  </a:srgbClr>
                </a:solidFill>
                <a:latin typeface="Arial" panose="020B0604020202020204"/>
                <a:ea typeface="Arial" panose="020B0604020202020204"/>
                <a:cs typeface="Arial" panose="020B0604020202020204"/>
              </a:rPr>
              <a:t>,</a:t>
            </a:r>
            <a:r>
              <a:rPr sz="2100" kern="0" spc="30" dirty="0">
                <a:solidFill>
                  <a:srgbClr val="000000">
                    <a:alpha val="100000"/>
                  </a:srgbClr>
                </a:solidFill>
                <a:latin typeface="Arial" panose="020B0604020202020204"/>
                <a:ea typeface="Arial" panose="020B0604020202020204"/>
                <a:cs typeface="Arial" panose="020B0604020202020204"/>
              </a:rPr>
              <a:t>  </a:t>
            </a:r>
            <a:r>
              <a:rPr sz="2100" kern="0" spc="90" dirty="0">
                <a:solidFill>
                  <a:srgbClr val="000000">
                    <a:alpha val="100000"/>
                  </a:srgbClr>
                </a:solidFill>
                <a:latin typeface="黑体" panose="02010609060101010101" charset="-122"/>
                <a:ea typeface="黑体" panose="02010609060101010101" charset="-122"/>
                <a:cs typeface="黑体" panose="02010609060101010101" charset="-122"/>
              </a:rPr>
              <a:t>长度30-35</a:t>
            </a:r>
            <a:r>
              <a:rPr sz="2100" kern="0" spc="0" dirty="0">
                <a:solidFill>
                  <a:srgbClr val="000000">
                    <a:alpha val="100000"/>
                  </a:srgbClr>
                </a:solidFill>
                <a:latin typeface="Arial" panose="020B0604020202020204"/>
                <a:ea typeface="Arial" panose="020B0604020202020204"/>
                <a:cs typeface="Arial" panose="020B0604020202020204"/>
              </a:rPr>
              <a:t>cm</a:t>
            </a:r>
            <a:r>
              <a:rPr sz="2100" kern="0" spc="90" dirty="0">
                <a:solidFill>
                  <a:srgbClr val="000000">
                    <a:alpha val="100000"/>
                  </a:srgbClr>
                </a:solidFill>
                <a:latin typeface="Arial" panose="020B0604020202020204"/>
                <a:ea typeface="Arial" panose="020B0604020202020204"/>
                <a:cs typeface="Arial" panose="020B0604020202020204"/>
              </a:rPr>
              <a:t>;</a:t>
            </a:r>
            <a:r>
              <a:rPr sz="2100" kern="0" spc="250" dirty="0">
                <a:solidFill>
                  <a:srgbClr val="000000">
                    <a:alpha val="100000"/>
                  </a:srgbClr>
                </a:solidFill>
                <a:latin typeface="Arial" panose="020B0604020202020204"/>
                <a:ea typeface="Arial" panose="020B0604020202020204"/>
                <a:cs typeface="Arial" panose="020B0604020202020204"/>
              </a:rPr>
              <a:t>  </a:t>
            </a:r>
            <a:r>
              <a:rPr sz="2100" kern="0" spc="90" dirty="0">
                <a:solidFill>
                  <a:srgbClr val="000000">
                    <a:alpha val="100000"/>
                  </a:srgbClr>
                </a:solidFill>
                <a:latin typeface="黑体" panose="02010609060101010101" charset="-122"/>
                <a:ea typeface="黑体" panose="02010609060101010101" charset="-122"/>
                <a:cs typeface="黑体" panose="02010609060101010101" charset="-122"/>
              </a:rPr>
              <a:t>大号袖带宽度14-19</a:t>
            </a:r>
            <a:r>
              <a:rPr sz="2100" kern="0" spc="0" dirty="0">
                <a:solidFill>
                  <a:srgbClr val="000000">
                    <a:alpha val="100000"/>
                  </a:srgbClr>
                </a:solidFill>
                <a:latin typeface="Arial" panose="020B0604020202020204"/>
                <a:ea typeface="Arial" panose="020B0604020202020204"/>
                <a:cs typeface="Arial" panose="020B0604020202020204"/>
              </a:rPr>
              <a:t>cm</a:t>
            </a:r>
            <a:r>
              <a:rPr sz="2100" kern="0" spc="90" dirty="0">
                <a:solidFill>
                  <a:srgbClr val="000000">
                    <a:alpha val="100000"/>
                  </a:srgbClr>
                </a:solidFill>
                <a:latin typeface="Arial" panose="020B0604020202020204"/>
                <a:ea typeface="Arial" panose="020B0604020202020204"/>
                <a:cs typeface="Arial" panose="020B0604020202020204"/>
              </a:rPr>
              <a:t>,</a:t>
            </a:r>
            <a:r>
              <a:rPr sz="2100" kern="0" spc="390" dirty="0">
                <a:solidFill>
                  <a:srgbClr val="000000">
                    <a:alpha val="100000"/>
                  </a:srgbClr>
                </a:solidFill>
                <a:latin typeface="Arial" panose="020B0604020202020204"/>
                <a:ea typeface="Arial" panose="020B0604020202020204"/>
                <a:cs typeface="Arial" panose="020B0604020202020204"/>
              </a:rPr>
              <a:t> </a:t>
            </a:r>
            <a:r>
              <a:rPr sz="2100" kern="0" spc="90" dirty="0">
                <a:solidFill>
                  <a:srgbClr val="000000">
                    <a:alpha val="100000"/>
                  </a:srgbClr>
                </a:solidFill>
                <a:latin typeface="黑体" panose="02010609060101010101" charset="-122"/>
                <a:ea typeface="黑体" panose="02010609060101010101" charset="-122"/>
                <a:cs typeface="黑体" panose="02010609060101010101" charset="-122"/>
              </a:rPr>
              <a:t>长</a:t>
            </a:r>
            <a:r>
              <a:rPr sz="2100" kern="0" spc="9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90" dirty="0">
                <a:solidFill>
                  <a:srgbClr val="000000">
                    <a:alpha val="100000"/>
                  </a:srgbClr>
                </a:solidFill>
                <a:latin typeface="黑体" panose="02010609060101010101" charset="-122"/>
                <a:ea typeface="黑体" panose="02010609060101010101" charset="-122"/>
                <a:cs typeface="黑体" panose="02010609060101010101" charset="-122"/>
              </a:rPr>
              <a:t>度</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30" dirty="0">
                <a:solidFill>
                  <a:srgbClr val="000000">
                    <a:alpha val="100000"/>
                  </a:srgbClr>
                </a:solidFill>
                <a:latin typeface="Arial" panose="020B0604020202020204"/>
                <a:ea typeface="Arial" panose="020B0604020202020204"/>
                <a:cs typeface="Arial" panose="020B0604020202020204"/>
              </a:rPr>
              <a:t>31-45</a:t>
            </a:r>
            <a:r>
              <a:rPr sz="2100" kern="0" spc="0" dirty="0">
                <a:solidFill>
                  <a:srgbClr val="000000">
                    <a:alpha val="100000"/>
                  </a:srgbClr>
                </a:solidFill>
                <a:latin typeface="Arial" panose="020B0604020202020204"/>
                <a:ea typeface="Arial" panose="020B0604020202020204"/>
                <a:cs typeface="Arial" panose="020B0604020202020204"/>
              </a:rPr>
              <a:t>cm</a:t>
            </a:r>
            <a:r>
              <a:rPr sz="2100" kern="0" spc="30" dirty="0">
                <a:solidFill>
                  <a:srgbClr val="000000">
                    <a:alpha val="100000"/>
                  </a:srgbClr>
                </a:solidFill>
                <a:latin typeface="Arial" panose="020B0604020202020204"/>
                <a:ea typeface="Arial" panose="020B0604020202020204"/>
                <a:cs typeface="Arial" panose="020B0604020202020204"/>
              </a:rPr>
              <a:t>;</a:t>
            </a:r>
            <a:r>
              <a:rPr sz="2100" kern="0" spc="170" dirty="0">
                <a:solidFill>
                  <a:srgbClr val="000000">
                    <a:alpha val="100000"/>
                  </a:srgbClr>
                </a:solidFill>
                <a:latin typeface="Arial" panose="020B0604020202020204"/>
                <a:ea typeface="Arial" panose="020B0604020202020204"/>
                <a:cs typeface="Arial" panose="020B0604020202020204"/>
              </a:rPr>
              <a:t>   </a:t>
            </a: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小号、超</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小号、超大号</a:t>
            </a:r>
            <a:endParaRPr sz="2100" dirty="0">
              <a:latin typeface="黑体" panose="02010609060101010101" charset="-122"/>
              <a:ea typeface="黑体" panose="02010609060101010101" charset="-122"/>
              <a:cs typeface="黑体" panose="02010609060101010101" charset="-122"/>
            </a:endParaRPr>
          </a:p>
          <a:p>
            <a:pPr algn="l" rtl="0" eaLnBrk="0">
              <a:lnSpc>
                <a:spcPct val="113000"/>
              </a:lnSpc>
            </a:pPr>
            <a:endParaRPr sz="700" dirty="0">
              <a:latin typeface="Arial" panose="020B0604020202020204"/>
              <a:ea typeface="Arial" panose="020B0604020202020204"/>
              <a:cs typeface="Arial" panose="020B0604020202020204"/>
            </a:endParaRPr>
          </a:p>
          <a:p>
            <a:pPr marL="735965" indent="-260350" algn="l" rtl="0" eaLnBrk="0">
              <a:lnSpc>
                <a:spcPct val="115000"/>
              </a:lnSpc>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◆其他：能够调节坐高的椅子、工作台、监控设备和身份</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识别设备</a:t>
            </a:r>
            <a:endParaRPr sz="2100" dirty="0">
              <a:latin typeface="黑体" panose="02010609060101010101" charset="-122"/>
              <a:ea typeface="黑体" panose="02010609060101010101" charset="-122"/>
              <a:cs typeface="黑体" panose="02010609060101010101" charset="-122"/>
            </a:endParaRPr>
          </a:p>
        </p:txBody>
      </p:sp>
      <p:pic>
        <p:nvPicPr>
          <p:cNvPr id="526" name="picture 526"/>
          <p:cNvPicPr>
            <a:picLocks noChangeAspect="1"/>
          </p:cNvPicPr>
          <p:nvPr/>
        </p:nvPicPr>
        <p:blipFill>
          <a:blip r:embed="rId1"/>
          <a:stretch>
            <a:fillRect/>
          </a:stretch>
        </p:blipFill>
        <p:spPr>
          <a:xfrm rot="21600000">
            <a:off x="8788359" y="3244862"/>
            <a:ext cx="3251240" cy="3136917"/>
          </a:xfrm>
          <a:prstGeom prst="rect">
            <a:avLst/>
          </a:prstGeom>
        </p:spPr>
      </p:pic>
      <p:sp>
        <p:nvSpPr>
          <p:cNvPr id="528" name="textbox 528"/>
          <p:cNvSpPr/>
          <p:nvPr/>
        </p:nvSpPr>
        <p:spPr>
          <a:xfrm>
            <a:off x="1816298" y="535597"/>
            <a:ext cx="598614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1080E0">
                    <a:alpha val="100000"/>
                  </a:srgbClr>
                </a:solidFill>
                <a:latin typeface="黑体" panose="02010609060101010101" charset="-122"/>
                <a:ea typeface="黑体" panose="02010609060101010101" charset="-122"/>
                <a:cs typeface="黑体" panose="02010609060101010101" charset="-122"/>
              </a:rPr>
              <a:t>诊室血压标准化测量实施方法</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rect 536"/>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538" name="picture 538"/>
          <p:cNvPicPr>
            <a:picLocks noChangeAspect="1"/>
          </p:cNvPicPr>
          <p:nvPr/>
        </p:nvPicPr>
        <p:blipFill>
          <a:blip r:embed="rId1"/>
          <a:stretch>
            <a:fillRect/>
          </a:stretch>
        </p:blipFill>
        <p:spPr>
          <a:xfrm rot="21600000">
            <a:off x="3365479" y="1257277"/>
            <a:ext cx="3156021" cy="3206800"/>
          </a:xfrm>
          <a:prstGeom prst="rect">
            <a:avLst/>
          </a:prstGeom>
        </p:spPr>
      </p:pic>
      <p:grpSp>
        <p:nvGrpSpPr>
          <p:cNvPr id="38" name="group 38"/>
          <p:cNvGrpSpPr/>
          <p:nvPr/>
        </p:nvGrpSpPr>
        <p:grpSpPr>
          <a:xfrm rot="21600000">
            <a:off x="6832640" y="1263655"/>
            <a:ext cx="3155899" cy="3143226"/>
            <a:chOff x="0" y="0"/>
            <a:chExt cx="3155899" cy="3143226"/>
          </a:xfrm>
        </p:grpSpPr>
        <p:pic>
          <p:nvPicPr>
            <p:cNvPr id="540" name="picture 540"/>
            <p:cNvPicPr>
              <a:picLocks noChangeAspect="1"/>
            </p:cNvPicPr>
            <p:nvPr/>
          </p:nvPicPr>
          <p:blipFill>
            <a:blip r:embed="rId2"/>
            <a:stretch>
              <a:fillRect/>
            </a:stretch>
          </p:blipFill>
          <p:spPr>
            <a:xfrm rot="21600000">
              <a:off x="0" y="0"/>
              <a:ext cx="3155899" cy="3143226"/>
            </a:xfrm>
            <a:prstGeom prst="rect">
              <a:avLst/>
            </a:prstGeom>
          </p:spPr>
        </p:pic>
        <p:sp>
          <p:nvSpPr>
            <p:cNvPr id="542" name="textbox 542"/>
            <p:cNvSpPr/>
            <p:nvPr/>
          </p:nvSpPr>
          <p:spPr>
            <a:xfrm>
              <a:off x="-12700" y="-12700"/>
              <a:ext cx="3181350" cy="3208654"/>
            </a:xfrm>
            <a:prstGeom prst="rect">
              <a:avLst/>
            </a:prstGeom>
            <a:noFill/>
            <a:ln w="0" cap="flat">
              <a:noFill/>
              <a:prstDash val="solid"/>
              <a:miter lim="0"/>
            </a:ln>
          </p:spPr>
          <p:txBody>
            <a:bodyPr vert="horz" wrap="square" lIns="0" tIns="0" rIns="0" bIns="0"/>
            <a:lstStyle/>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761365" algn="l" rtl="0" eaLnBrk="0">
                <a:lnSpc>
                  <a:spcPct val="97000"/>
                </a:lnSpc>
              </a:pPr>
              <a:r>
                <a:rPr sz="2400" kern="0" spc="30" dirty="0">
                  <a:solidFill>
                    <a:srgbClr val="FFFFFF">
                      <a:alpha val="100000"/>
                    </a:srgbClr>
                  </a:solidFill>
                  <a:latin typeface="黑体" panose="02010609060101010101" charset="-122"/>
                  <a:ea typeface="黑体" panose="02010609060101010101" charset="-122"/>
                  <a:cs typeface="黑体" panose="02010609060101010101" charset="-122"/>
                </a:rPr>
                <a:t>测量管理人员</a:t>
              </a:r>
              <a:endParaRPr sz="2400" dirty="0">
                <a:latin typeface="黑体" panose="02010609060101010101" charset="-122"/>
                <a:ea typeface="黑体" panose="02010609060101010101" charset="-122"/>
                <a:cs typeface="黑体" panose="02010609060101010101" charset="-122"/>
              </a:endParaRPr>
            </a:p>
          </p:txBody>
        </p:sp>
      </p:grpSp>
      <p:sp>
        <p:nvSpPr>
          <p:cNvPr id="544" name="textbox 544"/>
          <p:cNvSpPr/>
          <p:nvPr/>
        </p:nvSpPr>
        <p:spPr>
          <a:xfrm>
            <a:off x="3111500" y="4677943"/>
            <a:ext cx="3597275" cy="1831975"/>
          </a:xfrm>
          <a:prstGeom prst="rect">
            <a:avLst/>
          </a:prstGeom>
          <a:noFill/>
          <a:ln w="0" cap="flat">
            <a:noFill/>
            <a:prstDash val="solid"/>
            <a:miter lim="0"/>
          </a:ln>
        </p:spPr>
        <p:txBody>
          <a:bodyPr vert="horz" wrap="square" lIns="0" tIns="0" rIns="0" bIns="0"/>
          <a:lstStyle/>
          <a:p>
            <a:pPr algn="l" rtl="0" eaLnBrk="0">
              <a:lnSpc>
                <a:spcPct val="103000"/>
              </a:lnSpc>
            </a:pPr>
            <a:endParaRPr sz="100" dirty="0">
              <a:latin typeface="Arial" panose="020B0604020202020204"/>
              <a:ea typeface="Arial" panose="020B0604020202020204"/>
              <a:cs typeface="Arial" panose="020B0604020202020204"/>
            </a:endParaRPr>
          </a:p>
          <a:p>
            <a:pPr marL="329565" indent="-316865" algn="l" rtl="0" eaLnBrk="0">
              <a:lnSpc>
                <a:spcPct val="92000"/>
              </a:lnSpc>
              <a:spcBef>
                <a:spcPts val="0"/>
              </a:spcBef>
            </a:pPr>
            <a:r>
              <a:rPr sz="2100" kern="0" spc="70" dirty="0">
                <a:solidFill>
                  <a:srgbClr val="000000">
                    <a:alpha val="100000"/>
                  </a:srgbClr>
                </a:solidFill>
                <a:latin typeface="黑体" panose="02010609060101010101" charset="-122"/>
                <a:ea typeface="黑体" panose="02010609060101010101" charset="-122"/>
                <a:cs typeface="黑体" panose="02010609060101010101" charset="-122"/>
              </a:rPr>
              <a:t>√测压前需安静休息5-10分</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钟，精神放松</a:t>
            </a:r>
            <a:endParaRPr sz="2100" dirty="0">
              <a:latin typeface="黑体" panose="02010609060101010101" charset="-122"/>
              <a:ea typeface="黑体" panose="02010609060101010101" charset="-122"/>
              <a:cs typeface="黑体" panose="02010609060101010101" charset="-122"/>
            </a:endParaRPr>
          </a:p>
          <a:p>
            <a:pPr marL="12700" algn="l" rtl="0" eaLnBrk="0">
              <a:lnSpc>
                <a:spcPct val="84000"/>
              </a:lnSpc>
              <a:spcBef>
                <a:spcPts val="135"/>
              </a:spcBef>
            </a:pP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√避免用力，要排空膀胱</a:t>
            </a:r>
            <a:endParaRPr sz="2100" dirty="0">
              <a:latin typeface="黑体" panose="02010609060101010101" charset="-122"/>
              <a:ea typeface="黑体" panose="02010609060101010101" charset="-122"/>
              <a:cs typeface="黑体" panose="02010609060101010101" charset="-122"/>
            </a:endParaRPr>
          </a:p>
          <a:p>
            <a:pPr marL="329565" indent="-298450" algn="l" rtl="0" eaLnBrk="0">
              <a:lnSpc>
                <a:spcPct val="96000"/>
              </a:lnSpc>
              <a:spcBef>
                <a:spcPts val="55"/>
              </a:spcBef>
            </a:pP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√30分钟前应停止吸</a:t>
            </a:r>
            <a:r>
              <a:rPr sz="2100" kern="0" spc="40" dirty="0">
                <a:solidFill>
                  <a:srgbClr val="000000">
                    <a:alpha val="100000"/>
                  </a:srgbClr>
                </a:solidFill>
                <a:latin typeface="黑体" panose="02010609060101010101" charset="-122"/>
                <a:ea typeface="黑体" panose="02010609060101010101" charset="-122"/>
                <a:cs typeface="黑体" panose="02010609060101010101" charset="-122"/>
              </a:rPr>
              <a:t>烟，测血</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压前避免饮用茶、咖啡</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类饮</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料</a:t>
            </a:r>
            <a:endParaRPr sz="2100" dirty="0">
              <a:latin typeface="黑体" panose="02010609060101010101" charset="-122"/>
              <a:ea typeface="黑体" panose="02010609060101010101" charset="-122"/>
              <a:cs typeface="黑体" panose="02010609060101010101" charset="-122"/>
            </a:endParaRPr>
          </a:p>
        </p:txBody>
      </p:sp>
      <p:sp>
        <p:nvSpPr>
          <p:cNvPr id="546" name="textbox 546"/>
          <p:cNvSpPr/>
          <p:nvPr/>
        </p:nvSpPr>
        <p:spPr>
          <a:xfrm>
            <a:off x="1816298" y="535597"/>
            <a:ext cx="689546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诊室血压标准化测量具体操作要求</a:t>
            </a:r>
            <a:endParaRPr sz="3600" dirty="0">
              <a:latin typeface="黑体" panose="02010609060101010101" charset="-122"/>
              <a:ea typeface="黑体" panose="02010609060101010101" charset="-122"/>
              <a:cs typeface="黑体" panose="02010609060101010101" charset="-122"/>
            </a:endParaRPr>
          </a:p>
        </p:txBody>
      </p:sp>
      <p:sp>
        <p:nvSpPr>
          <p:cNvPr id="548" name="textbox 548"/>
          <p:cNvSpPr/>
          <p:nvPr/>
        </p:nvSpPr>
        <p:spPr>
          <a:xfrm>
            <a:off x="7347001" y="4652500"/>
            <a:ext cx="2468245" cy="1247775"/>
          </a:xfrm>
          <a:prstGeom prst="rect">
            <a:avLst/>
          </a:prstGeom>
          <a:noFill/>
          <a:ln w="0" cap="flat">
            <a:noFill/>
            <a:prstDash val="solid"/>
            <a:miter lim="0"/>
          </a:ln>
        </p:spPr>
        <p:txBody>
          <a:bodyPr vert="horz" wrap="square" lIns="0" tIns="0" rIns="0" bIns="0"/>
          <a:lstStyle/>
          <a:p>
            <a:pPr algn="l" rtl="0" eaLnBrk="0">
              <a:lnSpc>
                <a:spcPct val="122000"/>
              </a:lnSpc>
            </a:pPr>
            <a:endParaRPr sz="100" dirty="0">
              <a:latin typeface="Arial" panose="020B0604020202020204"/>
              <a:ea typeface="Arial" panose="020B0604020202020204"/>
              <a:cs typeface="Arial" panose="020B0604020202020204"/>
            </a:endParaRPr>
          </a:p>
          <a:p>
            <a:pPr marL="304165" indent="-291465" algn="l" rtl="0" eaLnBrk="0">
              <a:lnSpc>
                <a:spcPct val="95000"/>
              </a:lnSpc>
              <a:spcBef>
                <a:spcPts val="0"/>
              </a:spcBef>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a:t>
            </a:r>
            <a:r>
              <a:rPr sz="2100" kern="0" spc="-84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经过血压测量培训</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合格的医生、护士</a:t>
            </a: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及技术人员实施诊</a:t>
            </a: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室血压的测量</a:t>
            </a:r>
            <a:endParaRPr sz="2100" dirty="0">
              <a:latin typeface="黑体" panose="02010609060101010101" charset="-122"/>
              <a:ea typeface="黑体" panose="02010609060101010101" charset="-122"/>
              <a:cs typeface="黑体" panose="02010609060101010101" charset="-122"/>
            </a:endParaRPr>
          </a:p>
        </p:txBody>
      </p:sp>
      <p:sp>
        <p:nvSpPr>
          <p:cNvPr id="550" name="textbox 550"/>
          <p:cNvSpPr/>
          <p:nvPr/>
        </p:nvSpPr>
        <p:spPr>
          <a:xfrm>
            <a:off x="1795190" y="1594537"/>
            <a:ext cx="1278255" cy="382270"/>
          </a:xfrm>
          <a:prstGeom prst="rect">
            <a:avLst/>
          </a:prstGeom>
          <a:noFill/>
          <a:ln w="0" cap="flat">
            <a:noFill/>
            <a:prstDash val="solid"/>
            <a:miter lim="0"/>
          </a:ln>
        </p:spPr>
        <p:txBody>
          <a:bodyPr vert="horz" wrap="square" lIns="0" tIns="0" rIns="0" bIns="0"/>
          <a:lstStyle/>
          <a:p>
            <a:pPr algn="l" rtl="0" eaLnBrk="0">
              <a:lnSpc>
                <a:spcPct val="73000"/>
              </a:lnSpc>
            </a:pPr>
            <a:endParaRPr sz="100" dirty="0">
              <a:latin typeface="Arial" panose="020B0604020202020204"/>
              <a:ea typeface="Arial" panose="020B0604020202020204"/>
              <a:cs typeface="Arial" panose="020B0604020202020204"/>
            </a:endParaRPr>
          </a:p>
          <a:p>
            <a:pPr marL="12700" algn="l" rtl="0" eaLnBrk="0">
              <a:lnSpc>
                <a:spcPct val="98000"/>
              </a:lnSpc>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准备工作</a:t>
            </a:r>
            <a:endParaRPr sz="2400" dirty="0">
              <a:latin typeface="黑体" panose="02010609060101010101" charset="-122"/>
              <a:ea typeface="黑体" panose="02010609060101010101" charset="-122"/>
              <a:cs typeface="黑体" panose="02010609060101010101" charset="-122"/>
            </a:endParaRPr>
          </a:p>
        </p:txBody>
      </p:sp>
      <p:sp>
        <p:nvSpPr>
          <p:cNvPr id="556" name="textbox 556"/>
          <p:cNvSpPr/>
          <p:nvPr/>
        </p:nvSpPr>
        <p:spPr>
          <a:xfrm>
            <a:off x="10864880" y="841278"/>
            <a:ext cx="360679" cy="10604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635"/>
              </a:lnSpc>
            </a:pPr>
            <a:r>
              <a:rPr sz="500" kern="0" spc="70" dirty="0">
                <a:solidFill>
                  <a:srgbClr val="208070">
                    <a:alpha val="100000"/>
                  </a:srgbClr>
                </a:solidFill>
                <a:latin typeface="仿宋" panose="02010609060101010101" charset="-122"/>
                <a:ea typeface="仿宋" panose="02010609060101010101" charset="-122"/>
                <a:cs typeface="仿宋" panose="02010609060101010101" charset="-122"/>
              </a:rPr>
              <a:t>上照区2共</a:t>
            </a:r>
            <a:endParaRPr sz="500"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rect 558"/>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560" name="textbox 560"/>
          <p:cNvSpPr/>
          <p:nvPr/>
        </p:nvSpPr>
        <p:spPr>
          <a:xfrm>
            <a:off x="1149319" y="1594537"/>
            <a:ext cx="6595109" cy="4441825"/>
          </a:xfrm>
          <a:prstGeom prst="rect">
            <a:avLst/>
          </a:prstGeom>
          <a:noFill/>
          <a:ln w="0" cap="flat">
            <a:noFill/>
            <a:prstDash val="solid"/>
            <a:miter lim="0"/>
          </a:ln>
        </p:spPr>
        <p:txBody>
          <a:bodyPr vert="horz" wrap="square" lIns="0" tIns="0" rIns="0" bIns="0"/>
          <a:lstStyle/>
          <a:p>
            <a:pPr algn="l" rtl="0" eaLnBrk="0">
              <a:lnSpc>
                <a:spcPct val="73000"/>
              </a:lnSpc>
            </a:pPr>
            <a:endParaRPr sz="100" dirty="0">
              <a:latin typeface="Arial" panose="020B0604020202020204"/>
              <a:ea typeface="Arial" panose="020B0604020202020204"/>
              <a:cs typeface="Arial" panose="020B0604020202020204"/>
            </a:endParaRPr>
          </a:p>
          <a:p>
            <a:pPr marL="17145" algn="l" rtl="0" eaLnBrk="0">
              <a:lnSpc>
                <a:spcPct val="98000"/>
              </a:lnSpc>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测量过程</a:t>
            </a:r>
            <a:endParaRPr sz="24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115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口受检者取坐位，坐靠背椅，双脚平放地面，着薄</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衣</a:t>
            </a:r>
            <a:endParaRPr sz="2100" dirty="0">
              <a:latin typeface="黑体" panose="02010609060101010101" charset="-122"/>
              <a:ea typeface="黑体" panose="02010609060101010101" charset="-122"/>
              <a:cs typeface="黑体" panose="02010609060101010101" charset="-122"/>
            </a:endParaRPr>
          </a:p>
          <a:p>
            <a:pPr marL="12700" algn="l" rtl="0" eaLnBrk="0">
              <a:lnSpc>
                <a:spcPct val="149000"/>
              </a:lnSpc>
              <a:spcBef>
                <a:spcPts val="2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口测量血压时气囊位置与右心</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房水平齐平，手掌向上</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70" dirty="0">
                <a:solidFill>
                  <a:srgbClr val="000000">
                    <a:alpha val="100000"/>
                  </a:srgbClr>
                </a:solidFill>
                <a:latin typeface="黑体" panose="02010609060101010101" charset="-122"/>
                <a:ea typeface="黑体" panose="02010609060101010101" charset="-122"/>
                <a:cs typeface="黑体" panose="02010609060101010101" charset="-122"/>
              </a:rPr>
              <a:t>口不要活动，不讲话</a:t>
            </a:r>
            <a:r>
              <a:rPr lang="zh-CN" sz="2100" kern="0" spc="70" dirty="0">
                <a:solidFill>
                  <a:srgbClr val="000000">
                    <a:alpha val="100000"/>
                  </a:srgbClr>
                </a:solidFill>
                <a:latin typeface="黑体" panose="02010609060101010101" charset="-122"/>
                <a:ea typeface="黑体" panose="02010609060101010101" charset="-122"/>
                <a:cs typeface="黑体" panose="02010609060101010101" charset="-122"/>
              </a:rPr>
              <a:t>，不憋尿</a:t>
            </a:r>
            <a:endParaRPr sz="2100" dirty="0">
              <a:latin typeface="黑体" panose="02010609060101010101" charset="-122"/>
              <a:ea typeface="黑体" panose="02010609060101010101" charset="-122"/>
              <a:cs typeface="黑体" panose="02010609060101010101" charset="-122"/>
            </a:endParaRPr>
          </a:p>
          <a:p>
            <a:pPr marL="69850" indent="-57150" algn="l" rtl="0" eaLnBrk="0">
              <a:lnSpc>
                <a:spcPct val="134000"/>
              </a:lnSpc>
              <a:spcBef>
                <a:spcPts val="34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口使用大小合适的袖带，袖带的下缘放置于肘弯上2</a:t>
            </a:r>
            <a:r>
              <a:rPr sz="2100" kern="0" spc="0" dirty="0">
                <a:solidFill>
                  <a:srgbClr val="000000">
                    <a:alpha val="100000"/>
                  </a:srgbClr>
                </a:solidFill>
                <a:latin typeface="Arial" panose="020B0604020202020204"/>
                <a:ea typeface="Arial" panose="020B0604020202020204"/>
                <a:cs typeface="Arial" panose="020B0604020202020204"/>
              </a:rPr>
              <a:t>cm  </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处，袖带松紧以能塞进2指为宜</a:t>
            </a:r>
            <a:endParaRPr sz="2100" dirty="0">
              <a:latin typeface="黑体" panose="02010609060101010101" charset="-122"/>
              <a:ea typeface="黑体" panose="02010609060101010101" charset="-122"/>
              <a:cs typeface="黑体" panose="02010609060101010101" charset="-122"/>
            </a:endParaRPr>
          </a:p>
          <a:p>
            <a:pPr marL="69850" indent="-57150" algn="l" rtl="0" eaLnBrk="0">
              <a:lnSpc>
                <a:spcPct val="138000"/>
              </a:lnSpc>
              <a:spcBef>
                <a:spcPts val="205"/>
              </a:spcBef>
            </a:pP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口每次测量2-3次，测量间隔1分钟，取两次平均值作为</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当次血压值</a:t>
            </a:r>
            <a:endParaRPr sz="21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106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口首次测量双臂血压，之后</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标记血压值较高一侧手臂作</a:t>
            </a:r>
            <a:endParaRPr sz="2100" dirty="0">
              <a:latin typeface="黑体" panose="02010609060101010101" charset="-122"/>
              <a:ea typeface="黑体" panose="02010609060101010101" charset="-122"/>
              <a:cs typeface="黑体" panose="02010609060101010101" charset="-122"/>
            </a:endParaRPr>
          </a:p>
          <a:p>
            <a:pPr marL="69850" algn="l" rtl="0" eaLnBrk="0">
              <a:lnSpc>
                <a:spcPts val="3665"/>
              </a:lnSpc>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为今后每次测量血压的手臂</a:t>
            </a:r>
            <a:endParaRPr sz="2100" dirty="0">
              <a:latin typeface="黑体" panose="02010609060101010101" charset="-122"/>
              <a:ea typeface="黑体" panose="02010609060101010101" charset="-122"/>
              <a:cs typeface="黑体" panose="02010609060101010101" charset="-122"/>
            </a:endParaRPr>
          </a:p>
        </p:txBody>
      </p:sp>
      <p:grpSp>
        <p:nvGrpSpPr>
          <p:cNvPr id="40" name="group 40"/>
          <p:cNvGrpSpPr/>
          <p:nvPr/>
        </p:nvGrpSpPr>
        <p:grpSpPr>
          <a:xfrm rot="21600000">
            <a:off x="7886761" y="1650994"/>
            <a:ext cx="4159178" cy="4337067"/>
            <a:chOff x="0" y="0"/>
            <a:chExt cx="4159178" cy="4337067"/>
          </a:xfrm>
        </p:grpSpPr>
        <p:pic>
          <p:nvPicPr>
            <p:cNvPr id="562" name="picture 562"/>
            <p:cNvPicPr>
              <a:picLocks noChangeAspect="1"/>
            </p:cNvPicPr>
            <p:nvPr/>
          </p:nvPicPr>
          <p:blipFill>
            <a:blip r:embed="rId1"/>
            <a:stretch>
              <a:fillRect/>
            </a:stretch>
          </p:blipFill>
          <p:spPr>
            <a:xfrm rot="21600000">
              <a:off x="0" y="0"/>
              <a:ext cx="4159178" cy="4337067"/>
            </a:xfrm>
            <a:prstGeom prst="rect">
              <a:avLst/>
            </a:prstGeom>
          </p:spPr>
        </p:pic>
        <p:sp>
          <p:nvSpPr>
            <p:cNvPr id="564" name="textbox 564"/>
            <p:cNvSpPr/>
            <p:nvPr/>
          </p:nvSpPr>
          <p:spPr>
            <a:xfrm>
              <a:off x="-12700" y="-12700"/>
              <a:ext cx="4184650" cy="4384675"/>
            </a:xfrm>
            <a:prstGeom prst="rect">
              <a:avLst/>
            </a:prstGeom>
            <a:noFill/>
            <a:ln w="0" cap="flat">
              <a:noFill/>
              <a:prstDash val="solid"/>
              <a:miter lim="0"/>
            </a:ln>
          </p:spPr>
          <p:txBody>
            <a:bodyPr vert="horz" wrap="square" lIns="0" tIns="0" rIns="0" bIns="0"/>
            <a:lstStyle/>
            <a:p>
              <a:pPr algn="l" rtl="0" eaLnBrk="0">
                <a:lnSpc>
                  <a:spcPct val="152000"/>
                </a:lnSpc>
              </a:pPr>
              <a:endParaRPr sz="1000" dirty="0">
                <a:latin typeface="Arial" panose="020B0604020202020204"/>
                <a:ea typeface="Arial" panose="020B0604020202020204"/>
                <a:cs typeface="Arial" panose="020B0604020202020204"/>
              </a:endParaRPr>
            </a:p>
            <a:p>
              <a:pPr marL="2834005" algn="l" rtl="0" eaLnBrk="0">
                <a:lnSpc>
                  <a:spcPct val="98000"/>
                </a:lnSpc>
                <a:spcBef>
                  <a:spcPts val="0"/>
                </a:spcBef>
              </a:pPr>
              <a:r>
                <a:rPr sz="1300" b="1" kern="0" spc="70" dirty="0">
                  <a:solidFill>
                    <a:srgbClr val="805030">
                      <a:alpha val="100000"/>
                    </a:srgbClr>
                  </a:solidFill>
                  <a:latin typeface="黑体" panose="02010609060101010101" charset="-122"/>
                  <a:ea typeface="黑体" panose="02010609060101010101" charset="-122"/>
                  <a:cs typeface="黑体" panose="02010609060101010101" charset="-122"/>
                </a:rPr>
                <a:t>松紧以能插入</a:t>
              </a:r>
              <a:endParaRPr sz="1300" dirty="0">
                <a:latin typeface="黑体" panose="02010609060101010101" charset="-122"/>
                <a:ea typeface="黑体" panose="02010609060101010101" charset="-122"/>
                <a:cs typeface="黑体" panose="02010609060101010101" charset="-122"/>
              </a:endParaRPr>
            </a:p>
            <a:p>
              <a:pPr marL="2834005" algn="l" rtl="0" eaLnBrk="0">
                <a:lnSpc>
                  <a:spcPct val="100000"/>
                </a:lnSpc>
                <a:spcBef>
                  <a:spcPts val="80"/>
                </a:spcBef>
              </a:pPr>
              <a:r>
                <a:rPr sz="1300" b="1" kern="0" spc="80" dirty="0">
                  <a:solidFill>
                    <a:srgbClr val="806030">
                      <a:alpha val="100000"/>
                    </a:srgbClr>
                  </a:solidFill>
                  <a:latin typeface="黑体" panose="02010609060101010101" charset="-122"/>
                  <a:ea typeface="黑体" panose="02010609060101010101" charset="-122"/>
                  <a:cs typeface="黑体" panose="02010609060101010101" charset="-122"/>
                </a:rPr>
                <a:t>1~2个手指为宜</a:t>
              </a:r>
              <a:endParaRPr sz="1300" dirty="0">
                <a:latin typeface="黑体" panose="02010609060101010101" charset="-122"/>
                <a:ea typeface="黑体" panose="02010609060101010101" charset="-122"/>
                <a:cs typeface="黑体" panose="02010609060101010101" charset="-122"/>
              </a:endParaRPr>
            </a:p>
            <a:p>
              <a:pPr marL="2832100" algn="l" rtl="0" eaLnBrk="0">
                <a:lnSpc>
                  <a:spcPct val="99000"/>
                </a:lnSpc>
                <a:spcBef>
                  <a:spcPts val="385"/>
                </a:spcBef>
              </a:pPr>
              <a:r>
                <a:rPr sz="1300" kern="0" spc="110" dirty="0">
                  <a:solidFill>
                    <a:srgbClr val="806040">
                      <a:alpha val="100000"/>
                    </a:srgbClr>
                  </a:solidFill>
                  <a:latin typeface="黑体" panose="02010609060101010101" charset="-122"/>
                  <a:ea typeface="黑体" panose="02010609060101010101" charset="-122"/>
                  <a:cs typeface="黑体" panose="02010609060101010101" charset="-122"/>
                </a:rPr>
                <a:t>(</a:t>
              </a:r>
              <a:r>
                <a:rPr sz="1300" b="1" kern="0" spc="110" dirty="0">
                  <a:solidFill>
                    <a:srgbClr val="806040">
                      <a:alpha val="100000"/>
                    </a:srgbClr>
                  </a:solidFill>
                  <a:latin typeface="黑体" panose="02010609060101010101" charset="-122"/>
                  <a:ea typeface="黑体" panose="02010609060101010101" charset="-122"/>
                  <a:cs typeface="黑体" panose="02010609060101010101" charset="-122"/>
                </a:rPr>
                <a:t>2~3厘米)</a:t>
              </a:r>
              <a:endParaRPr sz="1300" dirty="0">
                <a:latin typeface="黑体" panose="02010609060101010101" charset="-122"/>
                <a:ea typeface="黑体" panose="02010609060101010101" charset="-122"/>
                <a:cs typeface="黑体" panose="02010609060101010101" charset="-122"/>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1000"/>
                </a:lnSpc>
              </a:pPr>
              <a:endParaRPr sz="1000" dirty="0">
                <a:latin typeface="Arial" panose="020B0604020202020204"/>
                <a:ea typeface="Arial" panose="020B0604020202020204"/>
                <a:cs typeface="Arial" panose="020B0604020202020204"/>
              </a:endParaRPr>
            </a:p>
            <a:p>
              <a:pPr marL="196215" algn="l" rtl="0" eaLnBrk="0">
                <a:lnSpc>
                  <a:spcPct val="99000"/>
                </a:lnSpc>
                <a:spcBef>
                  <a:spcPts val="395"/>
                </a:spcBef>
              </a:pPr>
              <a:r>
                <a:rPr sz="1300" kern="0" spc="80" dirty="0">
                  <a:solidFill>
                    <a:srgbClr val="181000">
                      <a:alpha val="100000"/>
                    </a:srgbClr>
                  </a:solidFill>
                  <a:latin typeface="黑体" panose="02010609060101010101" charset="-122"/>
                  <a:ea typeface="黑体" panose="02010609060101010101" charset="-122"/>
                  <a:cs typeface="黑体" panose="02010609060101010101" charset="-122"/>
                </a:rPr>
                <a:t>背部镪直放松</a:t>
              </a:r>
              <a:endParaRPr sz="1300" dirty="0">
                <a:latin typeface="黑体" panose="02010609060101010101" charset="-122"/>
                <a:ea typeface="黑体" panose="02010609060101010101" charset="-122"/>
                <a:cs typeface="黑体" panose="02010609060101010101" charset="-122"/>
              </a:endParaRPr>
            </a:p>
            <a:p>
              <a:pPr marL="2751455" algn="l" rtl="0" eaLnBrk="0">
                <a:lnSpc>
                  <a:spcPct val="99000"/>
                </a:lnSpc>
                <a:spcBef>
                  <a:spcPts val="785"/>
                </a:spcBef>
              </a:pPr>
              <a:r>
                <a:rPr sz="1300" b="1" kern="0" spc="70" dirty="0">
                  <a:solidFill>
                    <a:srgbClr val="805030">
                      <a:alpha val="100000"/>
                    </a:srgbClr>
                  </a:solidFill>
                  <a:latin typeface="黑体" panose="02010609060101010101" charset="-122"/>
                  <a:ea typeface="黑体" panose="02010609060101010101" charset="-122"/>
                  <a:cs typeface="黑体" panose="02010609060101010101" charset="-122"/>
                </a:rPr>
                <a:t>放松、手掌朝上</a:t>
              </a:r>
              <a:endParaRPr sz="1300" dirty="0">
                <a:latin typeface="黑体" panose="02010609060101010101" charset="-122"/>
                <a:ea typeface="黑体" panose="02010609060101010101" charset="-122"/>
                <a:cs typeface="黑体" panose="02010609060101010101" charset="-122"/>
              </a:endParaRPr>
            </a:p>
            <a:p>
              <a:pPr algn="l" rtl="0" eaLnBrk="0">
                <a:lnSpc>
                  <a:spcPct val="104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marL="198755" algn="l" rtl="0" eaLnBrk="0">
                <a:lnSpc>
                  <a:spcPct val="78000"/>
                </a:lnSpc>
                <a:spcBef>
                  <a:spcPts val="395"/>
                </a:spcBef>
              </a:pPr>
              <a:r>
                <a:rPr sz="1300" b="1" kern="0" spc="50" dirty="0">
                  <a:solidFill>
                    <a:srgbClr val="806020">
                      <a:alpha val="100000"/>
                    </a:srgbClr>
                  </a:solidFill>
                  <a:latin typeface="LiSu"/>
                  <a:ea typeface="LiSu"/>
                  <a:cs typeface="LiSu"/>
                </a:rPr>
                <a:t>袖带中心与心脏保持</a:t>
              </a:r>
              <a:endParaRPr sz="1300" dirty="0">
                <a:latin typeface="LiSu"/>
                <a:ea typeface="LiSu"/>
                <a:cs typeface="LiSu"/>
              </a:endParaRPr>
            </a:p>
            <a:p>
              <a:pPr marL="198755" algn="l" rtl="0" eaLnBrk="0">
                <a:lnSpc>
                  <a:spcPts val="795"/>
                </a:lnSpc>
                <a:spcBef>
                  <a:spcPts val="560"/>
                </a:spcBef>
              </a:pPr>
              <a:r>
                <a:rPr sz="1300" b="1" kern="0" spc="70" dirty="0">
                  <a:solidFill>
                    <a:srgbClr val="705030">
                      <a:alpha val="100000"/>
                    </a:srgbClr>
                  </a:solidFill>
                  <a:latin typeface="LiSu"/>
                  <a:ea typeface="LiSu"/>
                  <a:cs typeface="LiSu"/>
                </a:rPr>
                <a:t>在同一高度</a:t>
              </a:r>
              <a:endParaRPr sz="1300" dirty="0">
                <a:latin typeface="LiSu"/>
                <a:ea typeface="LiSu"/>
                <a:cs typeface="LiSu"/>
              </a:endParaRPr>
            </a:p>
            <a:p>
              <a:pPr marL="2973705" algn="l" rtl="0" eaLnBrk="0">
                <a:lnSpc>
                  <a:spcPct val="92000"/>
                </a:lnSpc>
                <a:spcBef>
                  <a:spcPts val="10"/>
                </a:spcBef>
              </a:pPr>
              <a:r>
                <a:rPr sz="1300" b="1" kern="0" spc="50" dirty="0">
                  <a:solidFill>
                    <a:srgbClr val="805030">
                      <a:alpha val="100000"/>
                    </a:srgbClr>
                  </a:solidFill>
                  <a:latin typeface="黑体" panose="02010609060101010101" charset="-122"/>
                  <a:ea typeface="黑体" panose="02010609060101010101" charset="-122"/>
                  <a:cs typeface="黑体" panose="02010609060101010101" charset="-122"/>
                </a:rPr>
                <a:t>双脚自然放平</a:t>
              </a:r>
              <a:endParaRPr sz="1300" dirty="0">
                <a:latin typeface="黑体" panose="02010609060101010101" charset="-122"/>
                <a:ea typeface="黑体" panose="02010609060101010101" charset="-122"/>
                <a:cs typeface="黑体" panose="02010609060101010101" charset="-122"/>
              </a:endParaRPr>
            </a:p>
          </p:txBody>
        </p:sp>
      </p:grpSp>
      <p:sp>
        <p:nvSpPr>
          <p:cNvPr id="566" name="textbox 566"/>
          <p:cNvSpPr/>
          <p:nvPr/>
        </p:nvSpPr>
        <p:spPr>
          <a:xfrm>
            <a:off x="1816298" y="535597"/>
            <a:ext cx="689546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诊室血压标准化测量具体操作要求</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rect 57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576" name="textbox 576"/>
          <p:cNvSpPr/>
          <p:nvPr/>
        </p:nvSpPr>
        <p:spPr>
          <a:xfrm>
            <a:off x="728299" y="535597"/>
            <a:ext cx="8155940" cy="6135370"/>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100455" algn="l" rtl="0" eaLnBrk="0">
              <a:lnSpc>
                <a:spcPct val="95000"/>
              </a:lnSpc>
              <a:spcBef>
                <a:spcPts val="0"/>
              </a:spcBef>
            </a:pPr>
            <a:r>
              <a:rPr sz="3600" b="1" kern="0" spc="-10" dirty="0">
                <a:solidFill>
                  <a:srgbClr val="2080E0">
                    <a:alpha val="100000"/>
                  </a:srgbClr>
                </a:solidFill>
                <a:latin typeface="黑体" panose="02010609060101010101" charset="-122"/>
                <a:ea typeface="黑体" panose="02010609060101010101" charset="-122"/>
                <a:cs typeface="黑体" panose="02010609060101010101" charset="-122"/>
              </a:rPr>
              <a:t>诊室血压标准化测量具体操作要求</a:t>
            </a:r>
            <a:endParaRPr sz="3600" dirty="0">
              <a:latin typeface="黑体" panose="02010609060101010101" charset="-122"/>
              <a:ea typeface="黑体" panose="02010609060101010101" charset="-122"/>
              <a:cs typeface="黑体" panose="02010609060101010101" charset="-122"/>
            </a:endParaRPr>
          </a:p>
          <a:p>
            <a:pPr algn="l" rtl="0" eaLnBrk="0">
              <a:lnSpc>
                <a:spcPct val="178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730"/>
              </a:spcBef>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特殊情况说明</a:t>
            </a:r>
            <a:endParaRPr sz="2400" dirty="0">
              <a:latin typeface="黑体" panose="02010609060101010101" charset="-122"/>
              <a:ea typeface="黑体" panose="02010609060101010101" charset="-122"/>
              <a:cs typeface="黑体" panose="02010609060101010101" charset="-122"/>
            </a:endParaRPr>
          </a:p>
          <a:p>
            <a:pPr marL="116205" algn="l" rtl="0" eaLnBrk="0">
              <a:lnSpc>
                <a:spcPct val="85000"/>
              </a:lnSpc>
              <a:spcBef>
                <a:spcPts val="1765"/>
              </a:spcBef>
            </a:pPr>
            <a:r>
              <a:rPr sz="2100" kern="0" spc="70" dirty="0">
                <a:solidFill>
                  <a:srgbClr val="000000">
                    <a:alpha val="100000"/>
                  </a:srgbClr>
                </a:solidFill>
                <a:latin typeface="黑体" panose="02010609060101010101" charset="-122"/>
                <a:ea typeface="黑体" panose="02010609060101010101" charset="-122"/>
                <a:cs typeface="黑体" panose="02010609060101010101" charset="-122"/>
              </a:rPr>
              <a:t>口对两次收缩压或舒张压的差值&gt;5</a:t>
            </a:r>
            <a:r>
              <a:rPr sz="2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mmHg</a:t>
            </a:r>
            <a:r>
              <a:rPr sz="21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70" dirty="0">
                <a:solidFill>
                  <a:srgbClr val="000000">
                    <a:alpha val="100000"/>
                  </a:srgbClr>
                </a:solidFill>
                <a:latin typeface="黑体" panose="02010609060101010101" charset="-122"/>
                <a:ea typeface="黑体" panose="02010609060101010101" charset="-122"/>
                <a:cs typeface="黑体" panose="02010609060101010101" charset="-122"/>
              </a:rPr>
              <a:t>者及出现不规则脉博波</a:t>
            </a:r>
            <a:endParaRPr sz="2100" dirty="0">
              <a:latin typeface="黑体" panose="02010609060101010101" charset="-122"/>
              <a:ea typeface="黑体" panose="02010609060101010101" charset="-122"/>
              <a:cs typeface="黑体" panose="02010609060101010101" charset="-122"/>
            </a:endParaRPr>
          </a:p>
          <a:p>
            <a:pPr marL="160655" algn="l" rtl="0" eaLnBrk="0">
              <a:lnSpc>
                <a:spcPts val="3310"/>
              </a:lnSpc>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者，需加测第三次血压值，取三次血压平</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均值</a:t>
            </a:r>
            <a:endParaRPr sz="2100" dirty="0">
              <a:latin typeface="黑体" panose="02010609060101010101" charset="-122"/>
              <a:ea typeface="黑体" panose="02010609060101010101" charset="-122"/>
              <a:cs typeface="黑体" panose="02010609060101010101" charset="-122"/>
            </a:endParaRPr>
          </a:p>
          <a:p>
            <a:pPr marL="160655" indent="-44450" algn="l" rtl="0" eaLnBrk="0">
              <a:lnSpc>
                <a:spcPct val="154000"/>
              </a:lnSpc>
              <a:spcBef>
                <a:spcPts val="135"/>
              </a:spcBef>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口测量的流程由血压测量信息系统进行管控，只有符合流程并确认</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才能进入后一个环节</a:t>
            </a:r>
            <a:endParaRPr sz="2100" dirty="0">
              <a:latin typeface="黑体" panose="02010609060101010101" charset="-122"/>
              <a:ea typeface="黑体" panose="02010609060101010101" charset="-122"/>
              <a:cs typeface="黑体" panose="02010609060101010101" charset="-122"/>
            </a:endParaRPr>
          </a:p>
          <a:p>
            <a:pPr marL="120015" algn="l" rtl="0" eaLnBrk="0">
              <a:lnSpc>
                <a:spcPct val="96000"/>
              </a:lnSpc>
              <a:spcBef>
                <a:spcPts val="1310"/>
              </a:spcBef>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危机血压值处理</a:t>
            </a:r>
            <a:endParaRPr sz="2400" dirty="0">
              <a:latin typeface="黑体" panose="02010609060101010101" charset="-122"/>
              <a:ea typeface="黑体" panose="02010609060101010101" charset="-122"/>
              <a:cs typeface="黑体" panose="02010609060101010101" charset="-122"/>
            </a:endParaRPr>
          </a:p>
          <a:p>
            <a:pPr algn="l" rtl="0" eaLnBrk="0">
              <a:lnSpc>
                <a:spcPct val="154000"/>
              </a:lnSpc>
            </a:pPr>
            <a:endParaRPr sz="1000" dirty="0">
              <a:latin typeface="Arial" panose="020B0604020202020204"/>
              <a:ea typeface="Arial" panose="020B0604020202020204"/>
              <a:cs typeface="Arial" panose="020B0604020202020204"/>
            </a:endParaRPr>
          </a:p>
          <a:p>
            <a:pPr marL="116205" algn="l" rtl="0" eaLnBrk="0">
              <a:lnSpc>
                <a:spcPct val="85000"/>
              </a:lnSpc>
              <a:spcBef>
                <a:spcPts val="630"/>
              </a:spcBef>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口正常双臂血压差值≤10</a:t>
            </a:r>
            <a:r>
              <a:rPr sz="2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mmHg,</a:t>
            </a:r>
            <a:r>
              <a:rPr sz="2100" kern="0" spc="3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若</a:t>
            </a:r>
            <a:r>
              <a:rPr sz="2100" kern="0" spc="-45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差</a:t>
            </a:r>
            <a:r>
              <a:rPr sz="2100" kern="0" spc="-44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值</a:t>
            </a:r>
            <a:r>
              <a:rPr sz="2100" kern="0" spc="-46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&gt;</a:t>
            </a:r>
            <a:r>
              <a:rPr sz="2100" kern="0" spc="-33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1</a:t>
            </a:r>
            <a:r>
              <a:rPr sz="2100" kern="0" spc="-48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5</a:t>
            </a:r>
            <a:r>
              <a:rPr sz="2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mmHg</a:t>
            </a:r>
            <a:r>
              <a:rPr sz="2100" kern="0" spc="2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需转诊排查</a:t>
            </a:r>
            <a:endParaRPr sz="2100" dirty="0">
              <a:latin typeface="黑体" panose="02010609060101010101" charset="-122"/>
              <a:ea typeface="黑体" panose="02010609060101010101" charset="-122"/>
              <a:cs typeface="黑体" panose="02010609060101010101" charset="-122"/>
            </a:endParaRPr>
          </a:p>
          <a:p>
            <a:pPr marL="160655" algn="l" rtl="0" eaLnBrk="0">
              <a:lnSpc>
                <a:spcPts val="3865"/>
              </a:lnSpc>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血管问题</a:t>
            </a:r>
            <a:endParaRPr sz="2100" dirty="0">
              <a:latin typeface="黑体" panose="02010609060101010101" charset="-122"/>
              <a:ea typeface="黑体" panose="02010609060101010101" charset="-122"/>
              <a:cs typeface="黑体" panose="02010609060101010101" charset="-122"/>
            </a:endParaRPr>
          </a:p>
          <a:p>
            <a:pPr marL="116205" algn="l" rtl="0" eaLnBrk="0">
              <a:lnSpc>
                <a:spcPct val="89000"/>
              </a:lnSpc>
              <a:spcBef>
                <a:spcPts val="1040"/>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口对于收缩压≥180</a:t>
            </a:r>
            <a:r>
              <a:rPr sz="2100" kern="0" spc="0" dirty="0">
                <a:solidFill>
                  <a:srgbClr val="000000">
                    <a:alpha val="100000"/>
                  </a:srgbClr>
                </a:solidFill>
                <a:latin typeface="Arial" panose="020B0604020202020204"/>
                <a:ea typeface="Arial" panose="020B0604020202020204"/>
                <a:cs typeface="Arial" panose="020B0604020202020204"/>
              </a:rPr>
              <a:t>mmHg</a:t>
            </a:r>
            <a:r>
              <a:rPr sz="2100" kern="0" spc="160" dirty="0">
                <a:solidFill>
                  <a:srgbClr val="000000">
                    <a:alpha val="100000"/>
                  </a:srgbClr>
                </a:solidFill>
                <a:latin typeface="Arial" panose="020B0604020202020204"/>
                <a:ea typeface="Arial" panose="020B0604020202020204"/>
                <a:cs typeface="Arial" panose="020B0604020202020204"/>
              </a:rPr>
              <a:t>  </a:t>
            </a: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和/或舒张压≥1</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10</a:t>
            </a:r>
            <a:r>
              <a:rPr sz="2100" kern="0" spc="0" dirty="0">
                <a:solidFill>
                  <a:srgbClr val="000000">
                    <a:alpha val="100000"/>
                  </a:srgbClr>
                </a:solidFill>
                <a:latin typeface="Arial" panose="020B0604020202020204"/>
                <a:ea typeface="Arial" panose="020B0604020202020204"/>
                <a:cs typeface="Arial" panose="020B0604020202020204"/>
              </a:rPr>
              <a:t>mmHg</a:t>
            </a:r>
            <a:r>
              <a:rPr sz="2100" kern="0" spc="330" dirty="0">
                <a:solidFill>
                  <a:srgbClr val="000000">
                    <a:alpha val="100000"/>
                  </a:srgbClr>
                </a:solidFill>
                <a:latin typeface="Arial" panose="020B0604020202020204"/>
                <a:ea typeface="Arial" panose="020B0604020202020204"/>
                <a:cs typeface="Arial" panose="020B0604020202020204"/>
              </a:rPr>
              <a:t> </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者，应通过</a:t>
            </a:r>
            <a:endParaRPr sz="2100" dirty="0">
              <a:latin typeface="黑体" panose="02010609060101010101" charset="-122"/>
              <a:ea typeface="黑体" panose="02010609060101010101" charset="-122"/>
              <a:cs typeface="黑体" panose="02010609060101010101" charset="-122"/>
            </a:endParaRPr>
          </a:p>
          <a:p>
            <a:pPr marL="160655" algn="l" rtl="0" eaLnBrk="0">
              <a:lnSpc>
                <a:spcPct val="147000"/>
              </a:lnSpc>
              <a:spcBef>
                <a:spcPts val="15"/>
              </a:spcBef>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测压信息系统进行警示，</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并建立绿色通道，由相关医务人员进行</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60" dirty="0">
                <a:solidFill>
                  <a:srgbClr val="000000">
                    <a:alpha val="100000"/>
                  </a:srgbClr>
                </a:solidFill>
                <a:latin typeface="黑体" panose="02010609060101010101" charset="-122"/>
                <a:ea typeface="黑体" panose="02010609060101010101" charset="-122"/>
                <a:cs typeface="黑体" panose="02010609060101010101" charset="-122"/>
              </a:rPr>
              <a:t>处理</a:t>
            </a:r>
            <a:endParaRPr sz="2100" dirty="0">
              <a:latin typeface="黑体" panose="02010609060101010101" charset="-122"/>
              <a:ea typeface="黑体" panose="02010609060101010101" charset="-122"/>
              <a:cs typeface="黑体" panose="02010609060101010101" charset="-122"/>
            </a:endParaRPr>
          </a:p>
        </p:txBody>
      </p:sp>
      <p:grpSp>
        <p:nvGrpSpPr>
          <p:cNvPr id="42" name="group 42"/>
          <p:cNvGrpSpPr/>
          <p:nvPr/>
        </p:nvGrpSpPr>
        <p:grpSpPr>
          <a:xfrm rot="21600000">
            <a:off x="9258361" y="2171723"/>
            <a:ext cx="2438400" cy="2844766"/>
            <a:chOff x="0" y="0"/>
            <a:chExt cx="2438400" cy="2844766"/>
          </a:xfrm>
        </p:grpSpPr>
        <p:pic>
          <p:nvPicPr>
            <p:cNvPr id="578" name="picture 578"/>
            <p:cNvPicPr>
              <a:picLocks noChangeAspect="1"/>
            </p:cNvPicPr>
            <p:nvPr/>
          </p:nvPicPr>
          <p:blipFill>
            <a:blip r:embed="rId1"/>
            <a:stretch>
              <a:fillRect/>
            </a:stretch>
          </p:blipFill>
          <p:spPr>
            <a:xfrm rot="21600000">
              <a:off x="0" y="0"/>
              <a:ext cx="2438400" cy="2844766"/>
            </a:xfrm>
            <a:prstGeom prst="rect">
              <a:avLst/>
            </a:prstGeom>
          </p:spPr>
        </p:pic>
        <p:sp>
          <p:nvSpPr>
            <p:cNvPr id="580" name="textbox 580"/>
            <p:cNvSpPr/>
            <p:nvPr/>
          </p:nvSpPr>
          <p:spPr>
            <a:xfrm>
              <a:off x="-12700" y="-12700"/>
              <a:ext cx="2463800" cy="2931160"/>
            </a:xfrm>
            <a:prstGeom prst="rect">
              <a:avLst/>
            </a:prstGeom>
            <a:noFill/>
            <a:ln w="0" cap="flat">
              <a:noFill/>
              <a:prstDash val="solid"/>
              <a:miter lim="0"/>
            </a:ln>
          </p:spPr>
          <p:txBody>
            <a:bodyPr vert="horz" wrap="square" lIns="0" tIns="0" rIns="0" bIns="0"/>
            <a:lstStyle/>
            <a:p>
              <a:pPr algn="l" rtl="0" eaLnBrk="0">
                <a:lnSpc>
                  <a:spcPct val="121000"/>
                </a:lnSpc>
              </a:pPr>
              <a:endParaRPr sz="1000" dirty="0">
                <a:latin typeface="Arial" panose="020B0604020202020204"/>
                <a:ea typeface="Arial" panose="020B0604020202020204"/>
                <a:cs typeface="Arial" panose="020B0604020202020204"/>
              </a:endParaRPr>
            </a:p>
            <a:p>
              <a:pPr algn="l" rtl="0" eaLnBrk="0">
                <a:lnSpc>
                  <a:spcPct val="121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653415" algn="l" rtl="0" eaLnBrk="0">
                <a:lnSpc>
                  <a:spcPct val="76000"/>
                </a:lnSpc>
              </a:pPr>
              <a:r>
                <a:rPr sz="2100" i="1" kern="0" spc="-30" dirty="0">
                  <a:solidFill>
                    <a:srgbClr val="000000">
                      <a:alpha val="100000"/>
                    </a:srgbClr>
                  </a:solidFill>
                  <a:latin typeface="Times New Roman" panose="02020603050405020304"/>
                  <a:ea typeface="Times New Roman" panose="02020603050405020304"/>
                  <a:cs typeface="Times New Roman" panose="02020603050405020304"/>
                </a:rPr>
                <a:t>Tonometer</a:t>
              </a:r>
              <a:endParaRPr sz="2100" dirty="0">
                <a:latin typeface="Times New Roman" panose="02020603050405020304"/>
                <a:ea typeface="Times New Roman" panose="02020603050405020304"/>
                <a:cs typeface="Times New Roman" panose="02020603050405020304"/>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rect 588"/>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590" name="textbox 590"/>
          <p:cNvSpPr/>
          <p:nvPr/>
        </p:nvSpPr>
        <p:spPr>
          <a:xfrm>
            <a:off x="3828999" y="1737202"/>
            <a:ext cx="6775450" cy="1691639"/>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85000"/>
              </a:lnSpc>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口血糖仪每天开机质控，使用</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配套校准液或通过与实验室</a:t>
            </a:r>
            <a:endParaRPr sz="2100" dirty="0">
              <a:latin typeface="黑体" panose="02010609060101010101" charset="-122"/>
              <a:ea typeface="黑体" panose="02010609060101010101" charset="-122"/>
              <a:cs typeface="黑体" panose="02010609060101010101" charset="-122"/>
            </a:endParaRPr>
          </a:p>
          <a:p>
            <a:pPr marL="76200" algn="l" rtl="0" eaLnBrk="0">
              <a:lnSpc>
                <a:spcPts val="3690"/>
              </a:lnSpc>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标准检测方法比对</a:t>
            </a:r>
            <a:endParaRPr sz="21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1530"/>
              </a:spcBef>
            </a:pPr>
            <a:r>
              <a:rPr sz="2100" kern="0" spc="60" dirty="0">
                <a:solidFill>
                  <a:srgbClr val="000000">
                    <a:alpha val="100000"/>
                  </a:srgbClr>
                </a:solidFill>
                <a:latin typeface="黑体" panose="02010609060101010101" charset="-122"/>
                <a:ea typeface="黑体" panose="02010609060101010101" charset="-122"/>
                <a:cs typeface="黑体" panose="02010609060101010101" charset="-122"/>
              </a:rPr>
              <a:t>口试纸和质控液存储</a:t>
            </a: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规范</a:t>
            </a:r>
            <a:endParaRPr sz="2100" dirty="0">
              <a:latin typeface="黑体" panose="02010609060101010101" charset="-122"/>
              <a:ea typeface="黑体" panose="02010609060101010101" charset="-122"/>
              <a:cs typeface="黑体" panose="02010609060101010101" charset="-122"/>
            </a:endParaRPr>
          </a:p>
          <a:p>
            <a:pPr algn="l" rtl="0" eaLnBrk="0">
              <a:lnSpc>
                <a:spcPct val="109000"/>
              </a:lnSpc>
            </a:pPr>
            <a:endParaRPr sz="800" dirty="0">
              <a:latin typeface="Arial" panose="020B0604020202020204"/>
              <a:ea typeface="Arial" panose="020B0604020202020204"/>
              <a:cs typeface="Arial" panose="020B0604020202020204"/>
            </a:endParaRPr>
          </a:p>
          <a:p>
            <a:pPr marL="12700" algn="l" rtl="0" eaLnBrk="0">
              <a:lnSpc>
                <a:spcPct val="92000"/>
              </a:lnSpc>
              <a:spcBef>
                <a:spcPts val="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口每次使用前检查试纸条有</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效期与批号，确保与血糖仪匹</a:t>
            </a:r>
            <a:endParaRPr sz="2100" dirty="0">
              <a:latin typeface="黑体" panose="02010609060101010101" charset="-122"/>
              <a:ea typeface="黑体" panose="02010609060101010101" charset="-122"/>
              <a:cs typeface="黑体" panose="02010609060101010101" charset="-122"/>
            </a:endParaRPr>
          </a:p>
        </p:txBody>
      </p:sp>
      <p:grpSp>
        <p:nvGrpSpPr>
          <p:cNvPr id="44" name="group 44"/>
          <p:cNvGrpSpPr/>
          <p:nvPr/>
        </p:nvGrpSpPr>
        <p:grpSpPr>
          <a:xfrm rot="21600000">
            <a:off x="7435901" y="3740147"/>
            <a:ext cx="4229037" cy="2355860"/>
            <a:chOff x="0" y="0"/>
            <a:chExt cx="4229037" cy="2355860"/>
          </a:xfrm>
        </p:grpSpPr>
        <p:pic>
          <p:nvPicPr>
            <p:cNvPr id="592" name="picture 592"/>
            <p:cNvPicPr>
              <a:picLocks noChangeAspect="1"/>
            </p:cNvPicPr>
            <p:nvPr/>
          </p:nvPicPr>
          <p:blipFill>
            <a:blip r:embed="rId1"/>
            <a:stretch>
              <a:fillRect/>
            </a:stretch>
          </p:blipFill>
          <p:spPr>
            <a:xfrm rot="21600000">
              <a:off x="0" y="0"/>
              <a:ext cx="4229037" cy="2355860"/>
            </a:xfrm>
            <a:prstGeom prst="rect">
              <a:avLst/>
            </a:prstGeom>
          </p:spPr>
        </p:pic>
        <p:sp>
          <p:nvSpPr>
            <p:cNvPr id="594" name="textbox 594"/>
            <p:cNvSpPr/>
            <p:nvPr/>
          </p:nvSpPr>
          <p:spPr>
            <a:xfrm>
              <a:off x="-12700" y="-12700"/>
              <a:ext cx="4254500" cy="2406014"/>
            </a:xfrm>
            <a:prstGeom prst="rect">
              <a:avLst/>
            </a:prstGeom>
            <a:noFill/>
            <a:ln w="0" cap="flat">
              <a:noFill/>
              <a:prstDash val="solid"/>
              <a:miter lim="0"/>
            </a:ln>
          </p:spPr>
          <p:txBody>
            <a:bodyPr vert="horz" wrap="square" lIns="0" tIns="0" rIns="0" bIns="0"/>
            <a:lstStyle/>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288290" algn="l" rtl="0" eaLnBrk="0">
                <a:lnSpc>
                  <a:spcPct val="98000"/>
                </a:lnSpc>
              </a:pPr>
              <a:r>
                <a:rPr sz="1600" b="1" kern="0" spc="-20" dirty="0">
                  <a:solidFill>
                    <a:srgbClr val="203050">
                      <a:alpha val="100000"/>
                    </a:srgbClr>
                  </a:solidFill>
                  <a:latin typeface="黑体" panose="02010609060101010101" charset="-122"/>
                  <a:ea typeface="黑体" panose="02010609060101010101" charset="-122"/>
                  <a:cs typeface="黑体" panose="02010609060101010101" charset="-122"/>
                </a:rPr>
                <a:t>●请问您的测量时间为以下哪个</a:t>
              </a:r>
              <a:endParaRPr sz="1600" dirty="0">
                <a:latin typeface="黑体" panose="02010609060101010101" charset="-122"/>
                <a:ea typeface="黑体" panose="02010609060101010101" charset="-122"/>
                <a:cs typeface="黑体" panose="02010609060101010101" charset="-122"/>
              </a:endParaRPr>
            </a:p>
            <a:p>
              <a:pPr marL="440690" algn="l" rtl="0" eaLnBrk="0">
                <a:lnSpc>
                  <a:spcPct val="95000"/>
                </a:lnSpc>
                <a:spcBef>
                  <a:spcPts val="485"/>
                </a:spcBef>
              </a:pPr>
              <a:r>
                <a:rPr sz="1600" b="1" kern="0" spc="0" dirty="0">
                  <a:solidFill>
                    <a:srgbClr val="204050">
                      <a:alpha val="100000"/>
                    </a:srgbClr>
                  </a:solidFill>
                  <a:latin typeface="黑体" panose="02010609060101010101" charset="-122"/>
                  <a:ea typeface="黑体" panose="02010609060101010101" charset="-122"/>
                  <a:cs typeface="黑体" panose="02010609060101010101" charset="-122"/>
                </a:rPr>
                <a:t>时间点</a:t>
              </a:r>
              <a:r>
                <a:rPr sz="1600" b="1" kern="0" spc="0" dirty="0">
                  <a:solidFill>
                    <a:srgbClr val="205060">
                      <a:alpha val="100000"/>
                    </a:srgbClr>
                  </a:solidFill>
                  <a:latin typeface="黑体" panose="02010609060101010101" charset="-122"/>
                  <a:ea typeface="黑体" panose="02010609060101010101" charset="-122"/>
                  <a:cs typeface="黑体" panose="02010609060101010101" charset="-122"/>
                </a:rPr>
                <a:t>，请选择</a:t>
              </a:r>
              <a:endParaRPr sz="1600" dirty="0">
                <a:latin typeface="黑体" panose="02010609060101010101" charset="-122"/>
                <a:ea typeface="黑体" panose="02010609060101010101" charset="-122"/>
                <a:cs typeface="黑体" panose="02010609060101010101" charset="-122"/>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116000"/>
                </a:lnSpc>
              </a:pPr>
              <a:endParaRPr sz="300" dirty="0">
                <a:latin typeface="Arial" panose="020B0604020202020204"/>
                <a:ea typeface="Arial" panose="020B0604020202020204"/>
                <a:cs typeface="Arial" panose="020B0604020202020204"/>
              </a:endParaRPr>
            </a:p>
            <a:p>
              <a:pPr marL="548640" algn="l" rtl="0" eaLnBrk="0">
                <a:lnSpc>
                  <a:spcPct val="96000"/>
                </a:lnSpc>
                <a:spcBef>
                  <a:spcPts val="5"/>
                </a:spcBef>
              </a:pPr>
              <a:r>
                <a:rPr sz="1400" b="1" kern="0" spc="-60" dirty="0">
                  <a:solidFill>
                    <a:srgbClr val="FFFFFF">
                      <a:alpha val="100000"/>
                    </a:srgbClr>
                  </a:solidFill>
                  <a:latin typeface="黑体" panose="02010609060101010101" charset="-122"/>
                  <a:ea typeface="黑体" panose="02010609060101010101" charset="-122"/>
                  <a:cs typeface="黑体" panose="02010609060101010101" charset="-122"/>
                </a:rPr>
                <a:t>餐</a:t>
              </a:r>
              <a:r>
                <a:rPr sz="1400" kern="0" spc="-130" dirty="0">
                  <a:solidFill>
                    <a:srgbClr val="FFFFFF">
                      <a:alpha val="100000"/>
                    </a:srgbClr>
                  </a:solidFill>
                  <a:latin typeface="黑体" panose="02010609060101010101" charset="-122"/>
                  <a:ea typeface="黑体" panose="02010609060101010101" charset="-122"/>
                  <a:cs typeface="黑体" panose="02010609060101010101" charset="-122"/>
                </a:rPr>
                <a:t> </a:t>
              </a:r>
              <a:r>
                <a:rPr sz="1400" b="1" kern="0" spc="-60" dirty="0">
                  <a:solidFill>
                    <a:srgbClr val="FFFFFF">
                      <a:alpha val="100000"/>
                    </a:srgbClr>
                  </a:solidFill>
                  <a:latin typeface="黑体" panose="02010609060101010101" charset="-122"/>
                  <a:ea typeface="黑体" panose="02010609060101010101" charset="-122"/>
                  <a:cs typeface="黑体" panose="02010609060101010101" charset="-122"/>
                </a:rPr>
                <a:t>前</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200" b="1" kern="0" spc="-60" dirty="0">
                  <a:solidFill>
                    <a:srgbClr val="FFFFFF">
                      <a:alpha val="100000"/>
                    </a:srgbClr>
                  </a:solidFill>
                  <a:latin typeface="黑体" panose="02010609060101010101" charset="-122"/>
                  <a:ea typeface="黑体" panose="02010609060101010101" charset="-122"/>
                  <a:cs typeface="黑体" panose="02010609060101010101" charset="-122"/>
                </a:rPr>
                <a:t>餐</a:t>
              </a:r>
              <a:r>
                <a:rPr sz="1200" kern="0" spc="490" dirty="0">
                  <a:solidFill>
                    <a:srgbClr val="FFFFFF">
                      <a:alpha val="100000"/>
                    </a:srgbClr>
                  </a:solidFill>
                  <a:latin typeface="黑体" panose="02010609060101010101" charset="-122"/>
                  <a:ea typeface="黑体" panose="02010609060101010101" charset="-122"/>
                  <a:cs typeface="黑体" panose="02010609060101010101" charset="-122"/>
                </a:rPr>
                <a:t> </a:t>
              </a:r>
              <a:r>
                <a:rPr sz="1200" b="1" kern="0" spc="-60" dirty="0">
                  <a:solidFill>
                    <a:srgbClr val="FFFFFF">
                      <a:alpha val="100000"/>
                    </a:srgbClr>
                  </a:solidFill>
                  <a:latin typeface="黑体" panose="02010609060101010101" charset="-122"/>
                  <a:ea typeface="黑体" panose="02010609060101010101" charset="-122"/>
                  <a:cs typeface="黑体" panose="02010609060101010101" charset="-122"/>
                </a:rPr>
                <a:t>后</a:t>
              </a:r>
              <a:r>
                <a:rPr sz="1200" kern="0" spc="80" dirty="0">
                  <a:solidFill>
                    <a:srgbClr val="FFFFFF">
                      <a:alpha val="100000"/>
                    </a:srgbClr>
                  </a:solidFill>
                  <a:latin typeface="黑体" panose="02010609060101010101" charset="-122"/>
                  <a:ea typeface="黑体" panose="02010609060101010101" charset="-122"/>
                  <a:cs typeface="黑体" panose="02010609060101010101" charset="-122"/>
                </a:rPr>
                <a:t>       </a:t>
              </a:r>
              <a:r>
                <a:rPr sz="1400" b="1" kern="0" spc="-60" dirty="0">
                  <a:solidFill>
                    <a:srgbClr val="FFFFFF">
                      <a:alpha val="100000"/>
                    </a:srgbClr>
                  </a:solidFill>
                  <a:latin typeface="黑体" panose="02010609060101010101" charset="-122"/>
                  <a:ea typeface="黑体" panose="02010609060101010101" charset="-122"/>
                  <a:cs typeface="黑体" panose="02010609060101010101" charset="-122"/>
                </a:rPr>
                <a:t>随</a:t>
              </a:r>
              <a:r>
                <a:rPr sz="1400" kern="0" spc="-130" dirty="0">
                  <a:solidFill>
                    <a:srgbClr val="FFFFFF">
                      <a:alpha val="100000"/>
                    </a:srgbClr>
                  </a:solidFill>
                  <a:latin typeface="黑体" panose="02010609060101010101" charset="-122"/>
                  <a:ea typeface="黑体" panose="02010609060101010101" charset="-122"/>
                  <a:cs typeface="黑体" panose="02010609060101010101" charset="-122"/>
                </a:rPr>
                <a:t> </a:t>
              </a:r>
              <a:r>
                <a:rPr sz="1400" b="1" kern="0" spc="-60" dirty="0">
                  <a:solidFill>
                    <a:srgbClr val="FFFFFF">
                      <a:alpha val="100000"/>
                    </a:srgbClr>
                  </a:solidFill>
                  <a:latin typeface="黑体" panose="02010609060101010101" charset="-122"/>
                  <a:ea typeface="黑体" panose="02010609060101010101" charset="-122"/>
                  <a:cs typeface="黑体" panose="02010609060101010101" charset="-122"/>
                </a:rPr>
                <a:t>机</a:t>
              </a:r>
              <a:endParaRPr sz="1400" dirty="0">
                <a:latin typeface="黑体" panose="02010609060101010101" charset="-122"/>
                <a:ea typeface="黑体" panose="02010609060101010101" charset="-122"/>
                <a:cs typeface="黑体" panose="02010609060101010101" charset="-122"/>
              </a:endParaRPr>
            </a:p>
          </p:txBody>
        </p:sp>
      </p:grpSp>
      <p:pic>
        <p:nvPicPr>
          <p:cNvPr id="596" name="picture 596"/>
          <p:cNvPicPr>
            <a:picLocks noChangeAspect="1"/>
          </p:cNvPicPr>
          <p:nvPr/>
        </p:nvPicPr>
        <p:blipFill>
          <a:blip r:embed="rId2"/>
          <a:stretch>
            <a:fillRect/>
          </a:stretch>
        </p:blipFill>
        <p:spPr>
          <a:xfrm rot="21600000">
            <a:off x="1174699" y="1892327"/>
            <a:ext cx="2108240" cy="2146279"/>
          </a:xfrm>
          <a:prstGeom prst="rect">
            <a:avLst/>
          </a:prstGeom>
        </p:spPr>
      </p:pic>
      <p:sp>
        <p:nvSpPr>
          <p:cNvPr id="598" name="textbox 598"/>
          <p:cNvSpPr/>
          <p:nvPr/>
        </p:nvSpPr>
        <p:spPr>
          <a:xfrm>
            <a:off x="3828999" y="3572403"/>
            <a:ext cx="2828925" cy="758825"/>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algn="r" rtl="0" eaLnBrk="0">
              <a:lnSpc>
                <a:spcPct val="85000"/>
              </a:lnSpc>
            </a:pP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配，误差需控制在≤5%</a:t>
            </a:r>
            <a:endParaRPr sz="2100" dirty="0">
              <a:latin typeface="黑体" panose="02010609060101010101" charset="-122"/>
              <a:ea typeface="黑体" panose="02010609060101010101" charset="-122"/>
              <a:cs typeface="黑体" panose="02010609060101010101" charset="-122"/>
            </a:endParaRPr>
          </a:p>
          <a:p>
            <a:pPr marL="12700" algn="l" rtl="0" eaLnBrk="0">
              <a:lnSpc>
                <a:spcPts val="3640"/>
              </a:lnSpc>
            </a:pPr>
            <a:r>
              <a:rPr sz="2100" kern="0" spc="80" dirty="0">
                <a:solidFill>
                  <a:srgbClr val="000000">
                    <a:alpha val="100000"/>
                  </a:srgbClr>
                </a:solidFill>
                <a:latin typeface="黑体" panose="02010609060101010101" charset="-122"/>
                <a:ea typeface="黑体" panose="02010609060101010101" charset="-122"/>
                <a:cs typeface="黑体" panose="02010609060101010101" charset="-122"/>
              </a:rPr>
              <a:t>口系统血糖类型选择</a:t>
            </a:r>
            <a:endParaRPr sz="2100" dirty="0">
              <a:latin typeface="黑体" panose="02010609060101010101" charset="-122"/>
              <a:ea typeface="黑体" panose="02010609060101010101" charset="-122"/>
              <a:cs typeface="黑体" panose="02010609060101010101" charset="-122"/>
            </a:endParaRPr>
          </a:p>
        </p:txBody>
      </p:sp>
      <p:sp>
        <p:nvSpPr>
          <p:cNvPr id="600" name="textbox 600"/>
          <p:cNvSpPr/>
          <p:nvPr/>
        </p:nvSpPr>
        <p:spPr>
          <a:xfrm>
            <a:off x="597098" y="629505"/>
            <a:ext cx="3235325" cy="554990"/>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血糖标准化测量</a:t>
            </a:r>
            <a:endParaRPr sz="3600" dirty="0">
              <a:latin typeface="黑体" panose="02010609060101010101" charset="-122"/>
              <a:ea typeface="黑体" panose="02010609060101010101" charset="-122"/>
              <a:cs typeface="黑体" panose="02010609060101010101" charset="-122"/>
            </a:endParaRPr>
          </a:p>
        </p:txBody>
      </p:sp>
      <p:sp>
        <p:nvSpPr>
          <p:cNvPr id="602" name="textbox 602"/>
          <p:cNvSpPr/>
          <p:nvPr/>
        </p:nvSpPr>
        <p:spPr>
          <a:xfrm>
            <a:off x="1598289" y="4439373"/>
            <a:ext cx="1256664" cy="382270"/>
          </a:xfrm>
          <a:prstGeom prst="rect">
            <a:avLst/>
          </a:prstGeom>
          <a:noFill/>
          <a:ln w="0" cap="flat">
            <a:noFill/>
            <a:prstDash val="solid"/>
            <a:miter lim="0"/>
          </a:ln>
        </p:spPr>
        <p:txBody>
          <a:bodyPr vert="horz" wrap="square" lIns="0" tIns="0" rIns="0" bIns="0"/>
          <a:lstStyle/>
          <a:p>
            <a:pPr algn="l" rtl="0" eaLnBrk="0">
              <a:lnSpc>
                <a:spcPct val="73000"/>
              </a:lnSpc>
            </a:pPr>
            <a:endParaRPr sz="100" dirty="0">
              <a:latin typeface="Arial" panose="020B0604020202020204"/>
              <a:ea typeface="Arial" panose="020B0604020202020204"/>
              <a:cs typeface="Arial" panose="020B0604020202020204"/>
            </a:endParaRPr>
          </a:p>
          <a:p>
            <a:pPr marL="12700" algn="l" rtl="0" eaLnBrk="0">
              <a:lnSpc>
                <a:spcPct val="98000"/>
              </a:lnSpc>
            </a:pPr>
            <a:r>
              <a:rPr sz="2400" b="1" kern="0" spc="0" dirty="0">
                <a:solidFill>
                  <a:srgbClr val="000000">
                    <a:alpha val="100000"/>
                  </a:srgbClr>
                </a:solidFill>
                <a:latin typeface="黑体" panose="02010609060101010101" charset="-122"/>
                <a:ea typeface="黑体" panose="02010609060101010101" charset="-122"/>
                <a:cs typeface="黑体" panose="02010609060101010101" charset="-122"/>
              </a:rPr>
              <a:t>设备校准</a:t>
            </a: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rect 610"/>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612" name="textbox 612"/>
          <p:cNvSpPr/>
          <p:nvPr/>
        </p:nvSpPr>
        <p:spPr>
          <a:xfrm>
            <a:off x="4451400" y="1876900"/>
            <a:ext cx="6504940" cy="2169795"/>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2000"/>
              </a:lnSpc>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口采集指尖血样本时，先用酒精消毒手指并待干</a:t>
            </a:r>
            <a:endParaRPr sz="21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152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口取血针刺破指尖后自然流</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出适量血液，取第二滴血液</a:t>
            </a:r>
            <a:endParaRPr sz="2100" dirty="0">
              <a:latin typeface="黑体" panose="02010609060101010101" charset="-122"/>
              <a:ea typeface="黑体" panose="02010609060101010101" charset="-122"/>
              <a:cs typeface="黑体" panose="02010609060101010101" charset="-122"/>
            </a:endParaRPr>
          </a:p>
          <a:p>
            <a:pPr marL="69215" algn="l" rtl="0" eaLnBrk="0">
              <a:lnSpc>
                <a:spcPts val="3415"/>
              </a:lnSpc>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用于检测</a:t>
            </a:r>
            <a:endParaRPr sz="21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1695"/>
              </a:spcBef>
            </a:pPr>
            <a:r>
              <a:rPr sz="2100" kern="0" spc="80" dirty="0">
                <a:solidFill>
                  <a:srgbClr val="000000">
                    <a:alpha val="100000"/>
                  </a:srgbClr>
                </a:solidFill>
                <a:latin typeface="黑体" panose="02010609060101010101" charset="-122"/>
                <a:ea typeface="黑体" panose="02010609060101010101" charset="-122"/>
                <a:cs typeface="黑体" panose="02010609060101010101" charset="-122"/>
              </a:rPr>
              <a:t>口测量规范(拭去第一滴血，第二滴血不要挤</a:t>
            </a:r>
            <a:r>
              <a:rPr sz="2100" kern="0" spc="70" dirty="0">
                <a:solidFill>
                  <a:srgbClr val="000000">
                    <a:alpha val="100000"/>
                  </a:srgbClr>
                </a:solidFill>
                <a:latin typeface="黑体" panose="02010609060101010101" charset="-122"/>
                <a:ea typeface="黑体" panose="02010609060101010101" charset="-122"/>
                <a:cs typeface="黑体" panose="02010609060101010101" charset="-122"/>
              </a:rPr>
              <a:t>压手指)</a:t>
            </a:r>
            <a:endParaRPr sz="2100" dirty="0">
              <a:latin typeface="黑体" panose="02010609060101010101" charset="-122"/>
              <a:ea typeface="黑体" panose="02010609060101010101" charset="-122"/>
              <a:cs typeface="黑体" panose="02010609060101010101" charset="-122"/>
            </a:endParaRPr>
          </a:p>
          <a:p>
            <a:pPr marL="12700" algn="l" rtl="0" eaLnBrk="0">
              <a:lnSpc>
                <a:spcPts val="3650"/>
              </a:lnSpc>
            </a:pPr>
            <a:r>
              <a:rPr sz="2100" kern="0" spc="80" dirty="0">
                <a:solidFill>
                  <a:srgbClr val="000000">
                    <a:alpha val="100000"/>
                  </a:srgbClr>
                </a:solidFill>
                <a:latin typeface="黑体" panose="02010609060101010101" charset="-122"/>
                <a:ea typeface="黑体" panose="02010609060101010101" charset="-122"/>
                <a:cs typeface="黑体" panose="02010609060101010101" charset="-122"/>
              </a:rPr>
              <a:t>口废弃物处置规范</a:t>
            </a:r>
            <a:endParaRPr sz="2100" dirty="0">
              <a:latin typeface="黑体" panose="02010609060101010101" charset="-122"/>
              <a:ea typeface="黑体" panose="02010609060101010101" charset="-122"/>
              <a:cs typeface="黑体" panose="02010609060101010101" charset="-122"/>
            </a:endParaRPr>
          </a:p>
        </p:txBody>
      </p:sp>
      <p:pic>
        <p:nvPicPr>
          <p:cNvPr id="614" name="picture 614"/>
          <p:cNvPicPr>
            <a:picLocks noChangeAspect="1"/>
          </p:cNvPicPr>
          <p:nvPr/>
        </p:nvPicPr>
        <p:blipFill>
          <a:blip r:embed="rId1"/>
          <a:stretch>
            <a:fillRect/>
          </a:stretch>
        </p:blipFill>
        <p:spPr>
          <a:xfrm rot="21600000">
            <a:off x="349300" y="1771627"/>
            <a:ext cx="3632118" cy="2343172"/>
          </a:xfrm>
          <a:prstGeom prst="rect">
            <a:avLst/>
          </a:prstGeom>
        </p:spPr>
      </p:pic>
      <p:sp>
        <p:nvSpPr>
          <p:cNvPr id="616" name="textbox 616"/>
          <p:cNvSpPr/>
          <p:nvPr/>
        </p:nvSpPr>
        <p:spPr>
          <a:xfrm>
            <a:off x="597098" y="629505"/>
            <a:ext cx="3235325" cy="554990"/>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血糖标准化测量</a:t>
            </a:r>
            <a:endParaRPr sz="3600" dirty="0">
              <a:latin typeface="黑体" panose="02010609060101010101" charset="-122"/>
              <a:ea typeface="黑体" panose="02010609060101010101" charset="-122"/>
              <a:cs typeface="黑体" panose="02010609060101010101" charset="-122"/>
            </a:endParaRPr>
          </a:p>
        </p:txBody>
      </p:sp>
      <p:sp>
        <p:nvSpPr>
          <p:cNvPr id="618" name="textbox 618"/>
          <p:cNvSpPr/>
          <p:nvPr/>
        </p:nvSpPr>
        <p:spPr>
          <a:xfrm>
            <a:off x="1598289" y="4440306"/>
            <a:ext cx="1259205" cy="38354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8000"/>
              </a:lnSpc>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样本采集</a:t>
            </a: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rect 626"/>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628" name="textbox 628"/>
          <p:cNvSpPr/>
          <p:nvPr/>
        </p:nvSpPr>
        <p:spPr>
          <a:xfrm>
            <a:off x="4375200" y="1768955"/>
            <a:ext cx="7305040" cy="2123439"/>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85000"/>
              </a:lnSpc>
            </a:pP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口血糖危急值的报告范围，每个医院会略有不同，比如有的医</a:t>
            </a:r>
            <a:endParaRPr sz="2100" dirty="0">
              <a:latin typeface="黑体" panose="02010609060101010101" charset="-122"/>
              <a:ea typeface="黑体" panose="02010609060101010101" charset="-122"/>
              <a:cs typeface="黑体" panose="02010609060101010101" charset="-122"/>
            </a:endParaRPr>
          </a:p>
          <a:p>
            <a:pPr marL="12700" indent="56515" algn="l" rtl="0" eaLnBrk="0">
              <a:lnSpc>
                <a:spcPct val="145000"/>
              </a:lnSpc>
              <a:spcBef>
                <a:spcPts val="5"/>
              </a:spcBef>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院的规定，如果随机血糖≥22.2</a:t>
            </a:r>
            <a:r>
              <a:rPr sz="2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mmol/L</a:t>
            </a:r>
            <a:r>
              <a:rPr sz="2100" kern="0" spc="8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或&lt;2</a:t>
            </a:r>
            <a:r>
              <a:rPr sz="2100" kern="0" spc="-58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.2</a:t>
            </a:r>
            <a:r>
              <a:rPr sz="21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mmol/L,</a:t>
            </a:r>
            <a:r>
              <a:rPr sz="2100" kern="0" spc="2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都</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是属于危急值的报告范围，</a:t>
            </a:r>
            <a:r>
              <a:rPr sz="2100" kern="0" spc="-47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一个属于极高值，一个属于极低值</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50" dirty="0">
                <a:solidFill>
                  <a:srgbClr val="000000">
                    <a:alpha val="100000"/>
                  </a:srgbClr>
                </a:solidFill>
                <a:latin typeface="黑体" panose="02010609060101010101" charset="-122"/>
                <a:ea typeface="黑体" panose="02010609060101010101" charset="-122"/>
                <a:cs typeface="黑体" panose="02010609060101010101" charset="-122"/>
              </a:rPr>
              <a:t>口及时联系患者确认症状</a:t>
            </a:r>
            <a:endParaRPr sz="2100" dirty="0">
              <a:latin typeface="黑体" panose="02010609060101010101" charset="-122"/>
              <a:ea typeface="黑体" panose="02010609060101010101" charset="-122"/>
              <a:cs typeface="黑体" panose="02010609060101010101" charset="-122"/>
            </a:endParaRPr>
          </a:p>
          <a:p>
            <a:pPr algn="l" rtl="0" eaLnBrk="0">
              <a:lnSpc>
                <a:spcPct val="101000"/>
              </a:lnSpc>
            </a:pPr>
            <a:endParaRPr sz="9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12700" algn="l" rtl="0" eaLnBrk="0">
              <a:lnSpc>
                <a:spcPct val="92000"/>
              </a:lnSpc>
            </a:pP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口必要时转诊至上级医院进一步诊断与治疗，并记录相关情况</a:t>
            </a:r>
            <a:endParaRPr sz="2100" dirty="0">
              <a:latin typeface="黑体" panose="02010609060101010101" charset="-122"/>
              <a:ea typeface="黑体" panose="02010609060101010101" charset="-122"/>
              <a:cs typeface="黑体" panose="02010609060101010101" charset="-122"/>
            </a:endParaRPr>
          </a:p>
        </p:txBody>
      </p:sp>
      <p:pic>
        <p:nvPicPr>
          <p:cNvPr id="630" name="picture 630"/>
          <p:cNvPicPr>
            <a:picLocks noChangeAspect="1"/>
          </p:cNvPicPr>
          <p:nvPr/>
        </p:nvPicPr>
        <p:blipFill>
          <a:blip r:embed="rId1"/>
          <a:stretch>
            <a:fillRect/>
          </a:stretch>
        </p:blipFill>
        <p:spPr>
          <a:xfrm rot="21600000">
            <a:off x="6775459" y="4413260"/>
            <a:ext cx="4972019" cy="2197097"/>
          </a:xfrm>
          <a:prstGeom prst="rect">
            <a:avLst/>
          </a:prstGeom>
        </p:spPr>
      </p:pic>
      <p:pic>
        <p:nvPicPr>
          <p:cNvPr id="632" name="picture 632"/>
          <p:cNvPicPr>
            <a:picLocks noChangeAspect="1"/>
          </p:cNvPicPr>
          <p:nvPr/>
        </p:nvPicPr>
        <p:blipFill>
          <a:blip r:embed="rId2"/>
          <a:stretch>
            <a:fillRect/>
          </a:stretch>
        </p:blipFill>
        <p:spPr>
          <a:xfrm rot="21600000">
            <a:off x="444520" y="1714500"/>
            <a:ext cx="3581400" cy="1885950"/>
          </a:xfrm>
          <a:prstGeom prst="rect">
            <a:avLst/>
          </a:prstGeom>
        </p:spPr>
      </p:pic>
      <p:sp>
        <p:nvSpPr>
          <p:cNvPr id="634" name="textbox 634"/>
          <p:cNvSpPr/>
          <p:nvPr/>
        </p:nvSpPr>
        <p:spPr>
          <a:xfrm>
            <a:off x="597098" y="629505"/>
            <a:ext cx="3235325" cy="554990"/>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血糖标准化测量</a:t>
            </a:r>
            <a:endParaRPr sz="3600" dirty="0">
              <a:latin typeface="黑体" panose="02010609060101010101" charset="-122"/>
              <a:ea typeface="黑体" panose="02010609060101010101" charset="-122"/>
              <a:cs typeface="黑体" panose="02010609060101010101" charset="-122"/>
            </a:endParaRPr>
          </a:p>
        </p:txBody>
      </p:sp>
      <p:sp>
        <p:nvSpPr>
          <p:cNvPr id="636" name="textbox 636"/>
          <p:cNvSpPr/>
          <p:nvPr/>
        </p:nvSpPr>
        <p:spPr>
          <a:xfrm>
            <a:off x="1452229" y="4447860"/>
            <a:ext cx="1571625" cy="384809"/>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98000"/>
              </a:lnSpc>
            </a:pPr>
            <a:r>
              <a:rPr sz="2400" b="1" kern="0" spc="20" dirty="0">
                <a:solidFill>
                  <a:srgbClr val="000000">
                    <a:alpha val="100000"/>
                  </a:srgbClr>
                </a:solidFill>
                <a:latin typeface="黑体" panose="02010609060101010101" charset="-122"/>
                <a:ea typeface="黑体" panose="02010609060101010101" charset="-122"/>
                <a:cs typeface="黑体" panose="02010609060101010101" charset="-122"/>
              </a:rPr>
              <a:t>危急值处理</a:t>
            </a: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rect 64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646" name="textbox 646"/>
          <p:cNvSpPr/>
          <p:nvPr/>
        </p:nvSpPr>
        <p:spPr>
          <a:xfrm>
            <a:off x="584418" y="618167"/>
            <a:ext cx="10259059" cy="383349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1080E0">
                    <a:alpha val="100000"/>
                  </a:srgbClr>
                </a:solidFill>
                <a:latin typeface="黑体" panose="02010609060101010101" charset="-122"/>
                <a:ea typeface="黑体" panose="02010609060101010101" charset="-122"/>
                <a:cs typeface="黑体" panose="02010609060101010101" charset="-122"/>
              </a:rPr>
              <a:t>身高体重、腰臀围测量规范</a:t>
            </a:r>
            <a:endParaRPr sz="3600" dirty="0">
              <a:latin typeface="黑体" panose="02010609060101010101" charset="-122"/>
              <a:ea typeface="黑体" panose="02010609060101010101" charset="-122"/>
              <a:cs typeface="黑体" panose="02010609060101010101" charset="-122"/>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marL="4042410" algn="l" rtl="0" eaLnBrk="0">
              <a:lnSpc>
                <a:spcPct val="97000"/>
              </a:lnSpc>
              <a:spcBef>
                <a:spcPts val="720"/>
              </a:spcBef>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身高体重测量</a:t>
            </a:r>
            <a:endParaRPr sz="2400" dirty="0">
              <a:latin typeface="黑体" panose="02010609060101010101" charset="-122"/>
              <a:ea typeface="黑体" panose="02010609060101010101" charset="-122"/>
              <a:cs typeface="黑体" panose="02010609060101010101" charset="-122"/>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12000"/>
              </a:lnSpc>
            </a:pPr>
            <a:endParaRPr sz="1000" dirty="0">
              <a:latin typeface="Arial" panose="020B0604020202020204"/>
              <a:ea typeface="Arial" panose="020B0604020202020204"/>
              <a:cs typeface="Arial" panose="020B0604020202020204"/>
            </a:endParaRPr>
          </a:p>
          <a:p>
            <a:pPr marL="4037965" algn="l" rtl="0" eaLnBrk="0">
              <a:lnSpc>
                <a:spcPct val="85000"/>
              </a:lnSpc>
              <a:spcBef>
                <a:spcPts val="635"/>
              </a:spcBef>
            </a:pP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口受测者脱去厚重外衣，将随身携带物品放置一边</a:t>
            </a:r>
            <a:endParaRPr sz="2100" dirty="0">
              <a:latin typeface="黑体" panose="02010609060101010101" charset="-122"/>
              <a:ea typeface="黑体" panose="02010609060101010101" charset="-122"/>
              <a:cs typeface="黑体" panose="02010609060101010101" charset="-122"/>
            </a:endParaRPr>
          </a:p>
          <a:p>
            <a:pPr marL="4037965" algn="l" rtl="0" eaLnBrk="0">
              <a:lnSpc>
                <a:spcPts val="3250"/>
              </a:lnSpc>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口脱鞋、摘帽，抬头挺胸，双目平时前方</a:t>
            </a:r>
            <a:endParaRPr sz="2100" dirty="0">
              <a:latin typeface="黑体" panose="02010609060101010101" charset="-122"/>
              <a:ea typeface="黑体" panose="02010609060101010101" charset="-122"/>
              <a:cs typeface="黑体" panose="02010609060101010101" charset="-122"/>
            </a:endParaRPr>
          </a:p>
          <a:p>
            <a:pPr algn="r" rtl="0" eaLnBrk="0">
              <a:lnSpc>
                <a:spcPct val="92000"/>
              </a:lnSpc>
              <a:spcBef>
                <a:spcPts val="146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口双脚对准秤盘上的脚印</a:t>
            </a: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，头部保持水平，耳屏上缘</a:t>
            </a:r>
            <a:endParaRPr sz="2100" dirty="0">
              <a:latin typeface="黑体" panose="02010609060101010101" charset="-122"/>
              <a:ea typeface="黑体" panose="02010609060101010101" charset="-122"/>
              <a:cs typeface="黑体" panose="02010609060101010101" charset="-122"/>
            </a:endParaRPr>
          </a:p>
          <a:p>
            <a:pPr marL="4393565" algn="l" rtl="0" eaLnBrk="0">
              <a:lnSpc>
                <a:spcPct val="85000"/>
              </a:lnSpc>
              <a:spcBef>
                <a:spcPts val="1275"/>
              </a:spcBef>
            </a:pP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与眼眶下缘连线呈水平位，保持站姿不动</a:t>
            </a:r>
            <a:endParaRPr sz="2100" dirty="0">
              <a:latin typeface="黑体" panose="02010609060101010101" charset="-122"/>
              <a:ea typeface="黑体" panose="02010609060101010101" charset="-122"/>
              <a:cs typeface="黑体" panose="02010609060101010101" charset="-122"/>
            </a:endParaRPr>
          </a:p>
          <a:p>
            <a:pPr marL="4037965" algn="l" rtl="0" eaLnBrk="0">
              <a:lnSpc>
                <a:spcPts val="3790"/>
              </a:lnSpc>
            </a:pPr>
            <a:r>
              <a:rPr sz="2100" kern="0" spc="140" dirty="0">
                <a:solidFill>
                  <a:srgbClr val="000000">
                    <a:alpha val="100000"/>
                  </a:srgbClr>
                </a:solidFill>
                <a:latin typeface="黑体" panose="02010609060101010101" charset="-122"/>
                <a:ea typeface="黑体" panose="02010609060101010101" charset="-122"/>
                <a:cs typeface="黑体" panose="02010609060101010101" charset="-122"/>
              </a:rPr>
              <a:t>口测量仪读取数值(超声波)</a:t>
            </a:r>
            <a:endParaRPr sz="2100" dirty="0">
              <a:latin typeface="黑体" panose="02010609060101010101" charset="-122"/>
              <a:ea typeface="黑体" panose="02010609060101010101" charset="-122"/>
              <a:cs typeface="黑体" panose="02010609060101010101" charset="-122"/>
            </a:endParaRPr>
          </a:p>
        </p:txBody>
      </p:sp>
      <p:pic>
        <p:nvPicPr>
          <p:cNvPr id="648" name="picture 648"/>
          <p:cNvPicPr>
            <a:picLocks noChangeAspect="1"/>
          </p:cNvPicPr>
          <p:nvPr/>
        </p:nvPicPr>
        <p:blipFill>
          <a:blip r:embed="rId1"/>
          <a:stretch>
            <a:fillRect/>
          </a:stretch>
        </p:blipFill>
        <p:spPr>
          <a:xfrm rot="21600000">
            <a:off x="488899" y="1517675"/>
            <a:ext cx="3594201" cy="3803652"/>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rect 656"/>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658" name="textbox 658"/>
          <p:cNvSpPr/>
          <p:nvPr/>
        </p:nvSpPr>
        <p:spPr>
          <a:xfrm>
            <a:off x="577880" y="618167"/>
            <a:ext cx="6370954" cy="3870959"/>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9050" algn="l" rtl="0" eaLnBrk="0">
              <a:lnSpc>
                <a:spcPct val="95000"/>
              </a:lnSpc>
              <a:spcBef>
                <a:spcPts val="0"/>
              </a:spcBef>
            </a:pPr>
            <a:r>
              <a:rPr sz="3600" b="1" kern="0" spc="0" dirty="0">
                <a:solidFill>
                  <a:srgbClr val="1080E0">
                    <a:alpha val="100000"/>
                  </a:srgbClr>
                </a:solidFill>
                <a:latin typeface="黑体" panose="02010609060101010101" charset="-122"/>
                <a:ea typeface="黑体" panose="02010609060101010101" charset="-122"/>
                <a:cs typeface="黑体" panose="02010609060101010101" charset="-122"/>
              </a:rPr>
              <a:t>身高体重、腰臀围测量规</a:t>
            </a:r>
            <a:r>
              <a:rPr sz="3600" b="1" kern="0" spc="-10" dirty="0">
                <a:solidFill>
                  <a:srgbClr val="1080E0">
                    <a:alpha val="100000"/>
                  </a:srgbClr>
                </a:solidFill>
                <a:latin typeface="黑体" panose="02010609060101010101" charset="-122"/>
                <a:ea typeface="黑体" panose="02010609060101010101" charset="-122"/>
                <a:cs typeface="黑体" panose="02010609060101010101" charset="-122"/>
              </a:rPr>
              <a:t>范</a:t>
            </a:r>
            <a:endParaRPr sz="3600" dirty="0">
              <a:latin typeface="黑体" panose="02010609060101010101" charset="-122"/>
              <a:ea typeface="黑体" panose="02010609060101010101" charset="-122"/>
              <a:cs typeface="黑体" panose="02010609060101010101" charset="-122"/>
            </a:endParaRPr>
          </a:p>
          <a:p>
            <a:pPr algn="l" rtl="0" eaLnBrk="0">
              <a:lnSpc>
                <a:spcPct val="126000"/>
              </a:lnSpc>
            </a:pPr>
            <a:endParaRPr sz="1000" dirty="0">
              <a:latin typeface="Arial" panose="020B0604020202020204"/>
              <a:ea typeface="Arial" panose="020B0604020202020204"/>
              <a:cs typeface="Arial" panose="020B0604020202020204"/>
            </a:endParaRPr>
          </a:p>
          <a:p>
            <a:pPr algn="l" rtl="0" eaLnBrk="0">
              <a:lnSpc>
                <a:spcPct val="127000"/>
              </a:lnSpc>
            </a:pPr>
            <a:endParaRPr sz="1000" dirty="0">
              <a:latin typeface="Arial" panose="020B0604020202020204"/>
              <a:ea typeface="Arial" panose="020B0604020202020204"/>
              <a:cs typeface="Arial" panose="020B0604020202020204"/>
            </a:endParaRPr>
          </a:p>
          <a:p>
            <a:pPr algn="r" rtl="0" eaLnBrk="0">
              <a:lnSpc>
                <a:spcPct val="95000"/>
              </a:lnSpc>
              <a:spcBef>
                <a:spcPts val="730"/>
              </a:spcBef>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腰臀围测量</a:t>
            </a:r>
            <a:endParaRPr sz="2400" dirty="0">
              <a:latin typeface="黑体" panose="02010609060101010101" charset="-122"/>
              <a:ea typeface="黑体" panose="02010609060101010101" charset="-122"/>
              <a:cs typeface="黑体" panose="02010609060101010101" charset="-122"/>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7000"/>
              </a:lnSpc>
            </a:pPr>
            <a:endParaRPr sz="1000" dirty="0">
              <a:latin typeface="Arial" panose="020B0604020202020204"/>
              <a:ea typeface="Arial" panose="020B0604020202020204"/>
              <a:cs typeface="Arial" panose="020B0604020202020204"/>
            </a:endParaRPr>
          </a:p>
          <a:p>
            <a:pPr marL="12700" algn="l" rtl="0" eaLnBrk="0">
              <a:lnSpc>
                <a:spcPct val="85000"/>
              </a:lnSpc>
              <a:spcBef>
                <a:spcPts val="635"/>
              </a:spcBef>
            </a:pPr>
            <a:r>
              <a:rPr sz="2100" kern="0" spc="-20" dirty="0">
                <a:solidFill>
                  <a:srgbClr val="000000">
                    <a:alpha val="100000"/>
                  </a:srgbClr>
                </a:solidFill>
                <a:latin typeface="黑体" panose="02010609060101010101" charset="-122"/>
                <a:ea typeface="黑体" panose="02010609060101010101" charset="-122"/>
                <a:cs typeface="黑体" panose="02010609060101010101" charset="-122"/>
              </a:rPr>
              <a:t>口腰围测量取骼前上棘与第12肋下缘连线中点，</a:t>
            </a:r>
            <a:endParaRPr sz="2100" dirty="0">
              <a:latin typeface="黑体" panose="02010609060101010101" charset="-122"/>
              <a:ea typeface="黑体" panose="02010609060101010101" charset="-122"/>
              <a:cs typeface="黑体" panose="02010609060101010101" charset="-122"/>
            </a:endParaRPr>
          </a:p>
          <a:p>
            <a:pPr marL="354965" algn="l" rtl="0" eaLnBrk="0">
              <a:lnSpc>
                <a:spcPts val="3540"/>
              </a:lnSpc>
            </a:pP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软尺水平环绕腹部最窄处</a:t>
            </a:r>
            <a:endParaRPr sz="2100" dirty="0">
              <a:latin typeface="黑体" panose="02010609060101010101" charset="-122"/>
              <a:ea typeface="黑体" panose="02010609060101010101" charset="-122"/>
              <a:cs typeface="黑体" panose="02010609060101010101" charset="-122"/>
            </a:endParaRPr>
          </a:p>
          <a:p>
            <a:pPr marL="361315" indent="-348615" algn="l" rtl="0" eaLnBrk="0">
              <a:lnSpc>
                <a:spcPct val="112000"/>
              </a:lnSpc>
              <a:spcBef>
                <a:spcPts val="400"/>
              </a:spcBef>
            </a:pPr>
            <a:r>
              <a:rPr sz="2100" kern="0" spc="130" dirty="0">
                <a:solidFill>
                  <a:srgbClr val="000000">
                    <a:alpha val="100000"/>
                  </a:srgbClr>
                </a:solidFill>
                <a:latin typeface="黑体" panose="02010609060101010101" charset="-122"/>
                <a:ea typeface="黑体" panose="02010609060101010101" charset="-122"/>
                <a:cs typeface="黑体" panose="02010609060101010101" charset="-122"/>
              </a:rPr>
              <a:t>口臀围测量在臀部最突出部位(股骨</a:t>
            </a:r>
            <a:r>
              <a:rPr sz="2100" kern="0" spc="120" dirty="0">
                <a:solidFill>
                  <a:srgbClr val="000000">
                    <a:alpha val="100000"/>
                  </a:srgbClr>
                </a:solidFill>
                <a:latin typeface="黑体" panose="02010609060101010101" charset="-122"/>
                <a:ea typeface="黑体" panose="02010609060101010101" charset="-122"/>
                <a:cs typeface="黑体" panose="02010609060101010101" charset="-122"/>
              </a:rPr>
              <a:t>大转子水平),</a:t>
            </a:r>
            <a:r>
              <a:rPr sz="2100" kern="0" spc="0" dirty="0">
                <a:solidFill>
                  <a:srgbClr val="000000">
                    <a:alpha val="100000"/>
                  </a:srgbClr>
                </a:solidFill>
                <a:latin typeface="黑体" panose="02010609060101010101" charset="-122"/>
                <a:ea typeface="黑体" panose="02010609060101010101" charset="-122"/>
                <a:cs typeface="黑体" panose="02010609060101010101" charset="-122"/>
              </a:rPr>
              <a:t>  </a:t>
            </a:r>
            <a:r>
              <a:rPr sz="2100" kern="0" spc="-10" dirty="0">
                <a:solidFill>
                  <a:srgbClr val="000000">
                    <a:alpha val="100000"/>
                  </a:srgbClr>
                </a:solidFill>
                <a:latin typeface="黑体" panose="02010609060101010101" charset="-122"/>
                <a:ea typeface="黑体" panose="02010609060101010101" charset="-122"/>
                <a:cs typeface="黑体" panose="02010609060101010101" charset="-122"/>
              </a:rPr>
              <a:t>软尺水平环绕，均精确到0.1</a:t>
            </a:r>
            <a:r>
              <a:rPr sz="21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cm</a:t>
            </a:r>
            <a:endParaRPr sz="21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600" dirty="0">
              <a:latin typeface="Arial" panose="020B0604020202020204"/>
              <a:ea typeface="Arial" panose="020B0604020202020204"/>
              <a:cs typeface="Arial" panose="020B0604020202020204"/>
            </a:endParaRPr>
          </a:p>
          <a:p>
            <a:pPr marL="12700" algn="l" rtl="0" eaLnBrk="0">
              <a:lnSpc>
                <a:spcPct val="92000"/>
              </a:lnSpc>
              <a:spcBef>
                <a:spcPts val="5"/>
              </a:spcBef>
            </a:pPr>
            <a:r>
              <a:rPr sz="2100" kern="0" spc="30" dirty="0">
                <a:solidFill>
                  <a:srgbClr val="000000">
                    <a:alpha val="100000"/>
                  </a:srgbClr>
                </a:solidFill>
                <a:latin typeface="黑体" panose="02010609060101010101" charset="-122"/>
                <a:ea typeface="黑体" panose="02010609060101010101" charset="-122"/>
                <a:cs typeface="黑体" panose="02010609060101010101" charset="-122"/>
              </a:rPr>
              <a:t>口蓝牙功能卷尺，测量完毕后，结果自动采集上传</a:t>
            </a:r>
            <a:endParaRPr sz="2100" dirty="0">
              <a:latin typeface="黑体" panose="02010609060101010101" charset="-122"/>
              <a:ea typeface="黑体" panose="02010609060101010101" charset="-122"/>
              <a:cs typeface="黑体" panose="02010609060101010101" charset="-122"/>
            </a:endParaRPr>
          </a:p>
        </p:txBody>
      </p:sp>
      <p:pic>
        <p:nvPicPr>
          <p:cNvPr id="660" name="picture 660"/>
          <p:cNvPicPr>
            <a:picLocks noChangeAspect="1"/>
          </p:cNvPicPr>
          <p:nvPr/>
        </p:nvPicPr>
        <p:blipFill>
          <a:blip r:embed="rId1"/>
          <a:stretch>
            <a:fillRect/>
          </a:stretch>
        </p:blipFill>
        <p:spPr>
          <a:xfrm rot="21600000">
            <a:off x="7512101" y="1435105"/>
            <a:ext cx="3765498" cy="441326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8" name="picture 668"/>
          <p:cNvPicPr>
            <a:picLocks noChangeAspect="1"/>
          </p:cNvPicPr>
          <p:nvPr/>
        </p:nvPicPr>
        <p:blipFill>
          <a:blip r:embed="rId1"/>
          <a:stretch>
            <a:fillRect/>
          </a:stretch>
        </p:blipFill>
        <p:spPr>
          <a:xfrm rot="21600000">
            <a:off x="0" y="0"/>
            <a:ext cx="12192000" cy="6858000"/>
          </a:xfrm>
          <a:prstGeom prst="rect">
            <a:avLst/>
          </a:prstGeom>
        </p:spPr>
      </p:pic>
      <p:graphicFrame>
        <p:nvGraphicFramePr>
          <p:cNvPr id="670" name="table 670"/>
          <p:cNvGraphicFramePr>
            <a:graphicFrameLocks noGrp="1"/>
          </p:cNvGraphicFramePr>
          <p:nvPr/>
        </p:nvGraphicFramePr>
        <p:xfrm>
          <a:off x="4470440" y="2047846"/>
          <a:ext cx="7285990" cy="4064000"/>
        </p:xfrm>
        <a:graphic>
          <a:graphicData uri="http://schemas.openxmlformats.org/drawingml/2006/table">
            <a:tbl>
              <a:tblPr/>
              <a:tblGrid>
                <a:gridCol w="2155825"/>
                <a:gridCol w="2317114"/>
                <a:gridCol w="2813050"/>
              </a:tblGrid>
              <a:tr h="625475">
                <a:tc>
                  <a:txBody>
                    <a:bodyPr/>
                    <a:lstStyle/>
                    <a:p>
                      <a:pPr algn="l" rtl="0" eaLnBrk="0">
                        <a:lnSpc>
                          <a:spcPct val="166000"/>
                        </a:lnSpc>
                      </a:pPr>
                      <a:endParaRPr sz="1000" dirty="0">
                        <a:latin typeface="Arial" panose="020B0604020202020204"/>
                        <a:ea typeface="Arial" panose="020B0604020202020204"/>
                        <a:cs typeface="Arial" panose="020B0604020202020204"/>
                      </a:endParaRPr>
                    </a:p>
                    <a:p>
                      <a:pPr marL="708025" algn="l" rtl="0" eaLnBrk="0">
                        <a:lnSpc>
                          <a:spcPct val="96000"/>
                        </a:lnSpc>
                        <a:spcBef>
                          <a:spcPts val="5"/>
                        </a:spcBef>
                      </a:pPr>
                      <a:r>
                        <a:rPr sz="21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问题点</a:t>
                      </a:r>
                      <a:endParaRPr sz="21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65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673100" algn="l" rtl="0" eaLnBrk="0">
                        <a:lnSpc>
                          <a:spcPct val="95000"/>
                        </a:lnSpc>
                      </a:pPr>
                      <a:r>
                        <a:rPr sz="2100" b="1"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问题表现</a:t>
                      </a:r>
                      <a:endParaRPr sz="21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66000"/>
                        </a:lnSpc>
                      </a:pPr>
                      <a:endParaRPr sz="1000" dirty="0">
                        <a:latin typeface="Arial" panose="020B0604020202020204"/>
                        <a:ea typeface="Arial" panose="020B0604020202020204"/>
                        <a:cs typeface="Arial" panose="020B0604020202020204"/>
                      </a:endParaRPr>
                    </a:p>
                    <a:p>
                      <a:pPr marL="889635" algn="l" rtl="0" eaLnBrk="0">
                        <a:lnSpc>
                          <a:spcPct val="96000"/>
                        </a:lnSpc>
                        <a:spcBef>
                          <a:spcPts val="5"/>
                        </a:spcBef>
                      </a:pPr>
                      <a:r>
                        <a:rPr sz="21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问题处理</a:t>
                      </a:r>
                      <a:endParaRPr sz="21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2600">
                <a:tc>
                  <a:txBody>
                    <a:bodyPr/>
                    <a:lstStyle/>
                    <a:p>
                      <a:pPr algn="l" rtl="0" eaLnBrk="0">
                        <a:lnSpc>
                          <a:spcPct val="117000"/>
                        </a:lnSpc>
                      </a:pPr>
                      <a:endParaRPr sz="1000" dirty="0">
                        <a:latin typeface="Arial" panose="020B0604020202020204"/>
                        <a:ea typeface="Arial" panose="020B0604020202020204"/>
                        <a:cs typeface="Arial" panose="020B0604020202020204"/>
                      </a:endParaRPr>
                    </a:p>
                    <a:p>
                      <a:pPr marL="292100" algn="l" rtl="0" eaLnBrk="0">
                        <a:lnSpc>
                          <a:spcPct val="95000"/>
                        </a:lnSpc>
                        <a:spcBef>
                          <a:spcPts val="5"/>
                        </a:spcBef>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身高测量值不准确</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7000"/>
                        </a:lnSpc>
                      </a:pPr>
                      <a:endParaRPr sz="1000" dirty="0">
                        <a:latin typeface="Arial" panose="020B0604020202020204"/>
                        <a:ea typeface="Arial" panose="020B0604020202020204"/>
                        <a:cs typeface="Arial" panose="020B0604020202020204"/>
                      </a:endParaRPr>
                    </a:p>
                    <a:p>
                      <a:pPr marL="237490" algn="l" rtl="0" eaLnBrk="0">
                        <a:lnSpc>
                          <a:spcPct val="95000"/>
                        </a:lnSpc>
                        <a:spcBef>
                          <a:spcPts val="5"/>
                        </a:spcBef>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身高测量值为202厘米</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8000"/>
                        </a:lnSpc>
                      </a:pPr>
                      <a:endParaRPr sz="1000" dirty="0">
                        <a:latin typeface="Arial" panose="020B0604020202020204"/>
                        <a:ea typeface="Arial" panose="020B0604020202020204"/>
                        <a:cs typeface="Arial" panose="020B0604020202020204"/>
                      </a:endParaRPr>
                    </a:p>
                    <a:p>
                      <a:pPr marL="200025" algn="l" rtl="0" eaLnBrk="0">
                        <a:lnSpc>
                          <a:spcPct val="94000"/>
                        </a:lnSpc>
                        <a:spcBef>
                          <a:spcPts val="0"/>
                        </a:spcBef>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检查顶部传感器是否被</a:t>
                      </a: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遮挡</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35000">
                <a:tc>
                  <a:txBody>
                    <a:bodyPr/>
                    <a:lstStyle/>
                    <a:p>
                      <a:pPr algn="l" rtl="0" eaLnBrk="0">
                        <a:lnSpc>
                          <a:spcPct val="146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292100" algn="l" rtl="0" eaLnBrk="0">
                        <a:lnSpc>
                          <a:spcPct val="95000"/>
                        </a:lnSpc>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体重测量值不准确</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46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593090" algn="l" rtl="0" eaLnBrk="0">
                        <a:lnSpc>
                          <a:spcPct val="95000"/>
                        </a:lnSpc>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体重值不准确</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5000"/>
                        </a:lnSpc>
                      </a:pPr>
                      <a:endParaRPr sz="300" dirty="0">
                        <a:latin typeface="Arial" panose="020B0604020202020204"/>
                        <a:ea typeface="Arial" panose="020B0604020202020204"/>
                        <a:cs typeface="Arial" panose="020B0604020202020204"/>
                      </a:endParaRPr>
                    </a:p>
                    <a:p>
                      <a:pPr marL="809625" indent="-660400" algn="l" rtl="0" eaLnBrk="0">
                        <a:lnSpc>
                          <a:spcPct val="116000"/>
                        </a:lnSpc>
                        <a:spcBef>
                          <a:spcPts val="0"/>
                        </a:spcBef>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重新测量，双脚站在标识区</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保持两秒不动</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8650">
                <a:tc>
                  <a:txBody>
                    <a:bodyPr/>
                    <a:lstStyle/>
                    <a:p>
                      <a:pPr algn="l" rtl="0" eaLnBrk="0">
                        <a:lnSpc>
                          <a:spcPct val="175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393065" algn="l" rtl="0" eaLnBrk="0">
                        <a:lnSpc>
                          <a:spcPct val="95000"/>
                        </a:lnSpc>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读卡器连接失败</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64000"/>
                        </a:lnSpc>
                      </a:pPr>
                      <a:endParaRPr sz="1000" dirty="0">
                        <a:latin typeface="Arial" panose="020B0604020202020204"/>
                        <a:ea typeface="Arial" panose="020B0604020202020204"/>
                        <a:cs typeface="Arial" panose="020B0604020202020204"/>
                      </a:endParaRPr>
                    </a:p>
                    <a:p>
                      <a:pPr marL="694690" algn="l" rtl="0" eaLnBrk="0">
                        <a:lnSpc>
                          <a:spcPct val="95000"/>
                        </a:lnSpc>
                        <a:spcBef>
                          <a:spcPts val="5"/>
                        </a:spcBef>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刷卡无反应</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32000"/>
                        </a:lnSpc>
                      </a:pPr>
                      <a:endParaRPr sz="200" dirty="0">
                        <a:latin typeface="Arial" panose="020B0604020202020204"/>
                        <a:ea typeface="Arial" panose="020B0604020202020204"/>
                        <a:cs typeface="Arial" panose="020B0604020202020204"/>
                      </a:endParaRPr>
                    </a:p>
                    <a:p>
                      <a:pPr marL="1012825" indent="-508000" algn="l" rtl="0" eaLnBrk="0">
                        <a:lnSpc>
                          <a:spcPct val="117000"/>
                        </a:lnSpc>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检查卡片是否受损；</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6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设备重启</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11200">
                <a:tc>
                  <a:txBody>
                    <a:bodyPr/>
                    <a:lstStyle/>
                    <a:p>
                      <a:pPr algn="l" rtl="0" eaLnBrk="0">
                        <a:lnSpc>
                          <a:spcPct val="196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697865" algn="l" rtl="0" eaLnBrk="0">
                        <a:lnSpc>
                          <a:spcPct val="95000"/>
                        </a:lnSpc>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服务异常</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93000"/>
                        </a:lnSpc>
                      </a:pPr>
                      <a:endParaRPr sz="1000" dirty="0">
                        <a:latin typeface="Arial" panose="020B0604020202020204"/>
                        <a:ea typeface="Arial" panose="020B0604020202020204"/>
                        <a:cs typeface="Arial" panose="020B0604020202020204"/>
                      </a:endParaRPr>
                    </a:p>
                    <a:p>
                      <a:pPr marL="593090" algn="l" rtl="0" eaLnBrk="0">
                        <a:lnSpc>
                          <a:spcPct val="94000"/>
                        </a:lnSpc>
                        <a:spcBef>
                          <a:spcPts val="5"/>
                        </a:spcBef>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数据上传失败</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1000"/>
                        </a:lnSpc>
                      </a:pPr>
                      <a:endParaRPr sz="800" dirty="0">
                        <a:latin typeface="Arial" panose="020B0604020202020204"/>
                        <a:ea typeface="Arial" panose="020B0604020202020204"/>
                        <a:cs typeface="Arial" panose="020B0604020202020204"/>
                      </a:endParaRPr>
                    </a:p>
                    <a:p>
                      <a:pPr marL="200025" algn="l" rtl="0" eaLnBrk="0">
                        <a:lnSpc>
                          <a:spcPct val="83000"/>
                        </a:lnSpc>
                        <a:spcBef>
                          <a:spcPts val="5"/>
                        </a:spcBef>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检查设备网络连接情况，网</a:t>
                      </a:r>
                      <a:endParaRPr sz="1600" dirty="0">
                        <a:latin typeface="宋体" panose="02010600030101010101" pitchFamily="2" charset="-122"/>
                        <a:ea typeface="宋体" panose="02010600030101010101" pitchFamily="2" charset="-122"/>
                        <a:cs typeface="宋体" panose="02010600030101010101" pitchFamily="2" charset="-122"/>
                      </a:endParaRPr>
                    </a:p>
                    <a:p>
                      <a:pPr marL="301625" algn="l" rtl="0" eaLnBrk="0">
                        <a:lnSpc>
                          <a:spcPts val="2405"/>
                        </a:lnSpc>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络正常的话联系售后处理</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81075">
                <a:tc>
                  <a:txBody>
                    <a:bodyPr/>
                    <a:lstStyle/>
                    <a:p>
                      <a:pPr algn="l" rtl="0" eaLnBrk="0">
                        <a:lnSpc>
                          <a:spcPct val="129000"/>
                        </a:lnSpc>
                      </a:pPr>
                      <a:endParaRPr sz="1000" dirty="0">
                        <a:latin typeface="Arial" panose="020B0604020202020204"/>
                        <a:ea typeface="Arial" panose="020B0604020202020204"/>
                        <a:cs typeface="Arial" panose="020B0604020202020204"/>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393065" algn="l" rtl="0" eaLnBrk="0">
                        <a:lnSpc>
                          <a:spcPct val="94000"/>
                        </a:lnSpc>
                      </a:pP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腰臀围尺子损坏</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29000"/>
                        </a:lnSpc>
                      </a:pPr>
                      <a:endParaRPr sz="1000" dirty="0">
                        <a:latin typeface="Arial" panose="020B0604020202020204"/>
                        <a:ea typeface="Arial" panose="020B0604020202020204"/>
                        <a:cs typeface="Arial" panose="020B0604020202020204"/>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491490" algn="l" rtl="0" eaLnBrk="0">
                        <a:lnSpc>
                          <a:spcPct val="94000"/>
                        </a:lnSpc>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更换腰臀围尺子</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9000"/>
                        </a:lnSpc>
                      </a:pPr>
                      <a:endParaRPr sz="500" dirty="0">
                        <a:latin typeface="Arial" panose="020B0604020202020204"/>
                        <a:ea typeface="Arial" panose="020B0604020202020204"/>
                        <a:cs typeface="Arial" panose="020B0604020202020204"/>
                      </a:endParaRPr>
                    </a:p>
                    <a:p>
                      <a:pPr marL="200025" algn="l" rtl="0" eaLnBrk="0">
                        <a:lnSpc>
                          <a:spcPct val="94000"/>
                        </a:lnSpc>
                        <a:spcBef>
                          <a:spcPts val="5"/>
                        </a:spcBef>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点击屏幕上方的时间进入设</a:t>
                      </a:r>
                      <a:endParaRPr sz="1600" dirty="0">
                        <a:latin typeface="宋体" panose="02010600030101010101" pitchFamily="2" charset="-122"/>
                        <a:ea typeface="宋体" panose="02010600030101010101" pitchFamily="2" charset="-122"/>
                        <a:cs typeface="宋体" panose="02010600030101010101" pitchFamily="2" charset="-122"/>
                      </a:endParaRPr>
                    </a:p>
                    <a:p>
                      <a:pPr marL="301625" algn="l" rtl="0" eaLnBrk="0">
                        <a:lnSpc>
                          <a:spcPct val="95000"/>
                        </a:lnSpc>
                        <a:spcBef>
                          <a:spcPts val="740"/>
                        </a:spcBef>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置，在设备管理里面点击</a:t>
                      </a:r>
                      <a:endParaRPr sz="16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9000"/>
                        </a:lnSpc>
                      </a:pPr>
                      <a:endParaRPr sz="400" dirty="0">
                        <a:latin typeface="Arial" panose="020B0604020202020204"/>
                        <a:ea typeface="Arial" panose="020B0604020202020204"/>
                        <a:cs typeface="Arial" panose="020B0604020202020204"/>
                      </a:endParaRPr>
                    </a:p>
                    <a:p>
                      <a:pPr marL="454025" algn="l" rtl="0" eaLnBrk="0">
                        <a:lnSpc>
                          <a:spcPct val="92000"/>
                        </a:lnSpc>
                      </a:pP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health</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_</a:t>
                      </a:r>
                      <a:r>
                        <a:rPr sz="1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tape</a:t>
                      </a:r>
                      <a:r>
                        <a:rPr sz="1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进行绑定</a:t>
                      </a:r>
                      <a:endParaRPr sz="1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672" name="picture 672"/>
          <p:cNvPicPr>
            <a:picLocks noChangeAspect="1"/>
          </p:cNvPicPr>
          <p:nvPr/>
        </p:nvPicPr>
        <p:blipFill>
          <a:blip r:embed="rId2"/>
          <a:stretch>
            <a:fillRect/>
          </a:stretch>
        </p:blipFill>
        <p:spPr>
          <a:xfrm rot="21600000">
            <a:off x="609600" y="1517675"/>
            <a:ext cx="3619560" cy="4889479"/>
          </a:xfrm>
          <a:prstGeom prst="rect">
            <a:avLst/>
          </a:prstGeom>
        </p:spPr>
      </p:pic>
      <p:sp>
        <p:nvSpPr>
          <p:cNvPr id="674" name="textbox 674"/>
          <p:cNvSpPr/>
          <p:nvPr/>
        </p:nvSpPr>
        <p:spPr>
          <a:xfrm>
            <a:off x="584418" y="618167"/>
            <a:ext cx="552894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1080E0">
                    <a:alpha val="100000"/>
                  </a:srgbClr>
                </a:solidFill>
                <a:latin typeface="黑体" panose="02010609060101010101" charset="-122"/>
                <a:ea typeface="黑体" panose="02010609060101010101" charset="-122"/>
                <a:cs typeface="黑体" panose="02010609060101010101" charset="-122"/>
              </a:rPr>
              <a:t>身高体重、腰臀围测量规范</a:t>
            </a:r>
            <a:endParaRPr sz="3600" dirty="0">
              <a:latin typeface="黑体" panose="02010609060101010101" charset="-122"/>
              <a:ea typeface="黑体" panose="02010609060101010101" charset="-122"/>
              <a:cs typeface="黑体" panose="02010609060101010101" charset="-122"/>
            </a:endParaRPr>
          </a:p>
        </p:txBody>
      </p:sp>
      <p:sp>
        <p:nvSpPr>
          <p:cNvPr id="676" name="textbox 676"/>
          <p:cNvSpPr/>
          <p:nvPr/>
        </p:nvSpPr>
        <p:spPr>
          <a:xfrm>
            <a:off x="4595448" y="1599671"/>
            <a:ext cx="2179320" cy="38163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7000"/>
              </a:lnSpc>
            </a:pPr>
            <a:r>
              <a:rPr sz="2400" b="1" kern="0" spc="0" dirty="0">
                <a:solidFill>
                  <a:srgbClr val="000000">
                    <a:alpha val="100000"/>
                  </a:srgbClr>
                </a:solidFill>
                <a:latin typeface="黑体" panose="02010609060101010101" charset="-122"/>
                <a:ea typeface="黑体" panose="02010609060101010101" charset="-122"/>
                <a:cs typeface="黑体" panose="02010609060101010101" charset="-122"/>
              </a:rPr>
              <a:t>常见问题及处理</a:t>
            </a:r>
            <a:endParaRPr sz="2400" dirty="0">
              <a:latin typeface="黑体" panose="02010609060101010101" charset="-122"/>
              <a:ea typeface="黑体" panose="02010609060101010101" charset="-122"/>
              <a:cs typeface="黑体" panose="02010609060101010101" charset="-122"/>
            </a:endParaRPr>
          </a:p>
        </p:txBody>
      </p:sp>
      <p:sp>
        <p:nvSpPr>
          <p:cNvPr id="682" name="textbox 682"/>
          <p:cNvSpPr/>
          <p:nvPr/>
        </p:nvSpPr>
        <p:spPr>
          <a:xfrm>
            <a:off x="10864880" y="841278"/>
            <a:ext cx="360679" cy="10604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635"/>
              </a:lnSpc>
            </a:pPr>
            <a:r>
              <a:rPr sz="500" kern="0" spc="70" dirty="0">
                <a:solidFill>
                  <a:srgbClr val="208070">
                    <a:alpha val="100000"/>
                  </a:srgbClr>
                </a:solidFill>
                <a:latin typeface="仿宋" panose="02010609060101010101" charset="-122"/>
                <a:ea typeface="仿宋" panose="02010609060101010101" charset="-122"/>
                <a:cs typeface="仿宋" panose="02010609060101010101" charset="-122"/>
              </a:rPr>
              <a:t>上照区2共</a:t>
            </a:r>
            <a:endParaRPr sz="500"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66395" y="1052195"/>
            <a:ext cx="10925810" cy="5285740"/>
          </a:xfrm>
          <a:prstGeom prst="roundRect">
            <a:avLst>
              <a:gd name="adj" fmla="val 2572"/>
            </a:avLst>
          </a:prstGeom>
          <a:solidFill>
            <a:schemeClr val="accent5">
              <a:lumMod val="20000"/>
              <a:lumOff val="80000"/>
            </a:schemeClr>
          </a:solidFill>
          <a:ln>
            <a:solidFill>
              <a:schemeClr val="accent5">
                <a:lumMod val="20000"/>
                <a:lumOff val="80000"/>
                <a:alpha val="0"/>
              </a:schemeClr>
            </a:solidFill>
          </a:ln>
        </p:spPr>
        <p:style>
          <a:lnRef idx="3">
            <a:schemeClr val="accent1"/>
          </a:lnRef>
          <a:fillRef idx="0">
            <a:srgbClr val="FFFFFF"/>
          </a:fillRef>
          <a:effectRef idx="0">
            <a:srgbClr val="FFFFFF"/>
          </a:effectRef>
          <a:fontRef idx="minor">
            <a:schemeClr val="tx1"/>
          </a:fontRef>
        </p:style>
        <p:txBody>
          <a:bodyPr wrap="square">
            <a:noAutofit/>
          </a:bodyPr>
          <a:p>
            <a:endParaRPr lang="zh-CN" altLang="en-US" sz="1600" b="1" dirty="0">
              <a:solidFill>
                <a:schemeClr val="tx1"/>
              </a:solidFill>
              <a:latin typeface="微软雅黑" panose="020B0503020204020204" charset="-122"/>
              <a:ea typeface="微软雅黑" panose="020B0503020204020204" charset="-122"/>
            </a:endParaRPr>
          </a:p>
        </p:txBody>
      </p:sp>
      <p:graphicFrame>
        <p:nvGraphicFramePr>
          <p:cNvPr id="14" name="表格 13"/>
          <p:cNvGraphicFramePr/>
          <p:nvPr>
            <p:custDataLst>
              <p:tags r:id="rId1"/>
            </p:custDataLst>
          </p:nvPr>
        </p:nvGraphicFramePr>
        <p:xfrm>
          <a:off x="2656205" y="1052830"/>
          <a:ext cx="8427720" cy="4965065"/>
        </p:xfrm>
        <a:graphic>
          <a:graphicData uri="http://schemas.openxmlformats.org/drawingml/2006/table">
            <a:tbl>
              <a:tblPr firstRow="1" bandRow="1">
                <a:tableStyleId>{5C22544A-7EE6-4342-B048-85BDC9FD1C3A}</a:tableStyleId>
              </a:tblPr>
              <a:tblGrid>
                <a:gridCol w="2842260"/>
                <a:gridCol w="1828800"/>
                <a:gridCol w="1827530"/>
                <a:gridCol w="1929130"/>
              </a:tblGrid>
              <a:tr h="1397635">
                <a:tc>
                  <a:txBody>
                    <a:bodyPr/>
                    <a:p>
                      <a:pPr algn="ctr" fontAlgn="ctr">
                        <a:lnSpc>
                          <a:spcPct val="120000"/>
                        </a:lnSpc>
                        <a:spcBef>
                          <a:spcPts val="0"/>
                        </a:spcBef>
                        <a:spcAft>
                          <a:spcPts val="0"/>
                        </a:spcAft>
                        <a:buNone/>
                      </a:pPr>
                      <a:r>
                        <a:rPr lang="zh-CN" altLang="en-US" sz="1800" spc="120">
                          <a:effectLst>
                            <a:outerShdw blurRad="38100" dist="38100" dir="2700000" algn="tl">
                              <a:srgbClr val="000000">
                                <a:alpha val="43137"/>
                              </a:srgbClr>
                            </a:outerShdw>
                          </a:effectLst>
                        </a:rPr>
                        <a:t>门诊人次</a:t>
                      </a:r>
                      <a:endParaRPr lang="zh-CN" altLang="en-US" sz="1800" spc="120">
                        <a:effectLst>
                          <a:outerShdw blurRad="38100" dist="38100" dir="2700000" algn="tl">
                            <a:srgbClr val="000000">
                              <a:alpha val="43137"/>
                            </a:srgbClr>
                          </a:outerShdw>
                        </a:effectLst>
                      </a:endParaRPr>
                    </a:p>
                  </a:txBody>
                  <a:tcPr marL="177800" marR="177800" marT="66675" marB="66675" anchor="ctr" anchorCtr="0">
                    <a:lnL w="12700">
                      <a:solidFill>
                        <a:schemeClr val="bg1">
                          <a:lumMod val="95000"/>
                        </a:schemeClr>
                      </a:solidFill>
                      <a:prstDash val="solid"/>
                    </a:lnL>
                    <a:lnT w="12700">
                      <a:solidFill>
                        <a:schemeClr val="bg1">
                          <a:lumMod val="95000"/>
                        </a:schemeClr>
                      </a:solidFill>
                      <a:prstDash val="solid"/>
                    </a:lnT>
                  </a:tcPr>
                </a:tc>
                <a:tc>
                  <a:txBody>
                    <a:bodyPr/>
                    <a:p>
                      <a:pPr algn="ctr" fontAlgn="ctr">
                        <a:lnSpc>
                          <a:spcPct val="120000"/>
                        </a:lnSpc>
                        <a:spcBef>
                          <a:spcPts val="0"/>
                        </a:spcBef>
                        <a:spcAft>
                          <a:spcPts val="0"/>
                        </a:spcAft>
                      </a:pPr>
                      <a:r>
                        <a:rPr lang="en-US" altLang="zh-CN" sz="1800" spc="120">
                          <a:effectLst>
                            <a:outerShdw blurRad="38100" dist="38100" dir="2700000" algn="tl">
                              <a:srgbClr val="000000">
                                <a:alpha val="43137"/>
                              </a:srgbClr>
                            </a:outerShdw>
                          </a:effectLst>
                        </a:rPr>
                        <a:t>25</a:t>
                      </a:r>
                      <a:r>
                        <a:rPr lang="zh-CN" altLang="en-US" sz="1800" spc="120">
                          <a:effectLst>
                            <a:outerShdw blurRad="38100" dist="38100" dir="2700000" algn="tl">
                              <a:srgbClr val="000000">
                                <a:alpha val="43137"/>
                              </a:srgbClr>
                            </a:outerShdw>
                          </a:effectLst>
                        </a:rPr>
                        <a:t>年</a:t>
                      </a:r>
                      <a:r>
                        <a:rPr lang="en-US" altLang="zh-CN" sz="1800" spc="120">
                          <a:effectLst>
                            <a:outerShdw blurRad="38100" dist="38100" dir="2700000" algn="tl">
                              <a:srgbClr val="000000">
                                <a:alpha val="43137"/>
                              </a:srgbClr>
                            </a:outerShdw>
                          </a:effectLst>
                        </a:rPr>
                        <a:t>1-7</a:t>
                      </a:r>
                      <a:r>
                        <a:rPr lang="zh-CN" altLang="en-US" sz="1800" spc="120">
                          <a:effectLst>
                            <a:outerShdw blurRad="38100" dist="38100" dir="2700000" algn="tl">
                              <a:srgbClr val="000000">
                                <a:alpha val="43137"/>
                              </a:srgbClr>
                            </a:outerShdw>
                          </a:effectLst>
                        </a:rPr>
                        <a:t>月</a:t>
                      </a:r>
                      <a:endParaRPr lang="zh-CN" altLang="en-US" sz="1800" spc="120">
                        <a:effectLst>
                          <a:outerShdw blurRad="38100" dist="38100" dir="2700000" algn="tl">
                            <a:srgbClr val="000000">
                              <a:alpha val="43137"/>
                            </a:srgbClr>
                          </a:outerShdw>
                        </a:effectLst>
                      </a:endParaRPr>
                    </a:p>
                  </a:txBody>
                  <a:tcPr marL="177800" marR="177800" marT="66675" marB="66675" anchor="ctr" anchorCtr="0">
                    <a:lnT w="12700">
                      <a:solidFill>
                        <a:schemeClr val="bg1">
                          <a:lumMod val="95000"/>
                        </a:schemeClr>
                      </a:solidFill>
                      <a:prstDash val="solid"/>
                    </a:lnT>
                  </a:tcPr>
                </a:tc>
                <a:tc>
                  <a:txBody>
                    <a:bodyPr/>
                    <a:p>
                      <a:pPr algn="ctr" fontAlgn="ctr">
                        <a:lnSpc>
                          <a:spcPct val="120000"/>
                        </a:lnSpc>
                        <a:spcBef>
                          <a:spcPts val="0"/>
                        </a:spcBef>
                        <a:spcAft>
                          <a:spcPts val="0"/>
                        </a:spcAft>
                      </a:pPr>
                      <a:r>
                        <a:rPr lang="en-US" altLang="zh-CN" sz="1800" spc="120">
                          <a:effectLst>
                            <a:outerShdw blurRad="38100" dist="38100" dir="2700000" algn="tl">
                              <a:srgbClr val="000000">
                                <a:alpha val="43137"/>
                              </a:srgbClr>
                            </a:outerShdw>
                          </a:effectLst>
                        </a:rPr>
                        <a:t>24年1-7月</a:t>
                      </a:r>
                      <a:endParaRPr lang="en-US" altLang="zh-CN" sz="1800" spc="120">
                        <a:effectLst>
                          <a:outerShdw blurRad="38100" dist="38100" dir="2700000" algn="tl">
                            <a:srgbClr val="000000">
                              <a:alpha val="43137"/>
                            </a:srgbClr>
                          </a:outerShdw>
                        </a:effectLst>
                      </a:endParaRPr>
                    </a:p>
                  </a:txBody>
                  <a:tcPr marL="177800" marR="177800" marT="66675" marB="66675" anchor="ctr" anchorCtr="0">
                    <a:lnT w="12700">
                      <a:solidFill>
                        <a:schemeClr val="bg1">
                          <a:lumMod val="95000"/>
                        </a:schemeClr>
                      </a:solidFill>
                      <a:prstDash val="solid"/>
                    </a:lnT>
                  </a:tcPr>
                </a:tc>
                <a:tc>
                  <a:txBody>
                    <a:bodyPr/>
                    <a:p>
                      <a:pPr algn="ctr" fontAlgn="ctr">
                        <a:lnSpc>
                          <a:spcPct val="120000"/>
                        </a:lnSpc>
                        <a:spcBef>
                          <a:spcPts val="0"/>
                        </a:spcBef>
                        <a:spcAft>
                          <a:spcPts val="0"/>
                        </a:spcAft>
                      </a:pPr>
                      <a:r>
                        <a:rPr lang="zh-CN" altLang="en-US" sz="1800" spc="120">
                          <a:effectLst>
                            <a:outerShdw blurRad="38100" dist="38100" dir="2700000" algn="tl">
                              <a:srgbClr val="000000">
                                <a:alpha val="43137"/>
                              </a:srgbClr>
                            </a:outerShdw>
                          </a:effectLst>
                        </a:rPr>
                        <a:t>增幅</a:t>
                      </a:r>
                      <a:r>
                        <a:rPr lang="en-US" altLang="zh-CN" sz="1800" spc="120">
                          <a:effectLst>
                            <a:outerShdw blurRad="38100" dist="38100" dir="2700000" algn="tl">
                              <a:srgbClr val="000000">
                                <a:alpha val="43137"/>
                              </a:srgbClr>
                            </a:outerShdw>
                          </a:effectLst>
                        </a:rPr>
                        <a:t>%</a:t>
                      </a:r>
                      <a:endParaRPr lang="en-US" altLang="zh-CN" sz="1800" spc="120">
                        <a:effectLst>
                          <a:outerShdw blurRad="38100" dist="38100" dir="2700000" algn="tl">
                            <a:srgbClr val="000000">
                              <a:alpha val="43137"/>
                            </a:srgbClr>
                          </a:outerShdw>
                        </a:effectLst>
                      </a:endParaRPr>
                    </a:p>
                  </a:txBody>
                  <a:tcPr marL="177800" marR="177800" marT="66675" marB="66675" anchor="ctr" anchorCtr="0">
                    <a:lnR w="12700">
                      <a:solidFill>
                        <a:schemeClr val="bg1">
                          <a:lumMod val="95000"/>
                        </a:schemeClr>
                      </a:solidFill>
                      <a:prstDash val="solid"/>
                    </a:lnR>
                    <a:lnT w="12700">
                      <a:solidFill>
                        <a:schemeClr val="bg1">
                          <a:lumMod val="95000"/>
                        </a:schemeClr>
                      </a:solidFill>
                      <a:prstDash val="solid"/>
                    </a:lnT>
                  </a:tcPr>
                </a:tc>
              </a:tr>
              <a:tr h="980440">
                <a:tc>
                  <a:txBody>
                    <a:bodyPr/>
                    <a:p>
                      <a:pPr algn="ctr" fontAlgn="ctr">
                        <a:buClrTx/>
                        <a:buSzTx/>
                        <a:buFontTx/>
                        <a:buNone/>
                      </a:pPr>
                      <a:endParaRPr lang="en-US" altLang="zh-CN" sz="1800"/>
                    </a:p>
                  </a:txBody>
                  <a:tcPr marL="9842" marR="9842" marT="9842" marB="0" anchor="ctr" anchorCtr="0">
                    <a:lnL w="12700">
                      <a:solidFill>
                        <a:schemeClr val="bg1">
                          <a:lumMod val="95000"/>
                        </a:schemeClr>
                      </a:solidFill>
                      <a:prstDash val="solid"/>
                    </a:lnL>
                    <a:noFill/>
                  </a:tcPr>
                </a:tc>
                <a:tc>
                  <a:txBody>
                    <a:bodyPr/>
                    <a:p>
                      <a:pPr algn="ctr" fontAlgn="ctr">
                        <a:buClrTx/>
                        <a:buSzTx/>
                        <a:buFontTx/>
                        <a:buNone/>
                      </a:pPr>
                      <a:r>
                        <a:rPr lang="en-US" altLang="zh-CN" sz="1800">
                          <a:solidFill>
                            <a:srgbClr val="FF0000"/>
                          </a:solidFill>
                        </a:rPr>
                        <a:t>5048</a:t>
                      </a:r>
                      <a:endParaRPr lang="en-US" altLang="zh-CN" sz="1800">
                        <a:solidFill>
                          <a:srgbClr val="FF0000"/>
                        </a:solidFill>
                      </a:endParaRPr>
                    </a:p>
                  </a:txBody>
                  <a:tcPr marL="9842" marR="9842" marT="9842" marB="0" anchor="ctr" anchorCtr="0">
                    <a:noFill/>
                  </a:tcPr>
                </a:tc>
                <a:tc>
                  <a:txBody>
                    <a:bodyPr/>
                    <a:p>
                      <a:pPr algn="ctr" fontAlgn="ctr">
                        <a:buClrTx/>
                        <a:buSzTx/>
                        <a:buFontTx/>
                        <a:buNone/>
                      </a:pPr>
                      <a:r>
                        <a:rPr lang="en-US" altLang="zh-CN" sz="1800"/>
                        <a:t>510</a:t>
                      </a:r>
                      <a:endParaRPr lang="en-US" altLang="zh-CN" sz="1800"/>
                    </a:p>
                  </a:txBody>
                  <a:tcPr marL="9842" marR="9842" marT="9842" marB="0" anchor="ctr" anchorCtr="0">
                    <a:noFill/>
                  </a:tcPr>
                </a:tc>
                <a:tc>
                  <a:txBody>
                    <a:bodyPr/>
                    <a:p>
                      <a:pPr algn="ctr" fontAlgn="ctr">
                        <a:buClrTx/>
                        <a:buSzTx/>
                        <a:buFontTx/>
                        <a:buNone/>
                      </a:pPr>
                      <a:r>
                        <a:rPr lang="en-US" altLang="zh-CN" sz="1800">
                          <a:solidFill>
                            <a:srgbClr val="FF0000"/>
                          </a:solidFill>
                        </a:rPr>
                        <a:t>889.80%</a:t>
                      </a:r>
                      <a:endParaRPr lang="en-US" altLang="zh-CN" sz="1800">
                        <a:solidFill>
                          <a:srgbClr val="FF0000"/>
                        </a:solidFill>
                      </a:endParaRPr>
                    </a:p>
                  </a:txBody>
                  <a:tcPr marL="9842" marR="9842" marT="9842" marB="0" anchor="ctr" anchorCtr="0">
                    <a:lnR w="12700">
                      <a:solidFill>
                        <a:schemeClr val="bg1">
                          <a:lumMod val="95000"/>
                        </a:schemeClr>
                      </a:solidFill>
                      <a:prstDash val="solid"/>
                    </a:lnR>
                    <a:noFill/>
                  </a:tcPr>
                </a:tc>
              </a:tr>
              <a:tr h="896620">
                <a:tc>
                  <a:txBody>
                    <a:bodyPr/>
                    <a:p>
                      <a:pPr algn="ctr" fontAlgn="ctr">
                        <a:buClrTx/>
                        <a:buSzTx/>
                        <a:buFontTx/>
                        <a:buNone/>
                      </a:pPr>
                      <a:endParaRPr lang="en-US" altLang="zh-CN" sz="1800"/>
                    </a:p>
                  </a:txBody>
                  <a:tcPr marL="9842" marR="9842" marT="9842" marB="0" anchor="ctr" anchorCtr="0">
                    <a:lnL w="12700">
                      <a:solidFill>
                        <a:schemeClr val="bg1">
                          <a:lumMod val="95000"/>
                        </a:schemeClr>
                      </a:solidFill>
                      <a:prstDash val="solid"/>
                    </a:lnL>
                    <a:noFill/>
                  </a:tcPr>
                </a:tc>
                <a:tc>
                  <a:txBody>
                    <a:bodyPr/>
                    <a:p>
                      <a:pPr algn="ctr" fontAlgn="ctr">
                        <a:buClrTx/>
                        <a:buSzTx/>
                        <a:buFontTx/>
                        <a:buNone/>
                      </a:pPr>
                      <a:r>
                        <a:rPr lang="en-US" altLang="zh-CN" sz="1800">
                          <a:solidFill>
                            <a:srgbClr val="FF0000"/>
                          </a:solidFill>
                        </a:rPr>
                        <a:t>39043</a:t>
                      </a:r>
                      <a:endParaRPr lang="en-US" altLang="zh-CN" sz="1800">
                        <a:solidFill>
                          <a:srgbClr val="FF0000"/>
                        </a:solidFill>
                      </a:endParaRPr>
                    </a:p>
                  </a:txBody>
                  <a:tcPr marL="9842" marR="9842" marT="9842" marB="0" anchor="ctr" anchorCtr="0">
                    <a:noFill/>
                  </a:tcPr>
                </a:tc>
                <a:tc>
                  <a:txBody>
                    <a:bodyPr/>
                    <a:p>
                      <a:pPr algn="ctr" fontAlgn="ctr">
                        <a:buClrTx/>
                        <a:buSzTx/>
                        <a:buFontTx/>
                        <a:buNone/>
                      </a:pPr>
                      <a:r>
                        <a:rPr lang="en-US" altLang="zh-CN" sz="1800"/>
                        <a:t>25350</a:t>
                      </a:r>
                      <a:endParaRPr lang="en-US" altLang="zh-CN" sz="1800"/>
                    </a:p>
                  </a:txBody>
                  <a:tcPr marL="9842" marR="9842" marT="9842" marB="0" anchor="ctr" anchorCtr="0">
                    <a:noFill/>
                  </a:tcPr>
                </a:tc>
                <a:tc>
                  <a:txBody>
                    <a:bodyPr/>
                    <a:p>
                      <a:pPr algn="ctr" fontAlgn="ctr">
                        <a:buClrTx/>
                        <a:buSzTx/>
                        <a:buFontTx/>
                        <a:buNone/>
                      </a:pPr>
                      <a:r>
                        <a:rPr lang="en-US" altLang="zh-CN" sz="1800">
                          <a:solidFill>
                            <a:srgbClr val="FF0000"/>
                          </a:solidFill>
                        </a:rPr>
                        <a:t>54.02%</a:t>
                      </a:r>
                      <a:endParaRPr lang="en-US" altLang="zh-CN" sz="1800">
                        <a:solidFill>
                          <a:srgbClr val="FF0000"/>
                        </a:solidFill>
                      </a:endParaRPr>
                    </a:p>
                  </a:txBody>
                  <a:tcPr marL="9842" marR="9842" marT="9842" marB="0" anchor="ctr" anchorCtr="0">
                    <a:lnR w="12700">
                      <a:solidFill>
                        <a:schemeClr val="bg1">
                          <a:lumMod val="95000"/>
                        </a:schemeClr>
                      </a:solidFill>
                      <a:prstDash val="solid"/>
                    </a:lnR>
                    <a:noFill/>
                  </a:tcPr>
                </a:tc>
              </a:tr>
              <a:tr h="875030">
                <a:tc>
                  <a:txBody>
                    <a:bodyPr/>
                    <a:p>
                      <a:pPr algn="ctr" fontAlgn="ctr">
                        <a:buClrTx/>
                        <a:buSzTx/>
                        <a:buFontTx/>
                        <a:buNone/>
                      </a:pPr>
                      <a:endParaRPr lang="en-US" altLang="zh-CN" sz="1800"/>
                    </a:p>
                  </a:txBody>
                  <a:tcPr marL="9842" marR="9842" marT="9842" marB="0" anchor="ctr" anchorCtr="0">
                    <a:lnL w="12700">
                      <a:solidFill>
                        <a:schemeClr val="bg1">
                          <a:lumMod val="95000"/>
                        </a:schemeClr>
                      </a:solidFill>
                      <a:prstDash val="solid"/>
                    </a:lnL>
                    <a:noFill/>
                  </a:tcPr>
                </a:tc>
                <a:tc>
                  <a:txBody>
                    <a:bodyPr/>
                    <a:p>
                      <a:pPr algn="ctr" fontAlgn="ctr">
                        <a:buClrTx/>
                        <a:buSzTx/>
                        <a:buFontTx/>
                        <a:buNone/>
                      </a:pPr>
                      <a:r>
                        <a:rPr lang="en-US" altLang="zh-CN" sz="1800">
                          <a:solidFill>
                            <a:srgbClr val="FF0000"/>
                          </a:solidFill>
                        </a:rPr>
                        <a:t>67955</a:t>
                      </a:r>
                      <a:endParaRPr lang="en-US" altLang="zh-CN" sz="1800">
                        <a:solidFill>
                          <a:srgbClr val="FF0000"/>
                        </a:solidFill>
                      </a:endParaRPr>
                    </a:p>
                  </a:txBody>
                  <a:tcPr marL="9842" marR="9842" marT="9842" marB="0" anchor="ctr" anchorCtr="0">
                    <a:noFill/>
                  </a:tcPr>
                </a:tc>
                <a:tc>
                  <a:txBody>
                    <a:bodyPr/>
                    <a:p>
                      <a:pPr algn="ctr" fontAlgn="ctr">
                        <a:buClrTx/>
                        <a:buSzTx/>
                        <a:buFontTx/>
                        <a:buNone/>
                      </a:pPr>
                      <a:r>
                        <a:rPr lang="en-US" altLang="zh-CN" sz="1800"/>
                        <a:t>35459</a:t>
                      </a:r>
                      <a:endParaRPr lang="en-US" altLang="zh-CN" sz="1800"/>
                    </a:p>
                  </a:txBody>
                  <a:tcPr marL="9842" marR="9842" marT="9842" marB="0" anchor="ctr" anchorCtr="0">
                    <a:noFill/>
                  </a:tcPr>
                </a:tc>
                <a:tc>
                  <a:txBody>
                    <a:bodyPr/>
                    <a:p>
                      <a:pPr algn="ctr" fontAlgn="ctr">
                        <a:buClrTx/>
                        <a:buSzTx/>
                        <a:buFontTx/>
                        <a:buNone/>
                      </a:pPr>
                      <a:r>
                        <a:rPr lang="en-US" altLang="zh-CN" sz="1800">
                          <a:solidFill>
                            <a:srgbClr val="FF0000"/>
                          </a:solidFill>
                        </a:rPr>
                        <a:t>91.64%</a:t>
                      </a:r>
                      <a:endParaRPr lang="en-US" altLang="zh-CN" sz="1800">
                        <a:solidFill>
                          <a:srgbClr val="FF0000"/>
                        </a:solidFill>
                      </a:endParaRPr>
                    </a:p>
                  </a:txBody>
                  <a:tcPr marL="9842" marR="9842" marT="9842" marB="0" anchor="ctr" anchorCtr="0">
                    <a:lnR w="12700">
                      <a:solidFill>
                        <a:schemeClr val="bg1">
                          <a:lumMod val="95000"/>
                        </a:schemeClr>
                      </a:solidFill>
                      <a:prstDash val="solid"/>
                    </a:lnR>
                    <a:noFill/>
                  </a:tcPr>
                </a:tc>
              </a:tr>
              <a:tr h="815340">
                <a:tc>
                  <a:txBody>
                    <a:bodyPr/>
                    <a:p>
                      <a:pPr algn="ctr" fontAlgn="ctr">
                        <a:buClrTx/>
                        <a:buSzTx/>
                        <a:buFontTx/>
                        <a:buNone/>
                      </a:pPr>
                      <a:endParaRPr lang="en-US" altLang="zh-CN" sz="1800"/>
                    </a:p>
                  </a:txBody>
                  <a:tcPr marL="9842" marR="9842" marT="9842" marB="0" anchor="ctr" anchorCtr="0">
                    <a:lnL w="12700">
                      <a:solidFill>
                        <a:schemeClr val="bg1">
                          <a:lumMod val="95000"/>
                        </a:schemeClr>
                      </a:solidFill>
                      <a:prstDash val="solid"/>
                    </a:lnL>
                    <a:lnB w="12700">
                      <a:solidFill>
                        <a:schemeClr val="bg1">
                          <a:lumMod val="95000"/>
                        </a:schemeClr>
                      </a:solidFill>
                      <a:prstDash val="solid"/>
                    </a:lnB>
                    <a:noFill/>
                  </a:tcPr>
                </a:tc>
                <a:tc>
                  <a:txBody>
                    <a:bodyPr/>
                    <a:p>
                      <a:pPr algn="ctr" fontAlgn="ctr">
                        <a:buClrTx/>
                        <a:buSzTx/>
                        <a:buFontTx/>
                      </a:pPr>
                      <a:r>
                        <a:rPr lang="en-US" altLang="zh-CN" sz="1800">
                          <a:solidFill>
                            <a:srgbClr val="FF0000"/>
                          </a:solidFill>
                        </a:rPr>
                        <a:t>1894</a:t>
                      </a:r>
                      <a:endParaRPr lang="en-US" altLang="zh-CN" sz="1800">
                        <a:solidFill>
                          <a:srgbClr val="FF0000"/>
                        </a:solidFill>
                      </a:endParaRPr>
                    </a:p>
                  </a:txBody>
                  <a:tcPr marL="9842" marR="9842" marT="9842" marB="0" anchor="ctr" anchorCtr="0">
                    <a:lnB w="12700">
                      <a:solidFill>
                        <a:schemeClr val="bg1">
                          <a:lumMod val="95000"/>
                        </a:schemeClr>
                      </a:solidFill>
                      <a:prstDash val="solid"/>
                    </a:lnB>
                    <a:noFill/>
                  </a:tcPr>
                </a:tc>
                <a:tc>
                  <a:txBody>
                    <a:bodyPr/>
                    <a:p>
                      <a:pPr algn="ctr" fontAlgn="ctr">
                        <a:buClrTx/>
                        <a:buSzTx/>
                        <a:buFontTx/>
                      </a:pPr>
                      <a:r>
                        <a:rPr lang="en-US" altLang="zh-CN" sz="1800"/>
                        <a:t>1465</a:t>
                      </a:r>
                      <a:endParaRPr lang="en-US" altLang="zh-CN" sz="1800"/>
                    </a:p>
                  </a:txBody>
                  <a:tcPr marL="9842" marR="9842" marT="9842" marB="0" anchor="ctr" anchorCtr="0">
                    <a:lnB w="12700">
                      <a:solidFill>
                        <a:schemeClr val="bg1">
                          <a:lumMod val="95000"/>
                        </a:schemeClr>
                      </a:solidFill>
                      <a:prstDash val="solid"/>
                    </a:lnB>
                    <a:noFill/>
                  </a:tcPr>
                </a:tc>
                <a:tc>
                  <a:txBody>
                    <a:bodyPr/>
                    <a:p>
                      <a:pPr algn="ctr" fontAlgn="ctr">
                        <a:buClrTx/>
                        <a:buSzTx/>
                        <a:buFontTx/>
                      </a:pPr>
                      <a:r>
                        <a:rPr lang="en-US" altLang="zh-CN" sz="1800">
                          <a:solidFill>
                            <a:srgbClr val="FF0000"/>
                          </a:solidFill>
                        </a:rPr>
                        <a:t>29.28%</a:t>
                      </a:r>
                      <a:endParaRPr lang="en-US" altLang="zh-CN" sz="1800">
                        <a:solidFill>
                          <a:srgbClr val="FF0000"/>
                        </a:solidFill>
                      </a:endParaRPr>
                    </a:p>
                  </a:txBody>
                  <a:tcPr marL="9842" marR="9842" marT="9842" marB="0" anchor="ctr" anchorCtr="0">
                    <a:lnR w="12700">
                      <a:solidFill>
                        <a:schemeClr val="bg1">
                          <a:lumMod val="95000"/>
                        </a:schemeClr>
                      </a:solidFill>
                      <a:prstDash val="solid"/>
                    </a:lnR>
                    <a:lnB w="12700">
                      <a:solidFill>
                        <a:schemeClr val="bg1">
                          <a:lumMod val="95000"/>
                        </a:schemeClr>
                      </a:solidFill>
                      <a:prstDash val="solid"/>
                    </a:lnB>
                    <a:noFill/>
                  </a:tcPr>
                </a:tc>
              </a:tr>
            </a:tbl>
          </a:graphicData>
        </a:graphic>
      </p:graphicFrame>
      <p:grpSp>
        <p:nvGrpSpPr>
          <p:cNvPr id="19" name="组合 18"/>
          <p:cNvGrpSpPr/>
          <p:nvPr/>
        </p:nvGrpSpPr>
        <p:grpSpPr>
          <a:xfrm>
            <a:off x="3047683" y="2628900"/>
            <a:ext cx="2193290" cy="401955"/>
            <a:chOff x="5446" y="2074"/>
            <a:chExt cx="3454" cy="633"/>
          </a:xfrm>
        </p:grpSpPr>
        <p:sp>
          <p:nvSpPr>
            <p:cNvPr id="20" name="椭圆 19"/>
            <p:cNvSpPr/>
            <p:nvPr>
              <p:custDataLst>
                <p:tags r:id="rId2"/>
              </p:custDataLst>
            </p:nvPr>
          </p:nvSpPr>
          <p:spPr>
            <a:xfrm>
              <a:off x="5446" y="2074"/>
              <a:ext cx="668" cy="633"/>
            </a:xfrm>
            <a:prstGeom prst="ellipse">
              <a:avLst/>
            </a:prstGeom>
            <a:gradFill flip="none" rotWithShape="1">
              <a:gsLst>
                <a:gs pos="0">
                  <a:srgbClr val="FFFFFF">
                    <a:alpha val="80000"/>
                  </a:srgbClr>
                </a:gs>
                <a:gs pos="100000">
                  <a:srgbClr val="409CB1"/>
                </a:gs>
              </a:gsLst>
              <a:lin ang="2700000" scaled="1"/>
              <a:tileRect/>
            </a:gra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409CB1"/>
                  </a:solidFill>
                  <a:effectLst/>
                  <a:uLnTx/>
                  <a:uFillTx/>
                  <a:latin typeface="Impact" panose="020B0806030902050204" pitchFamily="34" charset="0"/>
                  <a:ea typeface="思源黑体 CN Regular" panose="020B0500000000000000" charset="-122"/>
                </a:rPr>
                <a:t>1</a:t>
              </a:r>
              <a:endParaRPr kumimoji="0" lang="en-US" altLang="zh-CN" sz="2100" b="0" i="0" u="none" strike="noStrike" kern="0" cap="none" spc="0" normalizeH="0" baseline="0" noProof="0" dirty="0">
                <a:ln>
                  <a:noFill/>
                </a:ln>
                <a:solidFill>
                  <a:srgbClr val="409CB1"/>
                </a:solidFill>
                <a:effectLst/>
                <a:uLnTx/>
                <a:uFillTx/>
                <a:latin typeface="Impact" panose="020B0806030902050204" pitchFamily="34" charset="0"/>
                <a:ea typeface="思源黑体 CN Regular" panose="020B0500000000000000" charset="-122"/>
              </a:endParaRPr>
            </a:p>
          </p:txBody>
        </p:sp>
        <p:sp>
          <p:nvSpPr>
            <p:cNvPr id="21" name="矩形 20"/>
            <p:cNvSpPr/>
            <p:nvPr>
              <p:custDataLst>
                <p:tags r:id="rId3"/>
              </p:custDataLst>
            </p:nvPr>
          </p:nvSpPr>
          <p:spPr>
            <a:xfrm>
              <a:off x="6049" y="2149"/>
              <a:ext cx="2851" cy="531"/>
            </a:xfrm>
            <a:prstGeom prst="rect">
              <a:avLst/>
            </a:prstGeom>
          </p:spPr>
          <p:txBody>
            <a:bodyPr wrap="square">
              <a:spAutoFit/>
            </a:bodyPr>
            <a:p>
              <a:pPr lvl="0" algn="l">
                <a:spcBef>
                  <a:spcPts val="0"/>
                </a:spcBef>
                <a:spcAft>
                  <a:spcPts val="0"/>
                </a:spcAft>
                <a:buClrTx/>
                <a:buSzTx/>
                <a:buFontTx/>
                <a:defRPr/>
              </a:pPr>
              <a:r>
                <a:rPr lang="zh-CN" altLang="zh-CN" sz="1600" b="1" dirty="0">
                  <a:solidFill>
                    <a:schemeClr val="tx1"/>
                  </a:solidFill>
                  <a:effectLst/>
                  <a:latin typeface="微软雅黑" panose="020B0503020204020204" charset="-122"/>
                  <a:ea typeface="微软雅黑" panose="020B0503020204020204" charset="-122"/>
                  <a:cs typeface="仿宋_GB2312" panose="02010609030101010101" pitchFamily="49" charset="-122"/>
                  <a:sym typeface="+mn-ea"/>
                </a:rPr>
                <a:t>视觉健康管理中心</a:t>
              </a:r>
              <a:endParaRPr lang="zh-CN" altLang="zh-CN" sz="1600" b="1" dirty="0">
                <a:solidFill>
                  <a:schemeClr val="tx1"/>
                </a:solidFill>
                <a:effectLst/>
                <a:latin typeface="微软雅黑" panose="020B0503020204020204" charset="-122"/>
                <a:ea typeface="微软雅黑" panose="020B0503020204020204" charset="-122"/>
                <a:cs typeface="仿宋_GB2312" panose="02010609030101010101" pitchFamily="49" charset="-122"/>
                <a:sym typeface="+mn-ea"/>
              </a:endParaRPr>
            </a:p>
          </p:txBody>
        </p:sp>
      </p:grpSp>
      <p:grpSp>
        <p:nvGrpSpPr>
          <p:cNvPr id="16" name="组合 15"/>
          <p:cNvGrpSpPr/>
          <p:nvPr/>
        </p:nvGrpSpPr>
        <p:grpSpPr>
          <a:xfrm>
            <a:off x="3073083" y="3598545"/>
            <a:ext cx="2274570" cy="401955"/>
            <a:chOff x="623" y="2089"/>
            <a:chExt cx="3582" cy="633"/>
          </a:xfrm>
        </p:grpSpPr>
        <p:sp>
          <p:nvSpPr>
            <p:cNvPr id="70" name="椭圆 69"/>
            <p:cNvSpPr/>
            <p:nvPr>
              <p:custDataLst>
                <p:tags r:id="rId4"/>
              </p:custDataLst>
            </p:nvPr>
          </p:nvSpPr>
          <p:spPr>
            <a:xfrm>
              <a:off x="623" y="2089"/>
              <a:ext cx="668" cy="633"/>
            </a:xfrm>
            <a:prstGeom prst="ellipse">
              <a:avLst/>
            </a:prstGeom>
            <a:gradFill flip="none" rotWithShape="1">
              <a:gsLst>
                <a:gs pos="0">
                  <a:srgbClr val="FFFFFF">
                    <a:alpha val="80000"/>
                  </a:srgbClr>
                </a:gs>
                <a:gs pos="100000">
                  <a:srgbClr val="0070C0"/>
                </a:gs>
              </a:gsLst>
              <a:lin ang="2700000" scaled="1"/>
              <a:tileRect/>
            </a:gra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38539C"/>
                  </a:solidFill>
                  <a:effectLst/>
                  <a:uLnTx/>
                  <a:uFillTx/>
                  <a:latin typeface="Impact" panose="020B0806030902050204" pitchFamily="34" charset="0"/>
                  <a:ea typeface="思源黑体 CN Regular" panose="020B0500000000000000" charset="-122"/>
                </a:rPr>
                <a:t>2</a:t>
              </a:r>
              <a:endParaRPr kumimoji="0" lang="zh-CN" altLang="en-US" sz="2100" b="0" i="0" u="none" strike="noStrike" kern="0" cap="none" spc="0" normalizeH="0" baseline="0" noProof="0" dirty="0">
                <a:ln>
                  <a:noFill/>
                </a:ln>
                <a:solidFill>
                  <a:srgbClr val="38539C"/>
                </a:solidFill>
                <a:effectLst/>
                <a:uLnTx/>
                <a:uFillTx/>
                <a:latin typeface="Impact" panose="020B0806030902050204" pitchFamily="34" charset="0"/>
                <a:ea typeface="思源黑体 CN Regular" panose="020B0500000000000000" charset="-122"/>
              </a:endParaRPr>
            </a:p>
          </p:txBody>
        </p:sp>
        <p:sp>
          <p:nvSpPr>
            <p:cNvPr id="17" name="矩形 16"/>
            <p:cNvSpPr/>
            <p:nvPr>
              <p:custDataLst>
                <p:tags r:id="rId5"/>
              </p:custDataLst>
            </p:nvPr>
          </p:nvSpPr>
          <p:spPr>
            <a:xfrm>
              <a:off x="1301" y="2164"/>
              <a:ext cx="2904" cy="531"/>
            </a:xfrm>
            <a:prstGeom prst="rect">
              <a:avLst/>
            </a:prstGeom>
          </p:spPr>
          <p:txBody>
            <a:bodyPr wrap="square">
              <a:spAutoFit/>
            </a:bodyPr>
            <a:p>
              <a:pPr marL="0" marR="0" lvl="0" indent="0" algn="l" defTabSz="914400" eaLnBrk="1" fontAlgn="auto" latinLnBrk="0" hangingPunct="1">
                <a:lnSpc>
                  <a:spcPct val="100000"/>
                </a:lnSpc>
                <a:spcBef>
                  <a:spcPts val="0"/>
                </a:spcBef>
                <a:spcAft>
                  <a:spcPts val="0"/>
                </a:spcAft>
                <a:buClrTx/>
                <a:buSzTx/>
                <a:buFontTx/>
                <a:buNone/>
                <a:defRPr/>
              </a:pPr>
              <a:r>
                <a:rPr lang="zh-CN" altLang="zh-CN" sz="1600" b="1" dirty="0">
                  <a:solidFill>
                    <a:schemeClr val="tx1"/>
                  </a:solidFill>
                  <a:effectLst/>
                  <a:latin typeface="微软雅黑" panose="020B0503020204020204" charset="-122"/>
                  <a:ea typeface="微软雅黑" panose="020B0503020204020204" charset="-122"/>
                  <a:cs typeface="仿宋_GB2312" panose="02010609030101010101" pitchFamily="49" charset="-122"/>
                </a:rPr>
                <a:t>慢病管理支持中心</a:t>
              </a:r>
              <a:endParaRPr kumimoji="0" lang="zh-CN" altLang="zh-CN" sz="1600" b="1"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仿宋_GB2312" panose="02010609030101010101" pitchFamily="49" charset="-122"/>
              </a:endParaRPr>
            </a:p>
          </p:txBody>
        </p:sp>
      </p:grpSp>
      <p:grpSp>
        <p:nvGrpSpPr>
          <p:cNvPr id="23" name="组合 22"/>
          <p:cNvGrpSpPr/>
          <p:nvPr/>
        </p:nvGrpSpPr>
        <p:grpSpPr>
          <a:xfrm>
            <a:off x="3073400" y="4568190"/>
            <a:ext cx="2083880" cy="401955"/>
            <a:chOff x="9996" y="2040"/>
            <a:chExt cx="2971" cy="633"/>
          </a:xfrm>
        </p:grpSpPr>
        <p:sp>
          <p:nvSpPr>
            <p:cNvPr id="24" name="椭圆 23"/>
            <p:cNvSpPr/>
            <p:nvPr>
              <p:custDataLst>
                <p:tags r:id="rId6"/>
              </p:custDataLst>
            </p:nvPr>
          </p:nvSpPr>
          <p:spPr>
            <a:xfrm>
              <a:off x="9996" y="2040"/>
              <a:ext cx="668" cy="633"/>
            </a:xfrm>
            <a:prstGeom prst="ellipse">
              <a:avLst/>
            </a:prstGeom>
            <a:gradFill flip="none" rotWithShape="1">
              <a:gsLst>
                <a:gs pos="0">
                  <a:srgbClr val="FFFFFF">
                    <a:alpha val="80000"/>
                  </a:srgbClr>
                </a:gs>
                <a:gs pos="100000">
                  <a:srgbClr val="CB437D"/>
                </a:gs>
              </a:gsLst>
              <a:lin ang="2700000" scaled="1"/>
              <a:tileRect/>
            </a:gra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noAutofit/>
            </a:bodyPr>
            <a:p>
              <a:pPr lvl="0" algn="ctr">
                <a:spcBef>
                  <a:spcPts val="0"/>
                </a:spcBef>
                <a:spcAft>
                  <a:spcPts val="0"/>
                </a:spcAft>
                <a:buClrTx/>
                <a:buSzTx/>
                <a:buFontTx/>
                <a:defRPr/>
              </a:pPr>
              <a:r>
                <a:rPr lang="en-US" altLang="zh-CN" sz="2100" kern="0" noProof="0" dirty="0">
                  <a:ln>
                    <a:noFill/>
                  </a:ln>
                  <a:solidFill>
                    <a:srgbClr val="CE3C7A"/>
                  </a:solidFill>
                  <a:effectLst/>
                  <a:uLnTx/>
                  <a:uFillTx/>
                  <a:latin typeface="Impact" panose="020B0806030902050204" pitchFamily="34" charset="0"/>
                  <a:ea typeface="思源黑体 CN Regular" panose="020B0500000000000000" charset="-122"/>
                  <a:sym typeface="+mn-ea"/>
                </a:rPr>
                <a:t>3</a:t>
              </a:r>
              <a:endParaRPr lang="en-US" altLang="zh-CN" sz="2100" kern="0" noProof="0" dirty="0">
                <a:ln>
                  <a:noFill/>
                </a:ln>
                <a:solidFill>
                  <a:srgbClr val="CE3C7A"/>
                </a:solidFill>
                <a:effectLst/>
                <a:uLnTx/>
                <a:uFillTx/>
                <a:latin typeface="Impact" panose="020B0806030902050204" pitchFamily="34" charset="0"/>
                <a:ea typeface="思源黑体 CN Regular" panose="020B0500000000000000" charset="-122"/>
                <a:sym typeface="+mn-ea"/>
              </a:endParaRPr>
            </a:p>
          </p:txBody>
        </p:sp>
        <p:sp>
          <p:nvSpPr>
            <p:cNvPr id="10" name="矩形 9"/>
            <p:cNvSpPr/>
            <p:nvPr>
              <p:custDataLst>
                <p:tags r:id="rId7"/>
              </p:custDataLst>
            </p:nvPr>
          </p:nvSpPr>
          <p:spPr>
            <a:xfrm>
              <a:off x="10715" y="2115"/>
              <a:ext cx="2252" cy="531"/>
            </a:xfrm>
            <a:prstGeom prst="rect">
              <a:avLst/>
            </a:prstGeom>
          </p:spPr>
          <p:txBody>
            <a:bodyPr wrap="square">
              <a:spAutoFit/>
            </a:bodyPr>
            <a:p>
              <a:pPr marL="0" marR="0" lvl="0" indent="0" defTabSz="914400" eaLnBrk="1" fontAlgn="auto" latinLnBrk="0" hangingPunct="1">
                <a:lnSpc>
                  <a:spcPct val="100000"/>
                </a:lnSpc>
                <a:spcBef>
                  <a:spcPts val="0"/>
                </a:spcBef>
                <a:spcAft>
                  <a:spcPts val="0"/>
                </a:spcAft>
                <a:buClrTx/>
                <a:buSzTx/>
                <a:buFontTx/>
                <a:buNone/>
                <a:defRPr/>
              </a:pPr>
              <a:r>
                <a:rPr lang="zh-CN" altLang="zh-CN" sz="1600" b="1" dirty="0">
                  <a:solidFill>
                    <a:schemeClr val="tx1"/>
                  </a:solidFill>
                  <a:effectLst/>
                  <a:latin typeface="微软雅黑" panose="020B0503020204020204" charset="-122"/>
                  <a:ea typeface="微软雅黑" panose="020B0503020204020204" charset="-122"/>
                  <a:cs typeface="仿宋_GB2312" panose="02010609030101010101" pitchFamily="49" charset="-122"/>
                </a:rPr>
                <a:t>社区护理中心</a:t>
              </a:r>
              <a:endParaRPr kumimoji="0" lang="zh-CN" altLang="zh-CN" sz="1600" b="1"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仿宋_GB2312" panose="02010609030101010101" pitchFamily="49" charset="-122"/>
              </a:endParaRPr>
            </a:p>
          </p:txBody>
        </p:sp>
      </p:grpSp>
      <p:pic>
        <p:nvPicPr>
          <p:cNvPr id="27" name="图片 26"/>
          <p:cNvPicPr/>
          <p:nvPr>
            <p:custDataLst>
              <p:tags r:id="rId8"/>
            </p:custDataLst>
          </p:nvPr>
        </p:nvPicPr>
        <p:blipFill>
          <a:blip r:embed="rId9">
            <a:lum bright="12000" contrast="6000"/>
          </a:blip>
          <a:stretch>
            <a:fillRect/>
          </a:stretch>
        </p:blipFill>
        <p:spPr>
          <a:xfrm>
            <a:off x="367030" y="1052830"/>
            <a:ext cx="2289175" cy="1412875"/>
          </a:xfrm>
          <a:prstGeom prst="rect">
            <a:avLst/>
          </a:prstGeom>
          <a:ln w="28575">
            <a:noFill/>
          </a:ln>
        </p:spPr>
      </p:pic>
      <p:pic>
        <p:nvPicPr>
          <p:cNvPr id="26" name="图片 25"/>
          <p:cNvPicPr/>
          <p:nvPr/>
        </p:nvPicPr>
        <p:blipFill>
          <a:blip r:embed="rId10">
            <a:lum bright="6000" contrast="6000"/>
          </a:blip>
          <a:stretch>
            <a:fillRect/>
          </a:stretch>
        </p:blipFill>
        <p:spPr>
          <a:xfrm>
            <a:off x="366395" y="2465705"/>
            <a:ext cx="2289810" cy="1410970"/>
          </a:xfrm>
          <a:prstGeom prst="rect">
            <a:avLst/>
          </a:prstGeom>
          <a:ln w="28575">
            <a:noFill/>
          </a:ln>
        </p:spPr>
      </p:pic>
      <p:pic>
        <p:nvPicPr>
          <p:cNvPr id="28" name="图片 27" descr="VCG41N1256088132"/>
          <p:cNvPicPr/>
          <p:nvPr>
            <p:custDataLst>
              <p:tags r:id="rId11"/>
            </p:custDataLst>
          </p:nvPr>
        </p:nvPicPr>
        <p:blipFill>
          <a:blip r:embed="rId12">
            <a:lum bright="12000" contrast="12000"/>
          </a:blip>
          <a:stretch>
            <a:fillRect/>
          </a:stretch>
        </p:blipFill>
        <p:spPr>
          <a:xfrm>
            <a:off x="367030" y="3761740"/>
            <a:ext cx="2289175" cy="1295400"/>
          </a:xfrm>
          <a:prstGeom prst="rect">
            <a:avLst/>
          </a:prstGeom>
          <a:ln w="28575">
            <a:noFill/>
          </a:ln>
        </p:spPr>
      </p:pic>
      <p:grpSp>
        <p:nvGrpSpPr>
          <p:cNvPr id="13" name="组合 12"/>
          <p:cNvGrpSpPr/>
          <p:nvPr/>
        </p:nvGrpSpPr>
        <p:grpSpPr>
          <a:xfrm>
            <a:off x="3112453" y="5366385"/>
            <a:ext cx="1866900" cy="401955"/>
            <a:chOff x="623" y="2089"/>
            <a:chExt cx="2906" cy="633"/>
          </a:xfrm>
        </p:grpSpPr>
        <p:sp>
          <p:nvSpPr>
            <p:cNvPr id="18" name="椭圆 17"/>
            <p:cNvSpPr/>
            <p:nvPr>
              <p:custDataLst>
                <p:tags r:id="rId13"/>
              </p:custDataLst>
            </p:nvPr>
          </p:nvSpPr>
          <p:spPr>
            <a:xfrm>
              <a:off x="623" y="2089"/>
              <a:ext cx="668" cy="633"/>
            </a:xfrm>
            <a:prstGeom prst="ellipse">
              <a:avLst/>
            </a:prstGeom>
            <a:gradFill flip="none" rotWithShape="1">
              <a:gsLst>
                <a:gs pos="0">
                  <a:srgbClr val="FFFFFF">
                    <a:alpha val="80000"/>
                  </a:srgbClr>
                </a:gs>
                <a:gs pos="100000">
                  <a:srgbClr val="0070C0"/>
                </a:gs>
              </a:gsLst>
              <a:lin ang="2700000" scaled="1"/>
              <a:tileRect/>
            </a:gra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38539C"/>
                  </a:solidFill>
                  <a:effectLst/>
                  <a:uLnTx/>
                  <a:uFillTx/>
                  <a:latin typeface="Impact" panose="020B0806030902050204" pitchFamily="34" charset="0"/>
                  <a:ea typeface="思源黑体 CN Regular" panose="020B0500000000000000" charset="-122"/>
                </a:rPr>
                <a:t>4</a:t>
              </a:r>
              <a:endParaRPr kumimoji="0" lang="zh-CN" altLang="en-US" sz="2100" b="0" i="0" u="none" strike="noStrike" kern="0" cap="none" spc="0" normalizeH="0" baseline="0" noProof="0" dirty="0">
                <a:ln>
                  <a:noFill/>
                </a:ln>
                <a:solidFill>
                  <a:srgbClr val="38539C"/>
                </a:solidFill>
                <a:effectLst/>
                <a:uLnTx/>
                <a:uFillTx/>
                <a:latin typeface="Impact" panose="020B0806030902050204" pitchFamily="34" charset="0"/>
                <a:ea typeface="思源黑体 CN Regular" panose="020B0500000000000000" charset="-122"/>
              </a:endParaRPr>
            </a:p>
          </p:txBody>
        </p:sp>
        <p:sp>
          <p:nvSpPr>
            <p:cNvPr id="32" name="矩形 31"/>
            <p:cNvSpPr/>
            <p:nvPr>
              <p:custDataLst>
                <p:tags r:id="rId14"/>
              </p:custDataLst>
            </p:nvPr>
          </p:nvSpPr>
          <p:spPr>
            <a:xfrm>
              <a:off x="1301" y="2164"/>
              <a:ext cx="2228" cy="531"/>
            </a:xfrm>
            <a:prstGeom prst="rect">
              <a:avLst/>
            </a:prstGeom>
          </p:spPr>
          <p:txBody>
            <a:bodyPr wrap="square">
              <a:spAutoFit/>
            </a:bodyPr>
            <a:p>
              <a:pPr marL="0" marR="0" lvl="0" indent="0" algn="l" defTabSz="914400" eaLnBrk="1" fontAlgn="auto" latinLnBrk="0" hangingPunct="1">
                <a:lnSpc>
                  <a:spcPct val="100000"/>
                </a:lnSpc>
                <a:spcBef>
                  <a:spcPts val="0"/>
                </a:spcBef>
                <a:spcAft>
                  <a:spcPts val="0"/>
                </a:spcAft>
                <a:buClrTx/>
                <a:buSzTx/>
                <a:buFontTx/>
                <a:buNone/>
                <a:defRPr/>
              </a:pPr>
              <a:r>
                <a:rPr lang="zh-CN" altLang="zh-CN" sz="1600" b="1" dirty="0">
                  <a:solidFill>
                    <a:schemeClr val="tx1"/>
                  </a:solidFill>
                  <a:effectLst/>
                  <a:latin typeface="微软雅黑" panose="020B0503020204020204" charset="-122"/>
                  <a:ea typeface="微软雅黑" panose="020B0503020204020204" charset="-122"/>
                  <a:cs typeface="仿宋_GB2312" panose="02010609030101010101" pitchFamily="49" charset="-122"/>
                </a:rPr>
                <a:t>社区康复中心</a:t>
              </a:r>
              <a:endParaRPr kumimoji="0" lang="zh-CN" altLang="zh-CN" sz="1600" b="1"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仿宋_GB2312" panose="02010609030101010101" pitchFamily="49" charset="-122"/>
              </a:endParaRPr>
            </a:p>
          </p:txBody>
        </p:sp>
      </p:grpSp>
      <p:pic>
        <p:nvPicPr>
          <p:cNvPr id="29" name="图片 28"/>
          <p:cNvPicPr/>
          <p:nvPr/>
        </p:nvPicPr>
        <p:blipFill>
          <a:blip r:embed="rId15">
            <a:lum bright="12000" contrast="12000"/>
          </a:blip>
          <a:stretch>
            <a:fillRect/>
          </a:stretch>
        </p:blipFill>
        <p:spPr>
          <a:xfrm>
            <a:off x="367030" y="4970145"/>
            <a:ext cx="2288540" cy="1410970"/>
          </a:xfrm>
          <a:prstGeom prst="rect">
            <a:avLst/>
          </a:prstGeom>
          <a:ln w="38100">
            <a:noFill/>
          </a:ln>
        </p:spPr>
      </p:pic>
      <p:sp>
        <p:nvSpPr>
          <p:cNvPr id="3" name="文本框 2"/>
          <p:cNvSpPr txBox="1"/>
          <p:nvPr/>
        </p:nvSpPr>
        <p:spPr>
          <a:xfrm>
            <a:off x="688975" y="325755"/>
            <a:ext cx="6096000" cy="645160"/>
          </a:xfrm>
          <a:prstGeom prst="rect">
            <a:avLst/>
          </a:prstGeom>
          <a:noFill/>
        </p:spPr>
        <p:txBody>
          <a:bodyPr wrap="square" rtlCol="0" anchor="t">
            <a:spAutoFit/>
          </a:bodyPr>
          <a:p>
            <a:r>
              <a:rPr lang="zh-CN"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rPr>
              <a:t>业务发展</a:t>
            </a:r>
            <a:endParaRPr lang="zh-CN" altLang="en-US"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rect 68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686" name="textbox 686"/>
          <p:cNvSpPr/>
          <p:nvPr/>
        </p:nvSpPr>
        <p:spPr>
          <a:xfrm>
            <a:off x="3949720" y="1536672"/>
            <a:ext cx="7315200" cy="2007235"/>
          </a:xfrm>
          <a:prstGeom prst="rect">
            <a:avLst/>
          </a:prstGeom>
          <a:solidFill>
            <a:srgbClr val="3879F7">
              <a:alpha val="100000"/>
            </a:srgbClr>
          </a:solidFill>
          <a:ln w="0" cap="flat">
            <a:noFill/>
            <a:prstDash val="solid"/>
            <a:miter lim="0"/>
          </a:ln>
        </p:spPr>
        <p:txBody>
          <a:bodyPr vert="horz" wrap="square" lIns="0" tIns="0" rIns="0" bIns="0"/>
          <a:lstStyle/>
          <a:p>
            <a:pPr algn="l" rtl="0" eaLnBrk="0">
              <a:lnSpc>
                <a:spcPct val="110000"/>
              </a:lnSpc>
            </a:pPr>
            <a:endParaRPr sz="600" dirty="0">
              <a:latin typeface="Arial" panose="020B0604020202020204"/>
              <a:ea typeface="Arial" panose="020B0604020202020204"/>
              <a:cs typeface="Arial" panose="020B0604020202020204"/>
            </a:endParaRPr>
          </a:p>
          <a:p>
            <a:pPr marL="379095" algn="l" rtl="0" eaLnBrk="0">
              <a:lnSpc>
                <a:spcPct val="98000"/>
              </a:lnSpc>
              <a:spcBef>
                <a:spcPts val="0"/>
              </a:spcBef>
            </a:pPr>
            <a:r>
              <a:rPr sz="2400" b="1" kern="0" spc="0" dirty="0">
                <a:solidFill>
                  <a:srgbClr val="FFFFFF">
                    <a:alpha val="100000"/>
                  </a:srgbClr>
                </a:solidFill>
                <a:latin typeface="黑体" panose="02010609060101010101" charset="-122"/>
                <a:ea typeface="黑体" panose="02010609060101010101" charset="-122"/>
                <a:cs typeface="黑体" panose="02010609060101010101" charset="-122"/>
              </a:rPr>
              <a:t>设备校准</a:t>
            </a:r>
            <a:endParaRPr sz="2400" dirty="0">
              <a:latin typeface="黑体" panose="02010609060101010101" charset="-122"/>
              <a:ea typeface="黑体" panose="02010609060101010101" charset="-122"/>
              <a:cs typeface="黑体" panose="02010609060101010101" charset="-122"/>
            </a:endParaRPr>
          </a:p>
          <a:p>
            <a:pPr algn="l" rtl="0" eaLnBrk="0">
              <a:lnSpc>
                <a:spcPct val="105000"/>
              </a:lnSpc>
            </a:pPr>
            <a:endParaRPr sz="1000" dirty="0">
              <a:latin typeface="Arial" panose="020B0604020202020204"/>
              <a:ea typeface="Arial" panose="020B0604020202020204"/>
              <a:cs typeface="Arial" panose="020B0604020202020204"/>
            </a:endParaRPr>
          </a:p>
          <a:p>
            <a:pPr marL="1078865" indent="-285750" algn="l" rtl="0" eaLnBrk="0">
              <a:lnSpc>
                <a:spcPct val="117000"/>
              </a:lnSpc>
              <a:spcBef>
                <a:spcPts val="485"/>
              </a:spcBef>
            </a:pPr>
            <a:r>
              <a:rPr sz="1600" kern="0" spc="40" dirty="0">
                <a:solidFill>
                  <a:srgbClr val="FFFFFF">
                    <a:alpha val="100000"/>
                  </a:srgbClr>
                </a:solidFill>
                <a:latin typeface="黑体" panose="02010609060101010101" charset="-122"/>
                <a:ea typeface="黑体" panose="02010609060101010101" charset="-122"/>
                <a:cs typeface="黑体" panose="02010609060101010101" charset="-122"/>
              </a:rPr>
              <a:t>口每日开机前使用3</a:t>
            </a:r>
            <a:r>
              <a:rPr sz="1600" kern="0" spc="40" dirty="0">
                <a:solidFill>
                  <a:srgbClr val="FFFFFF">
                    <a:alpha val="100000"/>
                  </a:srgbClr>
                </a:solidFill>
                <a:latin typeface="Arial" panose="020B0604020202020204"/>
                <a:ea typeface="Arial" panose="020B0604020202020204"/>
                <a:cs typeface="Arial" panose="020B0604020202020204"/>
              </a:rPr>
              <a:t>L</a:t>
            </a:r>
            <a:r>
              <a:rPr sz="1600" kern="0" spc="40" dirty="0">
                <a:solidFill>
                  <a:srgbClr val="FFFFFF">
                    <a:alpha val="100000"/>
                  </a:srgbClr>
                </a:solidFill>
                <a:latin typeface="黑体" panose="02010609060101010101" charset="-122"/>
                <a:ea typeface="黑体" panose="02010609060101010101" charset="-122"/>
                <a:cs typeface="黑体" panose="02010609060101010101" charset="-122"/>
              </a:rPr>
              <a:t>定标筒对肺功能</a:t>
            </a:r>
            <a:r>
              <a:rPr sz="1600" kern="0" spc="30" dirty="0">
                <a:solidFill>
                  <a:srgbClr val="FFFFFF">
                    <a:alpha val="100000"/>
                  </a:srgbClr>
                </a:solidFill>
                <a:latin typeface="黑体" panose="02010609060101010101" charset="-122"/>
                <a:ea typeface="黑体" panose="02010609060101010101" charset="-122"/>
                <a:cs typeface="黑体" panose="02010609060101010101" charset="-122"/>
              </a:rPr>
              <a:t>仪进行校准，校准误差需≤2%,</a:t>
            </a:r>
            <a:r>
              <a:rPr sz="16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FFFFFF">
                    <a:alpha val="100000"/>
                  </a:srgbClr>
                </a:solidFill>
                <a:latin typeface="黑体" panose="02010609060101010101" charset="-122"/>
                <a:ea typeface="黑体" panose="02010609060101010101" charset="-122"/>
                <a:cs typeface="黑体" panose="02010609060101010101" charset="-122"/>
              </a:rPr>
              <a:t>校准结果记录存档</a:t>
            </a:r>
            <a:endParaRPr sz="1600" dirty="0">
              <a:latin typeface="黑体" panose="02010609060101010101" charset="-122"/>
              <a:ea typeface="黑体" panose="02010609060101010101" charset="-122"/>
              <a:cs typeface="黑体" panose="02010609060101010101" charset="-122"/>
            </a:endParaRPr>
          </a:p>
          <a:p>
            <a:pPr marL="793115" algn="l" rtl="0" eaLnBrk="0">
              <a:lnSpc>
                <a:spcPct val="95000"/>
              </a:lnSpc>
              <a:spcBef>
                <a:spcPts val="475"/>
              </a:spcBef>
            </a:pPr>
            <a:r>
              <a:rPr sz="1600" kern="0" spc="30" dirty="0">
                <a:solidFill>
                  <a:srgbClr val="FFFFFF">
                    <a:alpha val="100000"/>
                  </a:srgbClr>
                </a:solidFill>
                <a:latin typeface="黑体" panose="02010609060101010101" charset="-122"/>
                <a:ea typeface="黑体" panose="02010609060101010101" charset="-122"/>
                <a:cs typeface="黑体" panose="02010609060101010101" charset="-122"/>
              </a:rPr>
              <a:t>口确保仪器各项参数正常，如流量传感器、压力传感器等</a:t>
            </a:r>
            <a:endParaRPr sz="1600" dirty="0">
              <a:latin typeface="黑体" panose="02010609060101010101" charset="-122"/>
              <a:ea typeface="黑体" panose="02010609060101010101" charset="-122"/>
              <a:cs typeface="黑体" panose="02010609060101010101" charset="-122"/>
            </a:endParaRPr>
          </a:p>
        </p:txBody>
      </p:sp>
      <p:sp>
        <p:nvSpPr>
          <p:cNvPr id="688" name="textbox 688"/>
          <p:cNvSpPr/>
          <p:nvPr/>
        </p:nvSpPr>
        <p:spPr>
          <a:xfrm>
            <a:off x="3943380" y="3886222"/>
            <a:ext cx="7327900" cy="1974850"/>
          </a:xfrm>
          <a:prstGeom prst="rect">
            <a:avLst/>
          </a:prstGeom>
          <a:solidFill>
            <a:srgbClr val="387AF7">
              <a:alpha val="100000"/>
            </a:srgbClr>
          </a:solidFill>
          <a:ln w="0" cap="flat">
            <a:noFill/>
            <a:prstDash val="solid"/>
            <a:miter lim="0"/>
          </a:ln>
        </p:spPr>
        <p:txBody>
          <a:bodyPr vert="horz" wrap="square" lIns="0" tIns="0" rIns="0" bIns="0"/>
          <a:lstStyle/>
          <a:p>
            <a:pPr algn="l" rtl="0" eaLnBrk="0">
              <a:lnSpc>
                <a:spcPct val="102000"/>
              </a:lnSpc>
            </a:pPr>
            <a:endParaRPr sz="1000" dirty="0">
              <a:latin typeface="Arial" panose="020B0604020202020204"/>
              <a:ea typeface="Arial" panose="020B0604020202020204"/>
              <a:cs typeface="Arial" panose="020B0604020202020204"/>
            </a:endParaRPr>
          </a:p>
          <a:p>
            <a:pPr marL="80645" algn="l" rtl="0" eaLnBrk="0">
              <a:lnSpc>
                <a:spcPct val="98000"/>
              </a:lnSpc>
              <a:spcBef>
                <a:spcPts val="5"/>
              </a:spcBef>
            </a:pPr>
            <a:r>
              <a:rPr sz="2400" b="1" kern="0" spc="-10" dirty="0">
                <a:solidFill>
                  <a:srgbClr val="FFFFFF">
                    <a:alpha val="100000"/>
                  </a:srgbClr>
                </a:solidFill>
                <a:latin typeface="黑体" panose="02010609060101010101" charset="-122"/>
                <a:ea typeface="黑体" panose="02010609060101010101" charset="-122"/>
                <a:cs typeface="黑体" panose="02010609060101010101" charset="-122"/>
              </a:rPr>
              <a:t>受测者准备</a:t>
            </a:r>
            <a:endParaRPr sz="2400" dirty="0">
              <a:latin typeface="黑体" panose="02010609060101010101" charset="-122"/>
              <a:ea typeface="黑体" panose="02010609060101010101" charset="-122"/>
              <a:cs typeface="黑体" panose="02010609060101010101" charset="-122"/>
            </a:endParaRPr>
          </a:p>
          <a:p>
            <a:pPr marL="799465" algn="l" rtl="0" eaLnBrk="0">
              <a:lnSpc>
                <a:spcPct val="87000"/>
              </a:lnSpc>
              <a:spcBef>
                <a:spcPts val="835"/>
              </a:spcBef>
            </a:pPr>
            <a:r>
              <a:rPr sz="1600" kern="0" spc="30" dirty="0">
                <a:solidFill>
                  <a:srgbClr val="FFFFFF">
                    <a:alpha val="100000"/>
                  </a:srgbClr>
                </a:solidFill>
                <a:latin typeface="黑体" panose="02010609060101010101" charset="-122"/>
                <a:ea typeface="黑体" panose="02010609060101010101" charset="-122"/>
                <a:cs typeface="黑体" panose="02010609060101010101" charset="-122"/>
              </a:rPr>
              <a:t>口检测前4周内有气胸、大咯血等病史</a:t>
            </a:r>
            <a:r>
              <a:rPr sz="1600" kern="0" spc="20" dirty="0">
                <a:solidFill>
                  <a:srgbClr val="FFFFFF">
                    <a:alpha val="100000"/>
                  </a:srgbClr>
                </a:solidFill>
                <a:latin typeface="黑体" panose="02010609060101010101" charset="-122"/>
                <a:ea typeface="黑体" panose="02010609060101010101" charset="-122"/>
                <a:cs typeface="黑体" panose="02010609060101010101" charset="-122"/>
              </a:rPr>
              <a:t>，或患有未控制癫痫、严重高血</a:t>
            </a:r>
            <a:endParaRPr sz="1600" dirty="0">
              <a:latin typeface="黑体" panose="02010609060101010101" charset="-122"/>
              <a:ea typeface="黑体" panose="02010609060101010101" charset="-122"/>
              <a:cs typeface="黑体" panose="02010609060101010101" charset="-122"/>
            </a:endParaRPr>
          </a:p>
          <a:p>
            <a:pPr marL="1078865" algn="l" rtl="0" eaLnBrk="0">
              <a:lnSpc>
                <a:spcPts val="2525"/>
              </a:lnSpc>
            </a:pPr>
            <a:r>
              <a:rPr sz="1600" kern="0" spc="0" dirty="0">
                <a:solidFill>
                  <a:srgbClr val="FFFFFF">
                    <a:alpha val="100000"/>
                  </a:srgbClr>
                </a:solidFill>
                <a:latin typeface="黑体" panose="02010609060101010101" charset="-122"/>
                <a:ea typeface="黑体" panose="02010609060101010101" charset="-122"/>
                <a:cs typeface="黑体" panose="02010609060101010101" charset="-122"/>
              </a:rPr>
              <a:t>压者需排除</a:t>
            </a:r>
            <a:endParaRPr sz="1600" dirty="0">
              <a:latin typeface="黑体" panose="02010609060101010101" charset="-122"/>
              <a:ea typeface="黑体" panose="02010609060101010101" charset="-122"/>
              <a:cs typeface="黑体" panose="02010609060101010101" charset="-122"/>
            </a:endParaRPr>
          </a:p>
          <a:p>
            <a:pPr marL="799465" algn="l" rtl="0" eaLnBrk="0">
              <a:lnSpc>
                <a:spcPct val="95000"/>
              </a:lnSpc>
              <a:spcBef>
                <a:spcPts val="590"/>
              </a:spcBef>
            </a:pPr>
            <a:r>
              <a:rPr sz="1600" kern="0" spc="40" dirty="0">
                <a:solidFill>
                  <a:srgbClr val="FFFFFF">
                    <a:alpha val="100000"/>
                  </a:srgbClr>
                </a:solidFill>
                <a:latin typeface="黑体" panose="02010609060101010101" charset="-122"/>
                <a:ea typeface="黑体" panose="02010609060101010101" charset="-122"/>
                <a:cs typeface="黑体" panose="02010609060101010101" charset="-122"/>
              </a:rPr>
              <a:t>口检测前2小时避免剧烈运动，1小时内避免吸烟</a:t>
            </a:r>
            <a:r>
              <a:rPr sz="1600" kern="0" spc="30" dirty="0">
                <a:solidFill>
                  <a:srgbClr val="FFFFFF">
                    <a:alpha val="100000"/>
                  </a:srgbClr>
                </a:solidFill>
                <a:latin typeface="黑体" panose="02010609060101010101" charset="-122"/>
                <a:ea typeface="黑体" panose="02010609060101010101" charset="-122"/>
                <a:cs typeface="黑体" panose="02010609060101010101" charset="-122"/>
              </a:rPr>
              <a:t>、进食过饱</a:t>
            </a:r>
            <a:endParaRPr sz="1600" dirty="0">
              <a:latin typeface="黑体" panose="02010609060101010101" charset="-122"/>
              <a:ea typeface="黑体" panose="02010609060101010101" charset="-122"/>
              <a:cs typeface="黑体" panose="02010609060101010101" charset="-122"/>
            </a:endParaRPr>
          </a:p>
          <a:p>
            <a:pPr algn="l" rtl="0" eaLnBrk="0">
              <a:lnSpc>
                <a:spcPct val="100000"/>
              </a:lnSpc>
            </a:pPr>
            <a:endParaRPr sz="600" dirty="0">
              <a:latin typeface="Arial" panose="020B0604020202020204"/>
              <a:ea typeface="Arial" panose="020B0604020202020204"/>
              <a:cs typeface="Arial" panose="020B0604020202020204"/>
            </a:endParaRPr>
          </a:p>
          <a:p>
            <a:pPr marL="799465" algn="l" rtl="0" eaLnBrk="0">
              <a:lnSpc>
                <a:spcPct val="98000"/>
              </a:lnSpc>
              <a:spcBef>
                <a:spcPts val="0"/>
              </a:spcBef>
            </a:pPr>
            <a:r>
              <a:rPr sz="1600" kern="0" spc="30" dirty="0">
                <a:solidFill>
                  <a:srgbClr val="FFFFFF">
                    <a:alpha val="100000"/>
                  </a:srgbClr>
                </a:solidFill>
                <a:latin typeface="黑体" panose="02010609060101010101" charset="-122"/>
                <a:ea typeface="黑体" panose="02010609060101010101" charset="-122"/>
                <a:cs typeface="黑体" panose="02010609060101010101" charset="-122"/>
              </a:rPr>
              <a:t>口提前指导受测者掌握“深吸气→快速用力呼气</a:t>
            </a:r>
            <a:r>
              <a:rPr sz="1600" kern="0" spc="20" dirty="0">
                <a:solidFill>
                  <a:srgbClr val="FFFFFF">
                    <a:alpha val="100000"/>
                  </a:srgbClr>
                </a:solidFill>
                <a:latin typeface="黑体" panose="02010609060101010101" charset="-122"/>
                <a:ea typeface="黑体" panose="02010609060101010101" charset="-122"/>
                <a:cs typeface="黑体" panose="02010609060101010101" charset="-122"/>
              </a:rPr>
              <a:t>→持续呼气6秒”动作</a:t>
            </a:r>
            <a:endParaRPr sz="1600" dirty="0">
              <a:latin typeface="黑体" panose="02010609060101010101" charset="-122"/>
              <a:ea typeface="黑体" panose="02010609060101010101" charset="-122"/>
              <a:cs typeface="黑体" panose="02010609060101010101" charset="-122"/>
            </a:endParaRPr>
          </a:p>
        </p:txBody>
      </p:sp>
      <p:pic>
        <p:nvPicPr>
          <p:cNvPr id="690" name="picture 690"/>
          <p:cNvPicPr>
            <a:picLocks noChangeAspect="1"/>
          </p:cNvPicPr>
          <p:nvPr/>
        </p:nvPicPr>
        <p:blipFill>
          <a:blip r:embed="rId1"/>
          <a:stretch>
            <a:fillRect/>
          </a:stretch>
        </p:blipFill>
        <p:spPr>
          <a:xfrm rot="21600000">
            <a:off x="406359" y="1485922"/>
            <a:ext cx="2895600" cy="2076396"/>
          </a:xfrm>
          <a:prstGeom prst="rect">
            <a:avLst/>
          </a:prstGeom>
        </p:spPr>
      </p:pic>
      <p:pic>
        <p:nvPicPr>
          <p:cNvPr id="692" name="picture 692"/>
          <p:cNvPicPr>
            <a:picLocks noChangeAspect="1"/>
          </p:cNvPicPr>
          <p:nvPr/>
        </p:nvPicPr>
        <p:blipFill>
          <a:blip r:embed="rId2"/>
          <a:stretch>
            <a:fillRect/>
          </a:stretch>
        </p:blipFill>
        <p:spPr>
          <a:xfrm rot="21600000">
            <a:off x="406359" y="3867157"/>
            <a:ext cx="2851221" cy="2032025"/>
          </a:xfrm>
          <a:prstGeom prst="rect">
            <a:avLst/>
          </a:prstGeom>
        </p:spPr>
      </p:pic>
      <p:sp>
        <p:nvSpPr>
          <p:cNvPr id="694" name="textbox 694"/>
          <p:cNvSpPr/>
          <p:nvPr/>
        </p:nvSpPr>
        <p:spPr>
          <a:xfrm>
            <a:off x="584418" y="624476"/>
            <a:ext cx="461327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肺功能检测标准化流程</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rect 702"/>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704" name="picture 704"/>
          <p:cNvPicPr>
            <a:picLocks noChangeAspect="1"/>
          </p:cNvPicPr>
          <p:nvPr/>
        </p:nvPicPr>
        <p:blipFill>
          <a:blip r:embed="rId1"/>
          <a:stretch>
            <a:fillRect/>
          </a:stretch>
        </p:blipFill>
        <p:spPr>
          <a:xfrm rot="21600000">
            <a:off x="3448018" y="1619242"/>
            <a:ext cx="5340340" cy="4337067"/>
          </a:xfrm>
          <a:prstGeom prst="rect">
            <a:avLst/>
          </a:prstGeom>
        </p:spPr>
      </p:pic>
      <p:grpSp>
        <p:nvGrpSpPr>
          <p:cNvPr id="50" name="group 50"/>
          <p:cNvGrpSpPr/>
          <p:nvPr/>
        </p:nvGrpSpPr>
        <p:grpSpPr>
          <a:xfrm rot="21600000">
            <a:off x="603260" y="1504919"/>
            <a:ext cx="2546299" cy="4724407"/>
            <a:chOff x="0" y="0"/>
            <a:chExt cx="2546299" cy="4724407"/>
          </a:xfrm>
        </p:grpSpPr>
        <p:pic>
          <p:nvPicPr>
            <p:cNvPr id="706" name="picture 706"/>
            <p:cNvPicPr>
              <a:picLocks noChangeAspect="1"/>
            </p:cNvPicPr>
            <p:nvPr/>
          </p:nvPicPr>
          <p:blipFill>
            <a:blip r:embed="rId2"/>
            <a:stretch>
              <a:fillRect/>
            </a:stretch>
          </p:blipFill>
          <p:spPr>
            <a:xfrm rot="21600000">
              <a:off x="0" y="0"/>
              <a:ext cx="2546299" cy="4724407"/>
            </a:xfrm>
            <a:prstGeom prst="rect">
              <a:avLst/>
            </a:prstGeom>
          </p:spPr>
        </p:pic>
        <p:sp>
          <p:nvSpPr>
            <p:cNvPr id="708" name="textbox 708"/>
            <p:cNvSpPr/>
            <p:nvPr/>
          </p:nvSpPr>
          <p:spPr>
            <a:xfrm>
              <a:off x="-12700" y="-12700"/>
              <a:ext cx="2571750" cy="4773295"/>
            </a:xfrm>
            <a:prstGeom prst="rect">
              <a:avLst/>
            </a:prstGeom>
            <a:noFill/>
            <a:ln w="0" cap="flat">
              <a:noFill/>
              <a:prstDash val="solid"/>
              <a:miter lim="0"/>
            </a:ln>
          </p:spPr>
          <p:txBody>
            <a:bodyPr vert="horz" wrap="square" lIns="0" tIns="0" rIns="0" bIns="0"/>
            <a:lstStyle/>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marL="296545" algn="l" rtl="0" eaLnBrk="0">
                <a:lnSpc>
                  <a:spcPct val="98000"/>
                </a:lnSpc>
                <a:spcBef>
                  <a:spcPts val="5"/>
                </a:spcBef>
              </a:pPr>
              <a:r>
                <a:rPr sz="2400" b="1" kern="0" spc="60" dirty="0">
                  <a:solidFill>
                    <a:srgbClr val="FFFFFF">
                      <a:alpha val="100000"/>
                    </a:srgbClr>
                  </a:solidFill>
                  <a:latin typeface="黑体" panose="02010609060101010101" charset="-122"/>
                  <a:ea typeface="黑体" panose="02010609060101010101" charset="-122"/>
                  <a:cs typeface="黑体" panose="02010609060101010101" charset="-122"/>
                </a:rPr>
                <a:t>检测操作</a:t>
              </a:r>
              <a:endParaRPr sz="2400" dirty="0">
                <a:latin typeface="黑体" panose="02010609060101010101" charset="-122"/>
                <a:ea typeface="黑体" panose="02010609060101010101" charset="-122"/>
                <a:cs typeface="黑体" panose="02010609060101010101" charset="-122"/>
              </a:endParaRPr>
            </a:p>
            <a:p>
              <a:pPr marL="12700" algn="l" rtl="0" eaLnBrk="0">
                <a:lnSpc>
                  <a:spcPct val="92000"/>
                </a:lnSpc>
                <a:spcBef>
                  <a:spcPts val="1470"/>
                </a:spcBef>
              </a:pPr>
              <a:r>
                <a:rPr sz="1400" kern="0" spc="-50" dirty="0">
                  <a:solidFill>
                    <a:srgbClr val="FFFFFF">
                      <a:alpha val="100000"/>
                    </a:srgbClr>
                  </a:solidFill>
                  <a:latin typeface="黑体" panose="02010609060101010101" charset="-122"/>
                  <a:ea typeface="黑体" panose="02010609060101010101" charset="-122"/>
                  <a:cs typeface="黑体" panose="02010609060101010101" charset="-122"/>
                </a:rPr>
                <a:t>受测者含紧咬口，佩戴鼻夹，</a:t>
              </a:r>
              <a:endParaRPr sz="1400" dirty="0">
                <a:latin typeface="黑体" panose="02010609060101010101" charset="-122"/>
                <a:ea typeface="黑体" panose="02010609060101010101" charset="-122"/>
                <a:cs typeface="黑体" panose="02010609060101010101" charset="-122"/>
              </a:endParaRPr>
            </a:p>
            <a:p>
              <a:pPr marL="12700" algn="l" rtl="0" eaLnBrk="0">
                <a:lnSpc>
                  <a:spcPct val="125000"/>
                </a:lnSpc>
                <a:spcBef>
                  <a:spcPts val="70"/>
                </a:spcBef>
              </a:pP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深吸气至肺总量后，快速用力</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30" dirty="0">
                  <a:solidFill>
                    <a:srgbClr val="FFFFFF">
                      <a:alpha val="100000"/>
                    </a:srgbClr>
                  </a:solidFill>
                  <a:latin typeface="黑体" panose="02010609060101010101" charset="-122"/>
                  <a:ea typeface="黑体" panose="02010609060101010101" charset="-122"/>
                  <a:cs typeface="黑体" panose="02010609060101010101" charset="-122"/>
                </a:rPr>
                <a:t>呼气，爆发力持续≥1秒</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，且持</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30" dirty="0">
                  <a:solidFill>
                    <a:srgbClr val="FFFFFF">
                      <a:alpha val="100000"/>
                    </a:srgbClr>
                  </a:solidFill>
                  <a:latin typeface="黑体" panose="02010609060101010101" charset="-122"/>
                  <a:ea typeface="黑体" panose="02010609060101010101" charset="-122"/>
                  <a:cs typeface="黑体" panose="02010609060101010101" charset="-122"/>
                </a:rPr>
                <a:t>续呼气≥6秒。至少完成3次有效</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测试，取最佳两次结果平均</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值，</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若最大两次</a:t>
              </a: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FVC</a:t>
              </a:r>
              <a:r>
                <a:rPr sz="1400"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差值&gt;0.15</a:t>
              </a:r>
              <a:r>
                <a:rPr sz="1400"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L</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或</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FEV</a:t>
              </a:r>
              <a:r>
                <a:rPr sz="14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1 </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差值&gt;0.15</a:t>
              </a:r>
              <a:r>
                <a:rPr sz="14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L</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需重新测试。</a:t>
              </a:r>
              <a:endParaRPr sz="1400" dirty="0">
                <a:latin typeface="黑体" panose="02010609060101010101" charset="-122"/>
                <a:ea typeface="黑体" panose="02010609060101010101" charset="-122"/>
                <a:cs typeface="黑体" panose="02010609060101010101" charset="-122"/>
              </a:endParaRPr>
            </a:p>
          </p:txBody>
        </p:sp>
      </p:grpSp>
      <p:grpSp>
        <p:nvGrpSpPr>
          <p:cNvPr id="52" name="group 52"/>
          <p:cNvGrpSpPr/>
          <p:nvPr/>
        </p:nvGrpSpPr>
        <p:grpSpPr>
          <a:xfrm rot="21600000">
            <a:off x="9048780" y="1504919"/>
            <a:ext cx="2546299" cy="4718098"/>
            <a:chOff x="0" y="0"/>
            <a:chExt cx="2546299" cy="4718098"/>
          </a:xfrm>
        </p:grpSpPr>
        <p:pic>
          <p:nvPicPr>
            <p:cNvPr id="710" name="picture 710"/>
            <p:cNvPicPr>
              <a:picLocks noChangeAspect="1"/>
            </p:cNvPicPr>
            <p:nvPr/>
          </p:nvPicPr>
          <p:blipFill>
            <a:blip r:embed="rId3"/>
            <a:stretch>
              <a:fillRect/>
            </a:stretch>
          </p:blipFill>
          <p:spPr>
            <a:xfrm rot="21600000">
              <a:off x="0" y="0"/>
              <a:ext cx="2546299" cy="4718098"/>
            </a:xfrm>
            <a:prstGeom prst="rect">
              <a:avLst/>
            </a:prstGeom>
          </p:spPr>
        </p:pic>
        <p:sp>
          <p:nvSpPr>
            <p:cNvPr id="712" name="textbox 712"/>
            <p:cNvSpPr/>
            <p:nvPr/>
          </p:nvSpPr>
          <p:spPr>
            <a:xfrm>
              <a:off x="-12700" y="-12700"/>
              <a:ext cx="2571750" cy="4768850"/>
            </a:xfrm>
            <a:prstGeom prst="rect">
              <a:avLst/>
            </a:prstGeom>
            <a:noFill/>
            <a:ln w="0" cap="flat">
              <a:noFill/>
              <a:prstDash val="solid"/>
              <a:miter lim="0"/>
            </a:ln>
          </p:spPr>
          <p:txBody>
            <a:bodyPr vert="horz" wrap="square" lIns="0" tIns="0" rIns="0" bIns="0"/>
            <a:lstStyle/>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marL="321945" algn="l" rtl="0" eaLnBrk="0">
                <a:lnSpc>
                  <a:spcPct val="98000"/>
                </a:lnSpc>
                <a:spcBef>
                  <a:spcPts val="0"/>
                </a:spcBef>
              </a:pPr>
              <a:r>
                <a:rPr sz="2400" b="1" kern="0" spc="0" dirty="0">
                  <a:solidFill>
                    <a:srgbClr val="FFFFFF">
                      <a:alpha val="100000"/>
                    </a:srgbClr>
                  </a:solidFill>
                  <a:latin typeface="黑体" panose="02010609060101010101" charset="-122"/>
                  <a:ea typeface="黑体" panose="02010609060101010101" charset="-122"/>
                  <a:cs typeface="黑体" panose="02010609060101010101" charset="-122"/>
                </a:rPr>
                <a:t>异常值处理</a:t>
              </a:r>
              <a:endParaRPr sz="24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17000"/>
                </a:lnSpc>
              </a:pPr>
              <a:endParaRPr sz="300" dirty="0">
                <a:latin typeface="Arial" panose="020B0604020202020204"/>
                <a:ea typeface="Arial" panose="020B0604020202020204"/>
                <a:cs typeface="Arial" panose="020B0604020202020204"/>
              </a:endParaRPr>
            </a:p>
            <a:p>
              <a:pPr marL="76200" algn="l" rtl="0" eaLnBrk="0">
                <a:lnSpc>
                  <a:spcPct val="124000"/>
                </a:lnSpc>
                <a:spcBef>
                  <a:spcPts val="0"/>
                </a:spcBef>
              </a:pP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若</a:t>
              </a: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FEV</a:t>
              </a:r>
              <a:r>
                <a:rPr sz="1400"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1/</a:t>
              </a: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FVC</a:t>
              </a:r>
              <a:r>
                <a:rPr sz="1400" kern="0" spc="4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&lt;0.7,</a:t>
              </a:r>
              <a:r>
                <a:rPr sz="1400" kern="0" spc="3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40" dirty="0">
                  <a:solidFill>
                    <a:srgbClr val="FFFFFF">
                      <a:alpha val="100000"/>
                    </a:srgbClr>
                  </a:solidFill>
                  <a:latin typeface="黑体" panose="02010609060101010101" charset="-122"/>
                  <a:ea typeface="黑体" panose="02010609060101010101" charset="-122"/>
                  <a:cs typeface="黑体" panose="02010609060101010101" charset="-122"/>
                </a:rPr>
                <a:t>且受测者</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有咳嗽、咳痰症状，检测人员</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告知其转诊至上级医院呼吸专</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科进一步确诊，同时记录相关</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检测信息。</a:t>
              </a:r>
              <a:endParaRPr sz="1400" dirty="0">
                <a:latin typeface="黑体" panose="02010609060101010101" charset="-122"/>
                <a:ea typeface="黑体" panose="02010609060101010101" charset="-122"/>
                <a:cs typeface="黑体" panose="02010609060101010101" charset="-122"/>
              </a:endParaRPr>
            </a:p>
          </p:txBody>
        </p:sp>
      </p:grpSp>
      <p:sp>
        <p:nvSpPr>
          <p:cNvPr id="714" name="textbox 714"/>
          <p:cNvSpPr/>
          <p:nvPr/>
        </p:nvSpPr>
        <p:spPr>
          <a:xfrm>
            <a:off x="597098" y="624476"/>
            <a:ext cx="4600575" cy="549275"/>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3600" b="1" kern="0" spc="-20" dirty="0">
                <a:solidFill>
                  <a:srgbClr val="2080E0">
                    <a:alpha val="100000"/>
                  </a:srgbClr>
                </a:solidFill>
                <a:latin typeface="黑体" panose="02010609060101010101" charset="-122"/>
                <a:ea typeface="黑体" panose="02010609060101010101" charset="-122"/>
                <a:cs typeface="黑体" panose="02010609060101010101" charset="-122"/>
              </a:rPr>
              <a:t>肺功能检测标准化流程</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2" name="picture 722"/>
          <p:cNvPicPr>
            <a:picLocks noChangeAspect="1"/>
          </p:cNvPicPr>
          <p:nvPr/>
        </p:nvPicPr>
        <p:blipFill>
          <a:blip r:embed="rId1"/>
          <a:stretch>
            <a:fillRect/>
          </a:stretch>
        </p:blipFill>
        <p:spPr>
          <a:xfrm rot="21600000">
            <a:off x="0" y="0"/>
            <a:ext cx="12192000" cy="6858000"/>
          </a:xfrm>
          <a:prstGeom prst="rect">
            <a:avLst/>
          </a:prstGeom>
        </p:spPr>
      </p:pic>
      <p:grpSp>
        <p:nvGrpSpPr>
          <p:cNvPr id="54" name="group 54"/>
          <p:cNvGrpSpPr/>
          <p:nvPr/>
        </p:nvGrpSpPr>
        <p:grpSpPr>
          <a:xfrm rot="21600000">
            <a:off x="596920" y="1631929"/>
            <a:ext cx="2565440" cy="5048242"/>
            <a:chOff x="0" y="0"/>
            <a:chExt cx="2565440" cy="5048242"/>
          </a:xfrm>
        </p:grpSpPr>
        <p:pic>
          <p:nvPicPr>
            <p:cNvPr id="724" name="picture 724"/>
            <p:cNvPicPr>
              <a:picLocks noChangeAspect="1"/>
            </p:cNvPicPr>
            <p:nvPr/>
          </p:nvPicPr>
          <p:blipFill>
            <a:blip r:embed="rId2"/>
            <a:stretch>
              <a:fillRect/>
            </a:stretch>
          </p:blipFill>
          <p:spPr>
            <a:xfrm rot="21600000">
              <a:off x="0" y="0"/>
              <a:ext cx="2565440" cy="5048242"/>
            </a:xfrm>
            <a:prstGeom prst="rect">
              <a:avLst/>
            </a:prstGeom>
          </p:spPr>
        </p:pic>
        <p:sp>
          <p:nvSpPr>
            <p:cNvPr id="726" name="textbox 726"/>
            <p:cNvSpPr/>
            <p:nvPr/>
          </p:nvSpPr>
          <p:spPr>
            <a:xfrm>
              <a:off x="-12700" y="-12700"/>
              <a:ext cx="2591435" cy="5089525"/>
            </a:xfrm>
            <a:prstGeom prst="rect">
              <a:avLst/>
            </a:prstGeom>
            <a:noFill/>
            <a:ln w="0" cap="flat">
              <a:noFill/>
              <a:prstDash val="solid"/>
              <a:miter lim="0"/>
            </a:ln>
          </p:spPr>
          <p:txBody>
            <a:bodyPr vert="horz" wrap="square" lIns="0" tIns="0" rIns="0" bIns="0"/>
            <a:lstStyle/>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309245" algn="l" rtl="0" eaLnBrk="0">
                <a:lnSpc>
                  <a:spcPct val="97000"/>
                </a:lnSpc>
              </a:pPr>
              <a:r>
                <a:rPr sz="2400" b="1" kern="0" spc="20" dirty="0">
                  <a:solidFill>
                    <a:srgbClr val="FFFFFF">
                      <a:alpha val="100000"/>
                    </a:srgbClr>
                  </a:solidFill>
                  <a:latin typeface="黑体" panose="02010609060101010101" charset="-122"/>
                  <a:ea typeface="黑体" panose="02010609060101010101" charset="-122"/>
                  <a:cs typeface="黑体" panose="02010609060101010101" charset="-122"/>
                </a:rPr>
                <a:t>大便采样操作</a:t>
              </a:r>
              <a:endParaRPr sz="24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1410"/>
                </a:spcBef>
              </a:pPr>
              <a:r>
                <a:rPr sz="1500" kern="0" spc="40" dirty="0">
                  <a:solidFill>
                    <a:srgbClr val="FFFFFF">
                      <a:alpha val="100000"/>
                    </a:srgbClr>
                  </a:solidFill>
                  <a:latin typeface="黑体" panose="02010609060101010101" charset="-122"/>
                  <a:ea typeface="黑体" panose="02010609060101010101" charset="-122"/>
                  <a:cs typeface="黑体" panose="02010609060101010101" charset="-122"/>
                </a:rPr>
                <a:t>1.拧开瓶盖取出采便棒</a:t>
              </a:r>
              <a:endParaRPr sz="1500" dirty="0">
                <a:latin typeface="黑体" panose="02010609060101010101" charset="-122"/>
                <a:ea typeface="黑体" panose="02010609060101010101" charset="-122"/>
                <a:cs typeface="黑体" panose="02010609060101010101" charset="-122"/>
              </a:endParaRPr>
            </a:p>
            <a:p>
              <a:pPr marL="361315" indent="-348615" algn="l" rtl="0" eaLnBrk="0">
                <a:lnSpc>
                  <a:spcPct val="114000"/>
                </a:lnSpc>
                <a:spcBef>
                  <a:spcPts val="435"/>
                </a:spcBef>
              </a:pPr>
              <a:r>
                <a:rPr sz="14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2.</a:t>
              </a: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瓶身内有溶液，竖放不要</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倾</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倒</a:t>
              </a:r>
              <a:endParaRPr sz="14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520"/>
                </a:spcBef>
              </a:pPr>
              <a:r>
                <a:rPr sz="14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3.  </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蘸取6个不同点的粪便</a:t>
              </a:r>
              <a:endParaRPr sz="1400" dirty="0">
                <a:latin typeface="黑体" panose="02010609060101010101" charset="-122"/>
                <a:ea typeface="黑体" panose="02010609060101010101" charset="-122"/>
                <a:cs typeface="黑体" panose="02010609060101010101" charset="-122"/>
              </a:endParaRPr>
            </a:p>
            <a:p>
              <a:pPr marL="361315" indent="-348615" algn="l" rtl="0" eaLnBrk="0">
                <a:lnSpc>
                  <a:spcPct val="111000"/>
                </a:lnSpc>
                <a:spcBef>
                  <a:spcPts val="430"/>
                </a:spcBef>
              </a:pPr>
              <a:r>
                <a:rPr sz="14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4.</a:t>
              </a:r>
              <a:r>
                <a:rPr sz="1400" kern="0" spc="7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深度以全部覆盖采便器远端</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螺旋状沟槽为宜</a:t>
              </a:r>
              <a:endParaRPr sz="1400" dirty="0">
                <a:latin typeface="黑体" panose="02010609060101010101" charset="-122"/>
                <a:ea typeface="黑体" panose="02010609060101010101" charset="-122"/>
                <a:cs typeface="黑体" panose="02010609060101010101" charset="-122"/>
              </a:endParaRPr>
            </a:p>
            <a:p>
              <a:pPr marL="361315" indent="-348615" algn="l" rtl="0" eaLnBrk="0">
                <a:lnSpc>
                  <a:spcPct val="108000"/>
                </a:lnSpc>
                <a:spcBef>
                  <a:spcPts val="440"/>
                </a:spcBef>
              </a:pPr>
              <a:r>
                <a:rPr sz="14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5.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将采便棒放回采</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便器，拧紧</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30" dirty="0">
                  <a:solidFill>
                    <a:srgbClr val="FFFFFF">
                      <a:alpha val="100000"/>
                    </a:srgbClr>
                  </a:solidFill>
                  <a:latin typeface="黑体" panose="02010609060101010101" charset="-122"/>
                  <a:ea typeface="黑体" panose="02010609060101010101" charset="-122"/>
                  <a:cs typeface="黑体" panose="02010609060101010101" charset="-122"/>
                </a:rPr>
                <a:t>瓶盖，与缓冲液充分混匀</a:t>
              </a:r>
              <a:endParaRPr sz="1400" dirty="0">
                <a:latin typeface="黑体" panose="02010609060101010101" charset="-122"/>
                <a:ea typeface="黑体" panose="02010609060101010101" charset="-122"/>
                <a:cs typeface="黑体" panose="02010609060101010101" charset="-122"/>
              </a:endParaRPr>
            </a:p>
            <a:p>
              <a:pPr algn="l" rtl="0" eaLnBrk="0">
                <a:lnSpc>
                  <a:spcPct val="115000"/>
                </a:lnSpc>
              </a:pPr>
              <a:endParaRPr sz="400" dirty="0">
                <a:latin typeface="Arial" panose="020B0604020202020204"/>
                <a:ea typeface="Arial" panose="020B0604020202020204"/>
                <a:cs typeface="Arial" panose="020B0604020202020204"/>
              </a:endParaRPr>
            </a:p>
            <a:p>
              <a:pPr marL="12700" algn="l" rtl="0" eaLnBrk="0">
                <a:lnSpc>
                  <a:spcPct val="92000"/>
                </a:lnSpc>
                <a:spcBef>
                  <a:spcPts val="5"/>
                </a:spcBef>
              </a:pPr>
              <a:r>
                <a:rPr sz="14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6.</a:t>
              </a:r>
              <a:r>
                <a:rPr sz="14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样本妥善保存，及时送检</a:t>
              </a:r>
              <a:endParaRPr sz="1400" dirty="0">
                <a:latin typeface="黑体" panose="02010609060101010101" charset="-122"/>
                <a:ea typeface="黑体" panose="02010609060101010101" charset="-122"/>
                <a:cs typeface="黑体" panose="02010609060101010101" charset="-122"/>
              </a:endParaRPr>
            </a:p>
          </p:txBody>
        </p:sp>
      </p:grpSp>
      <p:sp>
        <p:nvSpPr>
          <p:cNvPr id="728" name="textbox 728"/>
          <p:cNvSpPr/>
          <p:nvPr/>
        </p:nvSpPr>
        <p:spPr>
          <a:xfrm>
            <a:off x="9074139" y="1905015"/>
            <a:ext cx="2520950" cy="4337684"/>
          </a:xfrm>
          <a:prstGeom prst="rect">
            <a:avLst/>
          </a:prstGeom>
          <a:solidFill>
            <a:srgbClr val="387CF7">
              <a:alpha val="100000"/>
            </a:srgbClr>
          </a:solidFill>
          <a:ln w="0" cap="flat">
            <a:noFill/>
            <a:prstDash val="solid"/>
            <a:miter lim="0"/>
          </a:ln>
        </p:spPr>
        <p:txBody>
          <a:bodyPr vert="horz" wrap="square" lIns="0" tIns="0" rIns="0" bIns="0"/>
          <a:lstStyle/>
          <a:p>
            <a:pPr algn="l" rtl="0" eaLnBrk="0">
              <a:lnSpc>
                <a:spcPct val="157000"/>
              </a:lnSpc>
            </a:pPr>
            <a:endParaRPr sz="10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92710" algn="l" rtl="0" eaLnBrk="0">
              <a:lnSpc>
                <a:spcPct val="98000"/>
              </a:lnSpc>
            </a:pPr>
            <a:r>
              <a:rPr sz="2400" b="1" kern="0" spc="-20" dirty="0">
                <a:solidFill>
                  <a:srgbClr val="FFFFFF">
                    <a:alpha val="100000"/>
                  </a:srgbClr>
                </a:solidFill>
                <a:latin typeface="黑体" panose="02010609060101010101" charset="-122"/>
                <a:ea typeface="黑体" panose="02010609060101010101" charset="-122"/>
                <a:cs typeface="黑体" panose="02010609060101010101" charset="-122"/>
              </a:rPr>
              <a:t>暂缓检查</a:t>
            </a:r>
            <a:endParaRPr sz="2400" dirty="0">
              <a:latin typeface="黑体" panose="02010609060101010101" charset="-122"/>
              <a:ea typeface="黑体" panose="02010609060101010101" charset="-122"/>
              <a:cs typeface="黑体" panose="02010609060101010101" charset="-122"/>
            </a:endParaRPr>
          </a:p>
          <a:p>
            <a:pPr algn="l" rtl="0" eaLnBrk="0">
              <a:lnSpc>
                <a:spcPct val="110000"/>
              </a:lnSpc>
            </a:pPr>
            <a:endParaRPr sz="1000" dirty="0">
              <a:latin typeface="Arial" panose="020B0604020202020204"/>
              <a:ea typeface="Arial" panose="020B0604020202020204"/>
              <a:cs typeface="Arial" panose="020B0604020202020204"/>
            </a:endParaRPr>
          </a:p>
          <a:p>
            <a:pPr marL="38100" algn="l" rtl="0" eaLnBrk="0">
              <a:lnSpc>
                <a:spcPct val="85000"/>
              </a:lnSpc>
              <a:spcBef>
                <a:spcPts val="455"/>
              </a:spcBef>
            </a:pPr>
            <a:r>
              <a:rPr sz="1500" kern="0" spc="190" dirty="0">
                <a:solidFill>
                  <a:srgbClr val="FFFFFF">
                    <a:alpha val="100000"/>
                  </a:srgbClr>
                </a:solidFill>
                <a:latin typeface="黑体" panose="02010609060101010101" charset="-122"/>
                <a:ea typeface="黑体" panose="02010609060101010101" charset="-122"/>
                <a:cs typeface="黑体" panose="02010609060101010101" charset="-122"/>
              </a:rPr>
              <a:t>&gt;痔疮发作期</a:t>
            </a:r>
            <a:endParaRPr sz="1500" dirty="0">
              <a:latin typeface="黑体" panose="02010609060101010101" charset="-122"/>
              <a:ea typeface="黑体" panose="02010609060101010101" charset="-122"/>
              <a:cs typeface="黑体" panose="02010609060101010101" charset="-122"/>
            </a:endParaRPr>
          </a:p>
          <a:p>
            <a:pPr marL="38100" algn="l" rtl="0" eaLnBrk="0">
              <a:lnSpc>
                <a:spcPts val="2110"/>
              </a:lnSpc>
            </a:pPr>
            <a:r>
              <a:rPr sz="1500" kern="0" spc="190" dirty="0">
                <a:solidFill>
                  <a:srgbClr val="FFFFFF">
                    <a:alpha val="100000"/>
                  </a:srgbClr>
                </a:solidFill>
                <a:latin typeface="黑体" panose="02010609060101010101" charset="-122"/>
                <a:ea typeface="黑体" panose="02010609060101010101" charset="-122"/>
                <a:cs typeface="黑体" panose="02010609060101010101" charset="-122"/>
              </a:rPr>
              <a:t>&gt;女性生理期</a:t>
            </a:r>
            <a:endParaRPr sz="1500" dirty="0">
              <a:latin typeface="黑体" panose="02010609060101010101" charset="-122"/>
              <a:ea typeface="黑体" panose="02010609060101010101" charset="-122"/>
              <a:cs typeface="黑体" panose="02010609060101010101" charset="-122"/>
            </a:endParaRPr>
          </a:p>
          <a:p>
            <a:pPr marL="38100" algn="l" rtl="0" eaLnBrk="0">
              <a:lnSpc>
                <a:spcPct val="95000"/>
              </a:lnSpc>
              <a:spcBef>
                <a:spcPts val="625"/>
              </a:spcBef>
            </a:pPr>
            <a:r>
              <a:rPr sz="1500" kern="0" spc="50" dirty="0">
                <a:solidFill>
                  <a:srgbClr val="FFFFFF">
                    <a:alpha val="100000"/>
                  </a:srgbClr>
                </a:solidFill>
                <a:latin typeface="黑体" panose="02010609060101010101" charset="-122"/>
                <a:ea typeface="黑体" panose="02010609060101010101" charset="-122"/>
                <a:cs typeface="黑体" panose="02010609060101010101" charset="-122"/>
              </a:rPr>
              <a:t>&gt;服用阿司匹林等非甾体类</a:t>
            </a:r>
            <a:r>
              <a:rPr sz="1500" kern="0" spc="40" dirty="0">
                <a:solidFill>
                  <a:srgbClr val="FFFFFF">
                    <a:alpha val="100000"/>
                  </a:srgbClr>
                </a:solidFill>
                <a:latin typeface="黑体" panose="02010609060101010101" charset="-122"/>
                <a:ea typeface="黑体" panose="02010609060101010101" charset="-122"/>
                <a:cs typeface="黑体" panose="02010609060101010101" charset="-122"/>
              </a:rPr>
              <a:t>抗</a:t>
            </a:r>
            <a:endParaRPr sz="1500" dirty="0">
              <a:latin typeface="黑体" panose="02010609060101010101" charset="-122"/>
              <a:ea typeface="黑体" panose="02010609060101010101" charset="-122"/>
              <a:cs typeface="黑体" panose="02010609060101010101" charset="-122"/>
            </a:endParaRPr>
          </a:p>
          <a:p>
            <a:pPr marL="329565" algn="l" rtl="0" eaLnBrk="0">
              <a:lnSpc>
                <a:spcPct val="85000"/>
              </a:lnSpc>
              <a:spcBef>
                <a:spcPts val="495"/>
              </a:spcBef>
            </a:pPr>
            <a:r>
              <a:rPr sz="1500" kern="0" spc="-50" dirty="0">
                <a:solidFill>
                  <a:srgbClr val="FFFFFF">
                    <a:alpha val="100000"/>
                  </a:srgbClr>
                </a:solidFill>
                <a:latin typeface="黑体" panose="02010609060101010101" charset="-122"/>
                <a:ea typeface="黑体" panose="02010609060101010101" charset="-122"/>
                <a:cs typeface="黑体" panose="02010609060101010101" charset="-122"/>
              </a:rPr>
              <a:t>感染药物</a:t>
            </a:r>
            <a:endParaRPr sz="1500" dirty="0">
              <a:latin typeface="黑体" panose="02010609060101010101" charset="-122"/>
              <a:ea typeface="黑体" panose="02010609060101010101" charset="-122"/>
              <a:cs typeface="黑体" panose="02010609060101010101" charset="-122"/>
            </a:endParaRPr>
          </a:p>
          <a:p>
            <a:pPr marL="38100" algn="l" rtl="0" eaLnBrk="0">
              <a:lnSpc>
                <a:spcPts val="1985"/>
              </a:lnSpc>
            </a:pPr>
            <a:r>
              <a:rPr sz="1500" kern="0" spc="250" dirty="0">
                <a:solidFill>
                  <a:srgbClr val="FFFFFF">
                    <a:alpha val="100000"/>
                  </a:srgbClr>
                </a:solidFill>
                <a:latin typeface="黑体" panose="02010609060101010101" charset="-122"/>
                <a:ea typeface="黑体" panose="02010609060101010101" charset="-122"/>
                <a:cs typeface="黑体" panose="02010609060101010101" charset="-122"/>
              </a:rPr>
              <a:t>&gt;牙龈出血</a:t>
            </a:r>
            <a:endParaRPr sz="1500" dirty="0">
              <a:latin typeface="黑体" panose="02010609060101010101" charset="-122"/>
              <a:ea typeface="黑体" panose="02010609060101010101" charset="-122"/>
              <a:cs typeface="黑体" panose="02010609060101010101" charset="-122"/>
            </a:endParaRPr>
          </a:p>
          <a:p>
            <a:pPr marL="38100" algn="l" rtl="0" eaLnBrk="0">
              <a:lnSpc>
                <a:spcPts val="2095"/>
              </a:lnSpc>
            </a:pPr>
            <a:r>
              <a:rPr sz="1500" kern="0" spc="260" dirty="0">
                <a:solidFill>
                  <a:srgbClr val="FFFFFF">
                    <a:alpha val="100000"/>
                  </a:srgbClr>
                </a:solidFill>
                <a:latin typeface="黑体" panose="02010609060101010101" charset="-122"/>
                <a:ea typeface="黑体" panose="02010609060101010101" charset="-122"/>
                <a:cs typeface="黑体" panose="02010609060101010101" charset="-122"/>
              </a:rPr>
              <a:t>&gt;胃肠溃疡</a:t>
            </a:r>
            <a:endParaRPr sz="1500" dirty="0">
              <a:latin typeface="黑体" panose="02010609060101010101" charset="-122"/>
              <a:ea typeface="黑体" panose="02010609060101010101" charset="-122"/>
              <a:cs typeface="黑体" panose="02010609060101010101" charset="-122"/>
            </a:endParaRPr>
          </a:p>
          <a:p>
            <a:pPr algn="l" rtl="0" eaLnBrk="0">
              <a:lnSpc>
                <a:spcPct val="164000"/>
              </a:lnSpc>
            </a:pPr>
            <a:endParaRPr sz="1000" dirty="0">
              <a:latin typeface="Arial" panose="020B0604020202020204"/>
              <a:ea typeface="Arial" panose="020B0604020202020204"/>
              <a:cs typeface="Arial" panose="020B0604020202020204"/>
            </a:endParaRPr>
          </a:p>
          <a:p>
            <a:pPr algn="l" rtl="0" eaLnBrk="0">
              <a:lnSpc>
                <a:spcPct val="118000"/>
              </a:lnSpc>
            </a:pPr>
            <a:endParaRPr sz="300" dirty="0">
              <a:latin typeface="Arial" panose="020B0604020202020204"/>
              <a:ea typeface="Arial" panose="020B0604020202020204"/>
              <a:cs typeface="Arial" panose="020B0604020202020204"/>
            </a:endParaRPr>
          </a:p>
          <a:p>
            <a:pPr marL="38100" algn="l" rtl="0" eaLnBrk="0">
              <a:lnSpc>
                <a:spcPct val="124000"/>
              </a:lnSpc>
              <a:spcBef>
                <a:spcPts val="5"/>
              </a:spcBef>
            </a:pP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吃了火龙果、西红柿等含红色</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0" dirty="0">
                <a:solidFill>
                  <a:srgbClr val="FFFFFF">
                    <a:alpha val="100000"/>
                  </a:srgbClr>
                </a:solidFill>
                <a:latin typeface="黑体" panose="02010609060101010101" charset="-122"/>
                <a:ea typeface="黑体" panose="02010609060101010101" charset="-122"/>
                <a:cs typeface="黑体" panose="02010609060101010101" charset="-122"/>
              </a:rPr>
              <a:t>素较多的食物也可出现大便呈</a:t>
            </a:r>
            <a:r>
              <a:rPr sz="1400" kern="0" spc="3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30" dirty="0">
                <a:solidFill>
                  <a:srgbClr val="FFFFFF">
                    <a:alpha val="100000"/>
                  </a:srgbClr>
                </a:solidFill>
                <a:latin typeface="黑体" panose="02010609060101010101" charset="-122"/>
                <a:ea typeface="黑体" panose="02010609060101010101" charset="-122"/>
                <a:cs typeface="黑体" panose="02010609060101010101" charset="-122"/>
              </a:rPr>
              <a:t>红色，这是正常生理现象，</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不</a:t>
            </a:r>
            <a:r>
              <a:rPr sz="14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400" kern="0" spc="20" dirty="0">
                <a:solidFill>
                  <a:srgbClr val="FFFFFF">
                    <a:alpha val="100000"/>
                  </a:srgbClr>
                </a:solidFill>
                <a:latin typeface="黑体" panose="02010609060101010101" charset="-122"/>
                <a:ea typeface="黑体" panose="02010609060101010101" charset="-122"/>
                <a:cs typeface="黑体" panose="02010609060101010101" charset="-122"/>
              </a:rPr>
              <a:t>会造成大便隐血阳性</a:t>
            </a:r>
            <a:endParaRPr sz="1400" dirty="0">
              <a:latin typeface="黑体" panose="02010609060101010101" charset="-122"/>
              <a:ea typeface="黑体" panose="02010609060101010101" charset="-122"/>
              <a:cs typeface="黑体" panose="02010609060101010101" charset="-122"/>
            </a:endParaRPr>
          </a:p>
        </p:txBody>
      </p:sp>
      <p:sp>
        <p:nvSpPr>
          <p:cNvPr id="730" name="textbox 730"/>
          <p:cNvSpPr/>
          <p:nvPr/>
        </p:nvSpPr>
        <p:spPr>
          <a:xfrm>
            <a:off x="590485" y="636861"/>
            <a:ext cx="4446904" cy="527050"/>
          </a:xfrm>
          <a:prstGeom prst="rect">
            <a:avLst/>
          </a:prstGeom>
          <a:noFill/>
          <a:ln w="0" cap="flat">
            <a:noFill/>
            <a:prstDash val="solid"/>
            <a:miter lim="0"/>
          </a:ln>
        </p:spPr>
        <p:txBody>
          <a:bodyPr vert="horz" wrap="square" lIns="0" tIns="0" rIns="0" bIns="0"/>
          <a:lstStyle/>
          <a:p>
            <a:pPr algn="l" rtl="0" eaLnBrk="0">
              <a:lnSpc>
                <a:spcPct val="74000"/>
              </a:lnSpc>
            </a:pPr>
            <a:endParaRPr sz="100" dirty="0">
              <a:latin typeface="Arial" panose="020B0604020202020204"/>
              <a:ea typeface="Arial" panose="020B0604020202020204"/>
              <a:cs typeface="Arial" panose="020B0604020202020204"/>
            </a:endParaRPr>
          </a:p>
          <a:p>
            <a:pPr marL="12700" algn="l" rtl="0" eaLnBrk="0">
              <a:lnSpc>
                <a:spcPct val="97000"/>
              </a:lnSpc>
            </a:pPr>
            <a:r>
              <a:rPr sz="3400" b="1" kern="0" spc="230" dirty="0">
                <a:solidFill>
                  <a:srgbClr val="2080D0">
                    <a:alpha val="100000"/>
                  </a:srgbClr>
                </a:solidFill>
                <a:latin typeface="黑体" panose="02010609060101010101" charset="-122"/>
                <a:ea typeface="黑体" panose="02010609060101010101" charset="-122"/>
                <a:cs typeface="黑体" panose="02010609060101010101" charset="-122"/>
              </a:rPr>
              <a:t>大肠癌筛查-规范取便</a:t>
            </a:r>
            <a:endParaRPr sz="3400" dirty="0">
              <a:latin typeface="黑体" panose="02010609060101010101" charset="-122"/>
              <a:ea typeface="黑体" panose="02010609060101010101" charset="-122"/>
              <a:cs typeface="黑体" panose="02010609060101010101" charset="-122"/>
            </a:endParaRPr>
          </a:p>
        </p:txBody>
      </p:sp>
      <p:sp>
        <p:nvSpPr>
          <p:cNvPr id="732" name="textbox 732"/>
          <p:cNvSpPr/>
          <p:nvPr/>
        </p:nvSpPr>
        <p:spPr>
          <a:xfrm>
            <a:off x="5454680" y="3892512"/>
            <a:ext cx="953769" cy="843280"/>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5000"/>
              </a:lnSpc>
            </a:pPr>
            <a:r>
              <a:rPr sz="1500" kern="0" spc="-20" dirty="0">
                <a:solidFill>
                  <a:srgbClr val="000000">
                    <a:alpha val="100000"/>
                  </a:srgbClr>
                </a:solidFill>
                <a:latin typeface="黑体" panose="02010609060101010101" charset="-122"/>
                <a:ea typeface="黑体" panose="02010609060101010101" charset="-122"/>
                <a:cs typeface="黑体" panose="02010609060101010101" charset="-122"/>
              </a:rPr>
              <a:t>大便</a:t>
            </a:r>
            <a:endParaRPr sz="1500" dirty="0">
              <a:latin typeface="黑体" panose="02010609060101010101" charset="-122"/>
              <a:ea typeface="黑体" panose="02010609060101010101" charset="-122"/>
              <a:cs typeface="黑体" panose="02010609060101010101" charset="-122"/>
            </a:endParaRPr>
          </a:p>
          <a:p>
            <a:pPr algn="l" rtl="0" eaLnBrk="0">
              <a:lnSpc>
                <a:spcPct val="101000"/>
              </a:lnSpc>
            </a:pPr>
            <a:endParaRPr sz="800" dirty="0">
              <a:latin typeface="Arial" panose="020B0604020202020204"/>
              <a:ea typeface="Arial" panose="020B0604020202020204"/>
              <a:cs typeface="Arial" panose="020B0604020202020204"/>
            </a:endParaRPr>
          </a:p>
          <a:p>
            <a:pPr marL="177165" indent="5715" algn="l" rtl="0" eaLnBrk="0">
              <a:lnSpc>
                <a:spcPct val="120000"/>
              </a:lnSpc>
              <a:spcBef>
                <a:spcPts val="5"/>
              </a:spcBef>
            </a:pP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蘸取6个不</a:t>
            </a:r>
            <a:r>
              <a:rPr sz="13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1300" kern="0" spc="-110" dirty="0">
                <a:solidFill>
                  <a:srgbClr val="000000">
                    <a:alpha val="100000"/>
                  </a:srgbClr>
                </a:solidFill>
                <a:latin typeface="黑体" panose="02010609060101010101" charset="-122"/>
                <a:ea typeface="黑体" panose="02010609060101010101" charset="-122"/>
                <a:cs typeface="黑体" panose="02010609060101010101" charset="-122"/>
              </a:rPr>
              <a:t>同点的粪便</a:t>
            </a:r>
            <a:endParaRPr sz="1300" dirty="0">
              <a:latin typeface="黑体" panose="02010609060101010101" charset="-122"/>
              <a:ea typeface="黑体" panose="02010609060101010101" charset="-122"/>
              <a:cs typeface="黑体" panose="02010609060101010101" charset="-122"/>
            </a:endParaRPr>
          </a:p>
        </p:txBody>
      </p:sp>
      <p:sp>
        <p:nvSpPr>
          <p:cNvPr id="738" name="textbox 738"/>
          <p:cNvSpPr/>
          <p:nvPr/>
        </p:nvSpPr>
        <p:spPr>
          <a:xfrm>
            <a:off x="6946859" y="4368324"/>
            <a:ext cx="646430" cy="22796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1590"/>
              </a:lnSpc>
            </a:pPr>
            <a:r>
              <a:rPr sz="1300" kern="0" spc="-110" dirty="0">
                <a:solidFill>
                  <a:srgbClr val="000000">
                    <a:alpha val="100000"/>
                  </a:srgbClr>
                </a:solidFill>
                <a:latin typeface="黑体" panose="02010609060101010101" charset="-122"/>
                <a:ea typeface="黑体" panose="02010609060101010101" charset="-122"/>
                <a:cs typeface="黑体" panose="02010609060101010101" charset="-122"/>
              </a:rPr>
              <a:t>请</a:t>
            </a:r>
            <a:r>
              <a:rPr sz="1300" kern="0" spc="-100" dirty="0">
                <a:solidFill>
                  <a:srgbClr val="000000">
                    <a:alpha val="100000"/>
                  </a:srgbClr>
                </a:solidFill>
                <a:latin typeface="黑体" panose="02010609060101010101" charset="-122"/>
                <a:ea typeface="黑体" panose="02010609060101010101" charset="-122"/>
                <a:cs typeface="黑体" panose="02010609060101010101" charset="-122"/>
              </a:rPr>
              <a:t>勿挑</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取</a:t>
            </a:r>
            <a:endParaRPr sz="1300" dirty="0">
              <a:latin typeface="黑体" panose="02010609060101010101" charset="-122"/>
              <a:ea typeface="黑体" panose="02010609060101010101" charset="-122"/>
              <a:cs typeface="黑体" panose="02010609060101010101" charset="-122"/>
            </a:endParaRPr>
          </a:p>
        </p:txBody>
      </p:sp>
      <p:sp>
        <p:nvSpPr>
          <p:cNvPr id="740" name="textbox 740"/>
          <p:cNvSpPr/>
          <p:nvPr/>
        </p:nvSpPr>
        <p:spPr>
          <a:xfrm>
            <a:off x="8070839" y="4320174"/>
            <a:ext cx="632459" cy="23050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1610"/>
              </a:lnSpc>
            </a:pPr>
            <a:r>
              <a:rPr sz="1300" kern="0" spc="-110" dirty="0">
                <a:solidFill>
                  <a:srgbClr val="000000">
                    <a:alpha val="100000"/>
                  </a:srgbClr>
                </a:solidFill>
                <a:latin typeface="黑体" panose="02010609060101010101" charset="-122"/>
                <a:ea typeface="黑体" panose="02010609060101010101" charset="-122"/>
                <a:cs typeface="黑体" panose="02010609060101010101" charset="-122"/>
              </a:rPr>
              <a:t>上下摇匀</a:t>
            </a:r>
            <a:endParaRPr sz="1300" dirty="0">
              <a:latin typeface="黑体" panose="02010609060101010101" charset="-122"/>
              <a:ea typeface="黑体" panose="02010609060101010101" charset="-122"/>
              <a:cs typeface="黑体" panose="02010609060101010101" charset="-122"/>
            </a:endParaRPr>
          </a:p>
        </p:txBody>
      </p:sp>
      <p:sp>
        <p:nvSpPr>
          <p:cNvPr id="742" name="textbox 742"/>
          <p:cNvSpPr/>
          <p:nvPr/>
        </p:nvSpPr>
        <p:spPr>
          <a:xfrm>
            <a:off x="4826060" y="4368324"/>
            <a:ext cx="487680" cy="22796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1590"/>
              </a:lnSpc>
            </a:pPr>
            <a:r>
              <a:rPr sz="1300" kern="0" spc="-130" dirty="0">
                <a:solidFill>
                  <a:srgbClr val="000000">
                    <a:alpha val="100000"/>
                  </a:srgbClr>
                </a:solidFill>
                <a:latin typeface="黑体" panose="02010609060101010101" charset="-122"/>
                <a:ea typeface="黑体" panose="02010609060101010101" charset="-122"/>
                <a:cs typeface="黑体" panose="02010609060101010101" charset="-122"/>
              </a:rPr>
              <a:t>采</a:t>
            </a:r>
            <a:r>
              <a:rPr sz="1300" kern="0" spc="-120" dirty="0">
                <a:solidFill>
                  <a:srgbClr val="000000">
                    <a:alpha val="100000"/>
                  </a:srgbClr>
                </a:solidFill>
                <a:latin typeface="黑体" panose="02010609060101010101" charset="-122"/>
                <a:ea typeface="黑体" panose="02010609060101010101" charset="-122"/>
                <a:cs typeface="黑体" panose="02010609060101010101" charset="-122"/>
              </a:rPr>
              <a:t>便</a:t>
            </a:r>
            <a:r>
              <a:rPr sz="1300" kern="0" spc="-50" dirty="0">
                <a:solidFill>
                  <a:srgbClr val="000000">
                    <a:alpha val="100000"/>
                  </a:srgbClr>
                </a:solidFill>
                <a:latin typeface="黑体" panose="02010609060101010101" charset="-122"/>
                <a:ea typeface="黑体" panose="02010609060101010101" charset="-122"/>
                <a:cs typeface="黑体" panose="02010609060101010101" charset="-122"/>
              </a:rPr>
              <a:t>棒</a:t>
            </a:r>
            <a:endParaRPr sz="1300" dirty="0">
              <a:latin typeface="黑体" panose="02010609060101010101" charset="-122"/>
              <a:ea typeface="黑体" panose="02010609060101010101" charset="-122"/>
              <a:cs typeface="黑体" panose="02010609060101010101" charset="-122"/>
            </a:endParaRPr>
          </a:p>
        </p:txBody>
      </p:sp>
      <p:sp>
        <p:nvSpPr>
          <p:cNvPr id="744" name="textbox 744"/>
          <p:cNvSpPr/>
          <p:nvPr/>
        </p:nvSpPr>
        <p:spPr>
          <a:xfrm>
            <a:off x="4629160" y="2418334"/>
            <a:ext cx="262254" cy="32385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090"/>
              </a:lnSpc>
            </a:pPr>
            <a:r>
              <a:rPr sz="900" kern="0" spc="20" dirty="0">
                <a:solidFill>
                  <a:srgbClr val="000000">
                    <a:alpha val="100000"/>
                  </a:srgbClr>
                </a:solidFill>
                <a:latin typeface="黑体" panose="02010609060101010101" charset="-122"/>
                <a:ea typeface="黑体" panose="02010609060101010101" charset="-122"/>
                <a:cs typeface="黑体" panose="02010609060101010101" charset="-122"/>
              </a:rPr>
              <a:t>拧开</a:t>
            </a:r>
            <a:endParaRPr sz="900" dirty="0">
              <a:latin typeface="黑体" panose="02010609060101010101" charset="-122"/>
              <a:ea typeface="黑体" panose="02010609060101010101" charset="-122"/>
              <a:cs typeface="黑体" panose="02010609060101010101" charset="-122"/>
            </a:endParaRPr>
          </a:p>
          <a:p>
            <a:pPr algn="l" rtl="0" eaLnBrk="0">
              <a:lnSpc>
                <a:spcPct val="107000"/>
              </a:lnSpc>
            </a:pPr>
            <a:endParaRPr sz="400" dirty="0">
              <a:latin typeface="Arial" panose="020B0604020202020204"/>
              <a:ea typeface="Arial" panose="020B0604020202020204"/>
              <a:cs typeface="Arial" panose="020B0604020202020204"/>
            </a:endParaRPr>
          </a:p>
          <a:p>
            <a:pPr marL="37465" algn="l" rtl="0" eaLnBrk="0">
              <a:lnSpc>
                <a:spcPct val="77000"/>
              </a:lnSpc>
              <a:spcBef>
                <a:spcPts val="5"/>
              </a:spcBef>
            </a:pPr>
            <a:r>
              <a:rPr sz="800" kern="0" spc="-10" dirty="0">
                <a:solidFill>
                  <a:srgbClr val="000000">
                    <a:alpha val="100000"/>
                  </a:srgbClr>
                </a:solidFill>
                <a:latin typeface="LiSu"/>
                <a:ea typeface="LiSu"/>
                <a:cs typeface="LiSu"/>
              </a:rPr>
              <a:t>瓶盖</a:t>
            </a:r>
            <a:endParaRPr sz="800" dirty="0">
              <a:latin typeface="LiSu"/>
              <a:ea typeface="LiSu"/>
              <a:cs typeface="LiSu"/>
            </a:endParaRPr>
          </a:p>
        </p:txBody>
      </p:sp>
      <p:sp>
        <p:nvSpPr>
          <p:cNvPr id="746" name="textbox 746"/>
          <p:cNvSpPr/>
          <p:nvPr/>
        </p:nvSpPr>
        <p:spPr>
          <a:xfrm>
            <a:off x="3835460" y="3409439"/>
            <a:ext cx="374650" cy="229234"/>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5000"/>
              </a:lnSpc>
            </a:pPr>
            <a:r>
              <a:rPr sz="1400" kern="0" spc="-20" dirty="0">
                <a:solidFill>
                  <a:srgbClr val="000000">
                    <a:alpha val="100000"/>
                  </a:srgbClr>
                </a:solidFill>
                <a:latin typeface="黑体" panose="02010609060101010101" charset="-122"/>
                <a:ea typeface="黑体" panose="02010609060101010101" charset="-122"/>
                <a:cs typeface="黑体" panose="02010609060101010101" charset="-122"/>
              </a:rPr>
              <a:t>瓶身</a:t>
            </a:r>
            <a:endParaRPr sz="1400" dirty="0">
              <a:latin typeface="黑体" panose="02010609060101010101" charset="-122"/>
              <a:ea typeface="黑体" panose="02010609060101010101" charset="-122"/>
              <a:cs typeface="黑体" panose="02010609060101010101" charset="-122"/>
            </a:endParaRPr>
          </a:p>
        </p:txBody>
      </p:sp>
      <p:sp>
        <p:nvSpPr>
          <p:cNvPr id="748" name="textbox 748"/>
          <p:cNvSpPr/>
          <p:nvPr/>
        </p:nvSpPr>
        <p:spPr>
          <a:xfrm>
            <a:off x="3848140" y="2530192"/>
            <a:ext cx="369570" cy="234315"/>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8000"/>
              </a:lnSpc>
            </a:pPr>
            <a:r>
              <a:rPr sz="1400" kern="0" spc="-30" dirty="0">
                <a:solidFill>
                  <a:srgbClr val="000000">
                    <a:alpha val="100000"/>
                  </a:srgbClr>
                </a:solidFill>
                <a:latin typeface="仿宋" panose="02010609060101010101" charset="-122"/>
                <a:ea typeface="仿宋" panose="02010609060101010101" charset="-122"/>
                <a:cs typeface="仿宋" panose="02010609060101010101" charset="-122"/>
              </a:rPr>
              <a:t>瓶盖</a:t>
            </a:r>
            <a:endParaRPr sz="1400"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rect 752"/>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754" name="picture 754"/>
          <p:cNvPicPr>
            <a:picLocks noChangeAspect="1"/>
          </p:cNvPicPr>
          <p:nvPr/>
        </p:nvPicPr>
        <p:blipFill>
          <a:blip r:embed="rId1"/>
          <a:stretch>
            <a:fillRect/>
          </a:stretch>
        </p:blipFill>
        <p:spPr>
          <a:xfrm rot="21600000">
            <a:off x="234939" y="1460479"/>
            <a:ext cx="4489460" cy="4121177"/>
          </a:xfrm>
          <a:prstGeom prst="rect">
            <a:avLst/>
          </a:prstGeom>
        </p:spPr>
      </p:pic>
      <p:sp>
        <p:nvSpPr>
          <p:cNvPr id="756" name="textbox 756"/>
          <p:cNvSpPr/>
          <p:nvPr/>
        </p:nvSpPr>
        <p:spPr>
          <a:xfrm>
            <a:off x="5054660" y="2539398"/>
            <a:ext cx="6158865" cy="243649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5123815" algn="l" rtl="0" eaLnBrk="0">
              <a:lnSpc>
                <a:spcPct val="77000"/>
              </a:lnSpc>
            </a:pPr>
            <a:r>
              <a:rPr sz="5300" b="1" kern="0" spc="-60" dirty="0">
                <a:solidFill>
                  <a:srgbClr val="2060E0">
                    <a:alpha val="100000"/>
                  </a:srgbClr>
                </a:solidFill>
                <a:latin typeface="Times New Roman" panose="02020603050405020304"/>
                <a:ea typeface="Times New Roman" panose="02020603050405020304"/>
                <a:cs typeface="Times New Roman" panose="02020603050405020304"/>
              </a:rPr>
              <a:t>04</a:t>
            </a:r>
            <a:endParaRPr sz="5300" dirty="0">
              <a:latin typeface="Times New Roman" panose="02020603050405020304"/>
              <a:ea typeface="Times New Roman" panose="02020603050405020304"/>
              <a:cs typeface="Times New Roman" panose="02020603050405020304"/>
            </a:endParaRPr>
          </a:p>
          <a:p>
            <a:pPr algn="l" rtl="0" eaLnBrk="0">
              <a:lnSpc>
                <a:spcPct val="170000"/>
              </a:lnSpc>
            </a:pPr>
            <a:endParaRPr sz="1000" dirty="0">
              <a:latin typeface="Arial" panose="020B0604020202020204"/>
              <a:ea typeface="Arial" panose="020B0604020202020204"/>
              <a:cs typeface="Arial" panose="020B0604020202020204"/>
            </a:endParaRPr>
          </a:p>
          <a:p>
            <a:pPr marL="12700" algn="l" rtl="0" eaLnBrk="0">
              <a:lnSpc>
                <a:spcPct val="85000"/>
              </a:lnSpc>
              <a:spcBef>
                <a:spcPts val="1420"/>
              </a:spcBef>
            </a:pPr>
            <a:r>
              <a:rPr sz="4700" kern="0" spc="120" dirty="0">
                <a:solidFill>
                  <a:srgbClr val="000000">
                    <a:alpha val="100000"/>
                  </a:srgbClr>
                </a:solidFill>
                <a:latin typeface="黑体" panose="02010609060101010101" charset="-122"/>
                <a:ea typeface="黑体" panose="02010609060101010101" charset="-122"/>
                <a:cs typeface="黑体" panose="02010609060101010101" charset="-122"/>
              </a:rPr>
              <a:t>实践案例：浦东新区支</a:t>
            </a:r>
            <a:endParaRPr sz="4700" dirty="0">
              <a:latin typeface="黑体" panose="02010609060101010101" charset="-122"/>
              <a:ea typeface="黑体" panose="02010609060101010101" charset="-122"/>
              <a:cs typeface="黑体" panose="02010609060101010101" charset="-122"/>
            </a:endParaRPr>
          </a:p>
          <a:p>
            <a:pPr marL="1224915" algn="l" rtl="0" eaLnBrk="0">
              <a:lnSpc>
                <a:spcPts val="5825"/>
              </a:lnSpc>
            </a:pPr>
            <a:r>
              <a:rPr sz="4700" kern="0" spc="120" dirty="0">
                <a:solidFill>
                  <a:srgbClr val="000000">
                    <a:alpha val="100000"/>
                  </a:srgbClr>
                </a:solidFill>
                <a:latin typeface="黑体" panose="02010609060101010101" charset="-122"/>
                <a:ea typeface="黑体" panose="02010609060101010101" charset="-122"/>
                <a:cs typeface="黑体" panose="02010609060101010101" charset="-122"/>
              </a:rPr>
              <a:t>持中心建设与成效</a:t>
            </a:r>
            <a:endParaRPr sz="47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rect 764"/>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sp>
        <p:nvSpPr>
          <p:cNvPr id="766" name="textbox 766"/>
          <p:cNvSpPr/>
          <p:nvPr/>
        </p:nvSpPr>
        <p:spPr>
          <a:xfrm>
            <a:off x="361960" y="423102"/>
            <a:ext cx="11257915" cy="4107179"/>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425450" algn="l"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政策与保障</a:t>
            </a:r>
            <a:endParaRPr sz="3600" dirty="0">
              <a:latin typeface="黑体" panose="02010609060101010101" charset="-122"/>
              <a:ea typeface="黑体" panose="02010609060101010101" charset="-122"/>
              <a:cs typeface="黑体" panose="02010609060101010101" charset="-122"/>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1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marL="278765" indent="-266065" algn="l" rtl="0" eaLnBrk="0">
              <a:lnSpc>
                <a:spcPct val="132000"/>
              </a:lnSpc>
              <a:spcBef>
                <a:spcPts val="545"/>
              </a:spcBef>
            </a:pPr>
            <a:r>
              <a:rPr sz="1800" kern="0" spc="0" dirty="0">
                <a:solidFill>
                  <a:srgbClr val="1060F0">
                    <a:alpha val="100000"/>
                  </a:srgbClr>
                </a:solidFill>
                <a:latin typeface="黑体" panose="02010609060101010101" charset="-122"/>
                <a:ea typeface="黑体" panose="02010609060101010101" charset="-122"/>
                <a:cs typeface="黑体" panose="02010609060101010101" charset="-122"/>
              </a:rPr>
              <a:t>□</a:t>
            </a:r>
            <a:r>
              <a:rPr sz="1800" kern="0" spc="0" dirty="0">
                <a:solidFill>
                  <a:srgbClr val="1060F0">
                    <a:alpha val="100000"/>
                  </a:srgbClr>
                </a:solidFill>
                <a:latin typeface="黑体" panose="02010609060101010101" charset="-122"/>
                <a:ea typeface="黑体" panose="02010609060101010101" charset="-122"/>
                <a:cs typeface="黑体" panose="02010609060101010101" charset="-122"/>
              </a:rPr>
              <a:t> </a:t>
            </a:r>
            <a:r>
              <a:rPr sz="1800" kern="0" spc="0" dirty="0">
                <a:solidFill>
                  <a:srgbClr val="1060F0">
                    <a:alpha val="100000"/>
                  </a:srgbClr>
                </a:solidFill>
                <a:latin typeface="黑体" panose="02010609060101010101" charset="-122"/>
                <a:ea typeface="黑体" panose="02010609060101010101" charset="-122"/>
                <a:cs typeface="黑体" panose="02010609060101010101" charset="-122"/>
              </a:rPr>
              <a:t>2021年以来，浦东新区卫生健康委积极响应上海市慢性病健康管理服务体系能级提升规划，高度重视社区慢</a:t>
            </a:r>
            <a:r>
              <a:rPr sz="1800" kern="0" spc="0" dirty="0">
                <a:solidFill>
                  <a:srgbClr val="1060F0">
                    <a:alpha val="100000"/>
                  </a:srgbClr>
                </a:solidFill>
                <a:latin typeface="黑体" panose="02010609060101010101" charset="-122"/>
                <a:ea typeface="黑体" panose="02010609060101010101" charset="-122"/>
                <a:cs typeface="黑体" panose="02010609060101010101" charset="-122"/>
              </a:rPr>
              <a:t>  </a:t>
            </a:r>
            <a:r>
              <a:rPr sz="1800" kern="0" spc="0" dirty="0">
                <a:solidFill>
                  <a:srgbClr val="1060F0">
                    <a:alpha val="100000"/>
                  </a:srgbClr>
                </a:solidFill>
                <a:latin typeface="黑体" panose="02010609060101010101" charset="-122"/>
                <a:ea typeface="黑体" panose="02010609060101010101" charset="-122"/>
                <a:cs typeface="黑体" panose="02010609060101010101" charset="-122"/>
              </a:rPr>
              <a:t>性病健康管理支持中心建设工作，持续提供政策与资金保障，将支持中心建设纳入浦东新区加</a:t>
            </a:r>
            <a:r>
              <a:rPr sz="1800" kern="0" spc="-10" dirty="0">
                <a:solidFill>
                  <a:srgbClr val="1060F0">
                    <a:alpha val="100000"/>
                  </a:srgbClr>
                </a:solidFill>
                <a:latin typeface="黑体" panose="02010609060101010101" charset="-122"/>
                <a:ea typeface="黑体" panose="02010609060101010101" charset="-122"/>
                <a:cs typeface="黑体" panose="02010609060101010101" charset="-122"/>
              </a:rPr>
              <a:t>强公共卫生体系</a:t>
            </a:r>
            <a:r>
              <a:rPr sz="1800" kern="0" spc="-10" dirty="0">
                <a:solidFill>
                  <a:srgbClr val="1060F0">
                    <a:alpha val="100000"/>
                  </a:srgbClr>
                </a:solidFill>
                <a:latin typeface="黑体" panose="02010609060101010101" charset="-122"/>
                <a:ea typeface="黑体" panose="02010609060101010101" charset="-122"/>
                <a:cs typeface="黑体" panose="02010609060101010101" charset="-122"/>
              </a:rPr>
              <a:t> </a:t>
            </a:r>
            <a:r>
              <a:rPr sz="1800" kern="0" spc="20" dirty="0">
                <a:solidFill>
                  <a:srgbClr val="1060F0">
                    <a:alpha val="100000"/>
                  </a:srgbClr>
                </a:solidFill>
                <a:latin typeface="黑体" panose="02010609060101010101" charset="-122"/>
                <a:ea typeface="黑体" panose="02010609060101010101" charset="-122"/>
                <a:cs typeface="黑体" panose="02010609060101010101" charset="-122"/>
              </a:rPr>
              <a:t>建设三年行动计划</a:t>
            </a:r>
            <a:endParaRPr sz="1800" dirty="0">
              <a:latin typeface="黑体" panose="02010609060101010101" charset="-122"/>
              <a:ea typeface="黑体" panose="02010609060101010101" charset="-122"/>
              <a:cs typeface="黑体" panose="02010609060101010101" charset="-122"/>
            </a:endParaRPr>
          </a:p>
          <a:p>
            <a:pPr algn="l" rtl="0" eaLnBrk="0">
              <a:lnSpc>
                <a:spcPct val="105000"/>
              </a:lnSpc>
            </a:pPr>
            <a:endParaRPr sz="9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12700" algn="l" rtl="0" eaLnBrk="0">
              <a:lnSpc>
                <a:spcPct val="92000"/>
              </a:lnSpc>
            </a:pPr>
            <a:r>
              <a:rPr sz="1800" kern="0" spc="0" dirty="0">
                <a:solidFill>
                  <a:srgbClr val="1060E0">
                    <a:alpha val="100000"/>
                  </a:srgbClr>
                </a:solidFill>
                <a:latin typeface="黑体" panose="02010609060101010101" charset="-122"/>
                <a:ea typeface="黑体" panose="02010609060101010101" charset="-122"/>
                <a:cs typeface="黑体" panose="02010609060101010101" charset="-122"/>
              </a:rPr>
              <a:t>□</a:t>
            </a:r>
            <a:r>
              <a:rPr sz="1800" kern="0" spc="0" dirty="0">
                <a:solidFill>
                  <a:srgbClr val="1060E0">
                    <a:alpha val="100000"/>
                  </a:srgbClr>
                </a:solidFill>
                <a:latin typeface="黑体" panose="02010609060101010101" charset="-122"/>
                <a:ea typeface="黑体" panose="02010609060101010101" charset="-122"/>
                <a:cs typeface="黑体" panose="02010609060101010101" charset="-122"/>
              </a:rPr>
              <a:t> </a:t>
            </a:r>
            <a:r>
              <a:rPr sz="1800" kern="0" spc="0" dirty="0">
                <a:solidFill>
                  <a:srgbClr val="1060E0">
                    <a:alpha val="100000"/>
                  </a:srgbClr>
                </a:solidFill>
                <a:latin typeface="黑体" panose="02010609060101010101" charset="-122"/>
                <a:ea typeface="黑体" panose="02010609060101010101" charset="-122"/>
                <a:cs typeface="黑体" panose="02010609060101010101" charset="-122"/>
              </a:rPr>
              <a:t>2023年，浦东新区在全市率先实现了社区慢性病健康管理支持中心全覆盖建设</a:t>
            </a:r>
            <a:endParaRPr sz="1800" dirty="0">
              <a:latin typeface="黑体" panose="02010609060101010101" charset="-122"/>
              <a:ea typeface="黑体" panose="02010609060101010101" charset="-122"/>
              <a:cs typeface="黑体" panose="02010609060101010101" charset="-122"/>
            </a:endParaRPr>
          </a:p>
        </p:txBody>
      </p:sp>
      <p:sp>
        <p:nvSpPr>
          <p:cNvPr id="772" name="textbox 772"/>
          <p:cNvSpPr/>
          <p:nvPr/>
        </p:nvSpPr>
        <p:spPr>
          <a:xfrm>
            <a:off x="10864880" y="841278"/>
            <a:ext cx="360679" cy="10604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635"/>
              </a:lnSpc>
            </a:pPr>
            <a:r>
              <a:rPr sz="500" kern="0" spc="70" dirty="0">
                <a:solidFill>
                  <a:srgbClr val="208070">
                    <a:alpha val="100000"/>
                  </a:srgbClr>
                </a:solidFill>
                <a:latin typeface="仿宋" panose="02010609060101010101" charset="-122"/>
                <a:ea typeface="仿宋" panose="02010609060101010101" charset="-122"/>
                <a:cs typeface="仿宋" panose="02010609060101010101" charset="-122"/>
              </a:rPr>
              <a:t>上照区2共</a:t>
            </a:r>
            <a:endParaRPr sz="500"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4" name="picture 774"/>
          <p:cNvPicPr>
            <a:picLocks noChangeAspect="1"/>
          </p:cNvPicPr>
          <p:nvPr/>
        </p:nvPicPr>
        <p:blipFill>
          <a:blip r:embed="rId1"/>
          <a:stretch>
            <a:fillRect/>
          </a:stretch>
        </p:blipFill>
        <p:spPr>
          <a:xfrm rot="21600000">
            <a:off x="0" y="0"/>
            <a:ext cx="12192000" cy="6858000"/>
          </a:xfrm>
          <a:prstGeom prst="rect">
            <a:avLst/>
          </a:prstGeom>
        </p:spPr>
      </p:pic>
      <p:sp>
        <p:nvSpPr>
          <p:cNvPr id="776" name="textbox 776"/>
          <p:cNvSpPr/>
          <p:nvPr/>
        </p:nvSpPr>
        <p:spPr>
          <a:xfrm>
            <a:off x="3975059" y="1432018"/>
            <a:ext cx="4612640" cy="3324859"/>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571500" algn="l" rtl="0" eaLnBrk="0">
              <a:lnSpc>
                <a:spcPct val="98000"/>
              </a:lnSpc>
            </a:pPr>
            <a:r>
              <a:rPr sz="2000" kern="0" spc="10" dirty="0">
                <a:solidFill>
                  <a:srgbClr val="206080">
                    <a:alpha val="100000"/>
                  </a:srgbClr>
                </a:solidFill>
                <a:latin typeface="黑体" panose="02010609060101010101" charset="-122"/>
                <a:ea typeface="黑体" panose="02010609060101010101" charset="-122"/>
                <a:cs typeface="黑体" panose="02010609060101010101" charset="-122"/>
              </a:rPr>
              <a:t>·</a:t>
            </a:r>
            <a:r>
              <a:rPr sz="2000" kern="0" spc="-690" dirty="0">
                <a:solidFill>
                  <a:srgbClr val="206080">
                    <a:alpha val="100000"/>
                  </a:srgbClr>
                </a:solidFill>
                <a:latin typeface="黑体" panose="02010609060101010101" charset="-122"/>
                <a:ea typeface="黑体" panose="02010609060101010101" charset="-122"/>
                <a:cs typeface="黑体" panose="02010609060101010101" charset="-122"/>
              </a:rPr>
              <a:t> </a:t>
            </a:r>
            <a:r>
              <a:rPr sz="2000" kern="0" spc="10" dirty="0">
                <a:solidFill>
                  <a:srgbClr val="206080">
                    <a:alpha val="100000"/>
                  </a:srgbClr>
                </a:solidFill>
                <a:latin typeface="黑体" panose="02010609060101010101" charset="-122"/>
                <a:ea typeface="黑体" panose="02010609060101010101" charset="-122"/>
                <a:cs typeface="黑体" panose="02010609060101010101" charset="-122"/>
              </a:rPr>
              <a:t>精准血压</a:t>
            </a:r>
            <a:endParaRPr sz="2000" dirty="0">
              <a:latin typeface="黑体" panose="02010609060101010101" charset="-122"/>
              <a:ea typeface="黑体" panose="02010609060101010101" charset="-122"/>
              <a:cs typeface="黑体" panose="02010609060101010101" charset="-122"/>
            </a:endParaRPr>
          </a:p>
          <a:p>
            <a:pPr marL="571500" algn="l" rtl="0" eaLnBrk="0">
              <a:lnSpc>
                <a:spcPct val="98000"/>
              </a:lnSpc>
              <a:spcBef>
                <a:spcPts val="260"/>
              </a:spcBef>
            </a:pPr>
            <a:r>
              <a:rPr sz="2000" kern="0" spc="-40" dirty="0">
                <a:solidFill>
                  <a:srgbClr val="206070">
                    <a:alpha val="100000"/>
                  </a:srgbClr>
                </a:solidFill>
                <a:latin typeface="黑体" panose="02010609060101010101" charset="-122"/>
                <a:ea typeface="黑体" panose="02010609060101010101" charset="-122"/>
                <a:cs typeface="黑体" panose="02010609060101010101" charset="-122"/>
              </a:rPr>
              <a:t>·</a:t>
            </a:r>
            <a:r>
              <a:rPr sz="2000" kern="0" spc="-630" dirty="0">
                <a:solidFill>
                  <a:srgbClr val="206070">
                    <a:alpha val="100000"/>
                  </a:srgbClr>
                </a:solidFill>
                <a:latin typeface="黑体" panose="02010609060101010101" charset="-122"/>
                <a:ea typeface="黑体" panose="02010609060101010101" charset="-122"/>
                <a:cs typeface="黑体" panose="02010609060101010101" charset="-122"/>
              </a:rPr>
              <a:t> </a:t>
            </a:r>
            <a:r>
              <a:rPr sz="2000" kern="0" spc="-40" dirty="0">
                <a:solidFill>
                  <a:srgbClr val="206070">
                    <a:alpha val="100000"/>
                  </a:srgbClr>
                </a:solidFill>
                <a:latin typeface="黑体" panose="02010609060101010101" charset="-122"/>
                <a:ea typeface="黑体" panose="02010609060101010101" charset="-122"/>
                <a:cs typeface="黑体" panose="02010609060101010101" charset="-122"/>
              </a:rPr>
              <a:t>智能血糖</a:t>
            </a:r>
            <a:endParaRPr sz="2000" dirty="0">
              <a:latin typeface="黑体" panose="02010609060101010101" charset="-122"/>
              <a:ea typeface="黑体" panose="02010609060101010101" charset="-122"/>
              <a:cs typeface="黑体" panose="02010609060101010101" charset="-122"/>
            </a:endParaRPr>
          </a:p>
          <a:p>
            <a:pPr marL="571500" algn="l" rtl="0" eaLnBrk="0">
              <a:lnSpc>
                <a:spcPct val="98000"/>
              </a:lnSpc>
              <a:spcBef>
                <a:spcPts val="300"/>
              </a:spcBef>
            </a:pPr>
            <a:r>
              <a:rPr sz="2000" kern="0" spc="-60" dirty="0">
                <a:solidFill>
                  <a:srgbClr val="205060">
                    <a:alpha val="100000"/>
                  </a:srgbClr>
                </a:solidFill>
                <a:latin typeface="宋体" panose="02010600030101010101" pitchFamily="2" charset="-122"/>
                <a:ea typeface="宋体" panose="02010600030101010101" pitchFamily="2" charset="-122"/>
                <a:cs typeface="宋体" panose="02010600030101010101" pitchFamily="2" charset="-122"/>
              </a:rPr>
              <a:t>·BMI</a:t>
            </a:r>
            <a:r>
              <a:rPr sz="2000" kern="0" spc="470" dirty="0">
                <a:solidFill>
                  <a:srgbClr val="205060">
                    <a:alpha val="100000"/>
                  </a:srgbClr>
                </a:solidFill>
                <a:latin typeface="宋体" panose="02010600030101010101" pitchFamily="2" charset="-122"/>
                <a:ea typeface="宋体" panose="02010600030101010101" pitchFamily="2" charset="-122"/>
                <a:cs typeface="宋体" panose="02010600030101010101" pitchFamily="2" charset="-122"/>
              </a:rPr>
              <a:t> </a:t>
            </a:r>
            <a:r>
              <a:rPr sz="2000" kern="0" spc="-60" dirty="0">
                <a:solidFill>
                  <a:srgbClr val="205060">
                    <a:alpha val="100000"/>
                  </a:srgbClr>
                </a:solidFill>
                <a:latin typeface="黑体" panose="02010609060101010101" charset="-122"/>
                <a:ea typeface="黑体" panose="02010609060101010101" charset="-122"/>
                <a:cs typeface="黑体" panose="02010609060101010101" charset="-122"/>
              </a:rPr>
              <a:t>快捷测定</a:t>
            </a:r>
            <a:endParaRPr sz="2000" dirty="0">
              <a:latin typeface="黑体" panose="02010609060101010101" charset="-122"/>
              <a:ea typeface="黑体" panose="02010609060101010101" charset="-122"/>
              <a:cs typeface="黑体" panose="02010609060101010101" charset="-122"/>
            </a:endParaRPr>
          </a:p>
          <a:p>
            <a:pPr marL="571500" algn="l" rtl="0" eaLnBrk="0">
              <a:lnSpc>
                <a:spcPct val="96000"/>
              </a:lnSpc>
              <a:spcBef>
                <a:spcPts val="390"/>
              </a:spcBef>
            </a:pPr>
            <a:r>
              <a:rPr sz="1900" kern="0" spc="90" dirty="0">
                <a:solidFill>
                  <a:srgbClr val="206070">
                    <a:alpha val="100000"/>
                  </a:srgbClr>
                </a:solidFill>
                <a:latin typeface="黑体" panose="02010609060101010101" charset="-122"/>
                <a:ea typeface="黑体" panose="02010609060101010101" charset="-122"/>
                <a:cs typeface="黑体" panose="02010609060101010101" charset="-122"/>
              </a:rPr>
              <a:t>·</a:t>
            </a:r>
            <a:r>
              <a:rPr sz="1900" kern="0" spc="-650" dirty="0">
                <a:solidFill>
                  <a:srgbClr val="206070">
                    <a:alpha val="100000"/>
                  </a:srgbClr>
                </a:solidFill>
                <a:latin typeface="黑体" panose="02010609060101010101" charset="-122"/>
                <a:ea typeface="黑体" panose="02010609060101010101" charset="-122"/>
                <a:cs typeface="黑体" panose="02010609060101010101" charset="-122"/>
              </a:rPr>
              <a:t> </a:t>
            </a:r>
            <a:r>
              <a:rPr sz="1900" kern="0" spc="90" dirty="0">
                <a:solidFill>
                  <a:srgbClr val="206070">
                    <a:alpha val="100000"/>
                  </a:srgbClr>
                </a:solidFill>
                <a:latin typeface="黑体" panose="02010609060101010101" charset="-122"/>
                <a:ea typeface="黑体" panose="02010609060101010101" charset="-122"/>
                <a:cs typeface="黑体" panose="02010609060101010101" charset="-122"/>
              </a:rPr>
              <a:t>肺功能标准化检查</a:t>
            </a:r>
            <a:endParaRPr sz="1900" dirty="0">
              <a:latin typeface="黑体" panose="02010609060101010101" charset="-122"/>
              <a:ea typeface="黑体" panose="02010609060101010101" charset="-122"/>
              <a:cs typeface="黑体" panose="02010609060101010101" charset="-122"/>
            </a:endParaRPr>
          </a:p>
          <a:p>
            <a:pPr marL="571500" algn="l" rtl="0" eaLnBrk="0">
              <a:lnSpc>
                <a:spcPct val="95000"/>
              </a:lnSpc>
              <a:spcBef>
                <a:spcPts val="405"/>
              </a:spcBef>
            </a:pPr>
            <a:r>
              <a:rPr sz="1900" kern="0" spc="70" dirty="0">
                <a:solidFill>
                  <a:srgbClr val="206080">
                    <a:alpha val="100000"/>
                  </a:srgbClr>
                </a:solidFill>
                <a:latin typeface="黑体" panose="02010609060101010101" charset="-122"/>
                <a:ea typeface="黑体" panose="02010609060101010101" charset="-122"/>
                <a:cs typeface="黑体" panose="02010609060101010101" charset="-122"/>
              </a:rPr>
              <a:t>·</a:t>
            </a:r>
            <a:r>
              <a:rPr sz="1900" kern="0" spc="-510" dirty="0">
                <a:solidFill>
                  <a:srgbClr val="206080">
                    <a:alpha val="100000"/>
                  </a:srgbClr>
                </a:solidFill>
                <a:latin typeface="黑体" panose="02010609060101010101" charset="-122"/>
                <a:ea typeface="黑体" panose="02010609060101010101" charset="-122"/>
                <a:cs typeface="黑体" panose="02010609060101010101" charset="-122"/>
              </a:rPr>
              <a:t> </a:t>
            </a:r>
            <a:r>
              <a:rPr sz="1900" kern="0" spc="70" dirty="0">
                <a:solidFill>
                  <a:srgbClr val="206080">
                    <a:alpha val="100000"/>
                  </a:srgbClr>
                </a:solidFill>
                <a:latin typeface="黑体" panose="02010609060101010101" charset="-122"/>
                <a:ea typeface="黑体" panose="02010609060101010101" charset="-122"/>
                <a:cs typeface="黑体" panose="02010609060101010101" charset="-122"/>
              </a:rPr>
              <a:t>大肠癌便隐</a:t>
            </a:r>
            <a:r>
              <a:rPr sz="1900" kern="0" spc="70" dirty="0">
                <a:solidFill>
                  <a:srgbClr val="305070">
                    <a:alpha val="100000"/>
                  </a:srgbClr>
                </a:solidFill>
                <a:latin typeface="黑体" panose="02010609060101010101" charset="-122"/>
                <a:ea typeface="黑体" panose="02010609060101010101" charset="-122"/>
                <a:cs typeface="黑体" panose="02010609060101010101" charset="-122"/>
              </a:rPr>
              <a:t>血自助筛查</a:t>
            </a:r>
            <a:endParaRPr sz="1900" dirty="0">
              <a:latin typeface="黑体" panose="02010609060101010101" charset="-122"/>
              <a:ea typeface="黑体" panose="02010609060101010101" charset="-122"/>
              <a:cs typeface="黑体" panose="02010609060101010101" charset="-122"/>
            </a:endParaRPr>
          </a:p>
          <a:p>
            <a:pPr marL="571500" algn="l" rtl="0" eaLnBrk="0">
              <a:lnSpc>
                <a:spcPct val="96000"/>
              </a:lnSpc>
              <a:spcBef>
                <a:spcPts val="490"/>
              </a:spcBef>
            </a:pPr>
            <a:r>
              <a:rPr sz="1900" kern="0" spc="-70" dirty="0">
                <a:solidFill>
                  <a:srgbClr val="206070">
                    <a:alpha val="100000"/>
                  </a:srgbClr>
                </a:solidFill>
                <a:latin typeface="宋体" panose="02010600030101010101" pitchFamily="2" charset="-122"/>
                <a:ea typeface="宋体" panose="02010600030101010101" pitchFamily="2" charset="-122"/>
                <a:cs typeface="宋体" panose="02010600030101010101" pitchFamily="2" charset="-122"/>
              </a:rPr>
              <a:t>·AI </a:t>
            </a:r>
            <a:r>
              <a:rPr sz="1900" kern="0" spc="-70" dirty="0">
                <a:solidFill>
                  <a:srgbClr val="206070">
                    <a:alpha val="100000"/>
                  </a:srgbClr>
                </a:solidFill>
                <a:latin typeface="黑体" panose="02010609060101010101" charset="-122"/>
                <a:ea typeface="黑体" panose="02010609060101010101" charset="-122"/>
                <a:cs typeface="黑体" panose="02010609060101010101" charset="-122"/>
              </a:rPr>
              <a:t>语音随访……</a:t>
            </a:r>
            <a:endParaRPr sz="1900" dirty="0">
              <a:latin typeface="黑体" panose="02010609060101010101" charset="-122"/>
              <a:ea typeface="黑体" panose="02010609060101010101" charset="-122"/>
              <a:cs typeface="黑体" panose="02010609060101010101" charset="-122"/>
            </a:endParaRPr>
          </a:p>
          <a:p>
            <a:pPr marL="12700" algn="l" rtl="0" eaLnBrk="0">
              <a:lnSpc>
                <a:spcPct val="115000"/>
              </a:lnSpc>
              <a:spcBef>
                <a:spcPts val="50"/>
              </a:spcBef>
            </a:pPr>
            <a:r>
              <a:rPr sz="1900" kern="0" spc="100" dirty="0">
                <a:solidFill>
                  <a:srgbClr val="306080">
                    <a:alpha val="100000"/>
                  </a:srgbClr>
                </a:solidFill>
                <a:latin typeface="黑体" panose="02010609060101010101" charset="-122"/>
                <a:ea typeface="黑体" panose="02010609060101010101" charset="-122"/>
                <a:cs typeface="黑体" panose="02010609060101010101" charset="-122"/>
              </a:rPr>
              <a:t>高效优质的</a:t>
            </a:r>
            <a:r>
              <a:rPr sz="1900" b="1" kern="0" spc="100" dirty="0">
                <a:solidFill>
                  <a:srgbClr val="D02020">
                    <a:alpha val="100000"/>
                  </a:srgbClr>
                </a:solidFill>
                <a:latin typeface="黑体" panose="02010609060101010101" charset="-122"/>
                <a:ea typeface="黑体" panose="02010609060101010101" charset="-122"/>
                <a:cs typeface="黑体" panose="02010609060101010101" charset="-122"/>
              </a:rPr>
              <a:t>整合服务</a:t>
            </a:r>
            <a:r>
              <a:rPr sz="1900" b="1" kern="0" spc="100" dirty="0">
                <a:solidFill>
                  <a:srgbClr val="306080">
                    <a:alpha val="100000"/>
                  </a:srgbClr>
                </a:solidFill>
                <a:latin typeface="黑体" panose="02010609060101010101" charset="-122"/>
                <a:ea typeface="黑体" panose="02010609060101010101" charset="-122"/>
                <a:cs typeface="黑体" panose="02010609060101010101" charset="-122"/>
              </a:rPr>
              <a:t>，</a:t>
            </a:r>
            <a:r>
              <a:rPr sz="1900" kern="0" spc="100" dirty="0">
                <a:solidFill>
                  <a:srgbClr val="306080">
                    <a:alpha val="100000"/>
                  </a:srgbClr>
                </a:solidFill>
                <a:latin typeface="黑体" panose="02010609060101010101" charset="-122"/>
                <a:ea typeface="黑体" panose="02010609060101010101" charset="-122"/>
                <a:cs typeface="黑体" panose="02010609060101010101" charset="-122"/>
              </a:rPr>
              <a:t>为居民准确测量符</a:t>
            </a:r>
            <a:r>
              <a:rPr sz="1900" kern="0" spc="30" dirty="0">
                <a:solidFill>
                  <a:srgbClr val="306080">
                    <a:alpha val="100000"/>
                  </a:srgbClr>
                </a:solidFill>
                <a:latin typeface="黑体" panose="02010609060101010101" charset="-122"/>
                <a:ea typeface="黑体" panose="02010609060101010101" charset="-122"/>
                <a:cs typeface="黑体" panose="02010609060101010101" charset="-122"/>
              </a:rPr>
              <a:t> </a:t>
            </a:r>
            <a:r>
              <a:rPr sz="1900" kern="0" spc="100" dirty="0">
                <a:solidFill>
                  <a:srgbClr val="205070">
                    <a:alpha val="100000"/>
                  </a:srgbClr>
                </a:solidFill>
                <a:latin typeface="黑体" panose="02010609060101010101" charset="-122"/>
                <a:ea typeface="黑体" panose="02010609060101010101" charset="-122"/>
                <a:cs typeface="黑体" panose="02010609060101010101" charset="-122"/>
              </a:rPr>
              <a:t>合临床诊室标准的健康数据，支持</a:t>
            </a:r>
            <a:r>
              <a:rPr sz="1900" kern="0" spc="90" dirty="0">
                <a:solidFill>
                  <a:srgbClr val="205070">
                    <a:alpha val="100000"/>
                  </a:srgbClr>
                </a:solidFill>
                <a:latin typeface="黑体" panose="02010609060101010101" charset="-122"/>
                <a:ea typeface="黑体" panose="02010609060101010101" charset="-122"/>
                <a:cs typeface="黑体" panose="02010609060101010101" charset="-122"/>
              </a:rPr>
              <a:t>多种</a:t>
            </a:r>
            <a:r>
              <a:rPr sz="1900" kern="0" spc="90" dirty="0">
                <a:solidFill>
                  <a:srgbClr val="E02020">
                    <a:alpha val="100000"/>
                  </a:srgbClr>
                </a:solidFill>
                <a:latin typeface="黑体" panose="02010609060101010101" charset="-122"/>
                <a:ea typeface="黑体" panose="02010609060101010101" charset="-122"/>
                <a:cs typeface="黑体" panose="02010609060101010101" charset="-122"/>
              </a:rPr>
              <a:t>慢</a:t>
            </a:r>
            <a:r>
              <a:rPr sz="1900" kern="0" spc="-10" dirty="0">
                <a:solidFill>
                  <a:srgbClr val="E02020">
                    <a:alpha val="100000"/>
                  </a:srgbClr>
                </a:solidFill>
                <a:latin typeface="黑体" panose="02010609060101010101" charset="-122"/>
                <a:ea typeface="黑体" panose="02010609060101010101" charset="-122"/>
                <a:cs typeface="黑体" panose="02010609060101010101" charset="-122"/>
              </a:rPr>
              <a:t> </a:t>
            </a:r>
            <a:r>
              <a:rPr sz="1900" kern="0" spc="90" dirty="0">
                <a:solidFill>
                  <a:srgbClr val="D02020">
                    <a:alpha val="100000"/>
                  </a:srgbClr>
                </a:solidFill>
                <a:latin typeface="黑体" panose="02010609060101010101" charset="-122"/>
                <a:ea typeface="黑体" panose="02010609060101010101" charset="-122"/>
                <a:cs typeface="黑体" panose="02010609060101010101" charset="-122"/>
              </a:rPr>
              <a:t>性病</a:t>
            </a:r>
            <a:r>
              <a:rPr sz="1900" kern="0" spc="90" dirty="0">
                <a:solidFill>
                  <a:srgbClr val="205070">
                    <a:alpha val="100000"/>
                  </a:srgbClr>
                </a:solidFill>
                <a:latin typeface="黑体" panose="02010609060101010101" charset="-122"/>
                <a:ea typeface="黑体" panose="02010609060101010101" charset="-122"/>
                <a:cs typeface="黑体" panose="02010609060101010101" charset="-122"/>
              </a:rPr>
              <a:t>风险评估、监测、筛查、规范随访、</a:t>
            </a:r>
            <a:r>
              <a:rPr sz="1900" kern="0" spc="10" dirty="0">
                <a:solidFill>
                  <a:srgbClr val="205070">
                    <a:alpha val="100000"/>
                  </a:srgbClr>
                </a:solidFill>
                <a:latin typeface="黑体" panose="02010609060101010101" charset="-122"/>
                <a:ea typeface="黑体" panose="02010609060101010101" charset="-122"/>
                <a:cs typeface="黑体" panose="02010609060101010101" charset="-122"/>
              </a:rPr>
              <a:t> </a:t>
            </a:r>
            <a:r>
              <a:rPr sz="1900" kern="0" spc="110" dirty="0">
                <a:solidFill>
                  <a:srgbClr val="205070">
                    <a:alpha val="100000"/>
                  </a:srgbClr>
                </a:solidFill>
                <a:latin typeface="黑体" panose="02010609060101010101" charset="-122"/>
                <a:ea typeface="黑体" panose="02010609060101010101" charset="-122"/>
                <a:cs typeface="黑体" panose="02010609060101010101" charset="-122"/>
              </a:rPr>
              <a:t>健康教育和康复指导等工作的开展</a:t>
            </a:r>
            <a:endParaRPr sz="1900" dirty="0">
              <a:latin typeface="黑体" panose="02010609060101010101" charset="-122"/>
              <a:ea typeface="黑体" panose="02010609060101010101" charset="-122"/>
              <a:cs typeface="黑体" panose="02010609060101010101" charset="-122"/>
            </a:endParaRPr>
          </a:p>
        </p:txBody>
      </p:sp>
      <p:sp>
        <p:nvSpPr>
          <p:cNvPr id="778" name="textbox 778"/>
          <p:cNvSpPr/>
          <p:nvPr/>
        </p:nvSpPr>
        <p:spPr>
          <a:xfrm>
            <a:off x="527060" y="1416039"/>
            <a:ext cx="3371850" cy="3715384"/>
          </a:xfrm>
          <a:prstGeom prst="rect">
            <a:avLst/>
          </a:prstGeom>
          <a:solidFill>
            <a:srgbClr val="586CA9">
              <a:alpha val="100000"/>
            </a:srgbClr>
          </a:solidFill>
          <a:ln w="0" cap="flat">
            <a:noFill/>
            <a:prstDash val="solid"/>
            <a:miter lim="0"/>
          </a:ln>
        </p:spPr>
        <p:txBody>
          <a:bodyPr vert="horz" wrap="square" lIns="0" tIns="0" rIns="0" bIns="0"/>
          <a:lstStyle/>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r" rtl="0" eaLnBrk="0">
              <a:lnSpc>
                <a:spcPts val="2710"/>
              </a:lnSpc>
              <a:spcBef>
                <a:spcPts val="5"/>
              </a:spcBef>
            </a:pPr>
            <a:r>
              <a:rPr sz="1100" kern="0" spc="-80" dirty="0">
                <a:solidFill>
                  <a:srgbClr val="FFFFFF">
                    <a:alpha val="100000"/>
                  </a:srgbClr>
                </a:solidFill>
                <a:latin typeface="仿宋" panose="02010609060101010101" charset="-122"/>
                <a:ea typeface="仿宋" panose="02010609060101010101" charset="-122"/>
                <a:cs typeface="仿宋" panose="02010609060101010101" charset="-122"/>
              </a:rPr>
              <a:t>风险评估、疾病筛查、监测随</a:t>
            </a:r>
            <a:r>
              <a:rPr sz="1100" kern="0" spc="-90" dirty="0">
                <a:solidFill>
                  <a:srgbClr val="FFFFFF">
                    <a:alpha val="100000"/>
                  </a:srgbClr>
                </a:solidFill>
                <a:latin typeface="仿宋" panose="02010609060101010101" charset="-122"/>
                <a:ea typeface="仿宋" panose="02010609060101010101" charset="-122"/>
                <a:cs typeface="仿宋" panose="02010609060101010101" charset="-122"/>
              </a:rPr>
              <a:t>访、综给干预、健廉教育</a:t>
            </a:r>
            <a:endParaRPr sz="1100" dirty="0">
              <a:latin typeface="仿宋" panose="02010609060101010101" charset="-122"/>
              <a:ea typeface="仿宋" panose="02010609060101010101" charset="-122"/>
              <a:cs typeface="仿宋" panose="02010609060101010101" charset="-122"/>
            </a:endParaRPr>
          </a:p>
          <a:p>
            <a:pPr marL="590550" algn="l" rtl="0" eaLnBrk="0">
              <a:lnSpc>
                <a:spcPts val="2710"/>
              </a:lnSpc>
              <a:spcBef>
                <a:spcPts val="860"/>
              </a:spcBef>
            </a:pPr>
            <a:r>
              <a:rPr sz="1200" kern="0" spc="-100" dirty="0">
                <a:solidFill>
                  <a:srgbClr val="FFFFFF">
                    <a:alpha val="100000"/>
                  </a:srgbClr>
                </a:solidFill>
                <a:latin typeface="仿宋" panose="02010609060101010101" charset="-122"/>
                <a:ea typeface="仿宋" panose="02010609060101010101" charset="-122"/>
                <a:cs typeface="仿宋" panose="02010609060101010101" charset="-122"/>
              </a:rPr>
              <a:t>高血压、糖尿病、馒阻肺、脑卒中</a:t>
            </a:r>
            <a:r>
              <a:rPr sz="1200" kern="0" spc="-110" dirty="0">
                <a:solidFill>
                  <a:srgbClr val="FFFFFF">
                    <a:alpha val="100000"/>
                  </a:srgbClr>
                </a:solidFill>
                <a:latin typeface="仿宋" panose="02010609060101010101" charset="-122"/>
                <a:ea typeface="仿宋" panose="02010609060101010101" charset="-122"/>
                <a:cs typeface="仿宋" panose="02010609060101010101" charset="-122"/>
              </a:rPr>
              <a:t>、肿瘤</a:t>
            </a:r>
            <a:endParaRPr sz="1200" dirty="0">
              <a:latin typeface="仿宋" panose="02010609060101010101" charset="-122"/>
              <a:ea typeface="仿宋" panose="02010609060101010101" charset="-122"/>
              <a:cs typeface="仿宋" panose="02010609060101010101" charset="-122"/>
            </a:endParaRPr>
          </a:p>
          <a:p>
            <a:pPr algn="r" rtl="0" eaLnBrk="0">
              <a:lnSpc>
                <a:spcPts val="2710"/>
              </a:lnSpc>
              <a:spcBef>
                <a:spcPts val="690"/>
              </a:spcBef>
            </a:pPr>
            <a:r>
              <a:rPr sz="1100" kern="0" spc="-20" dirty="0">
                <a:solidFill>
                  <a:srgbClr val="FFFFFF">
                    <a:alpha val="100000"/>
                  </a:srgbClr>
                </a:solidFill>
                <a:latin typeface="仿宋" panose="02010609060101010101" charset="-122"/>
                <a:ea typeface="仿宋" panose="02010609060101010101" charset="-122"/>
                <a:cs typeface="仿宋" panose="02010609060101010101" charset="-122"/>
              </a:rPr>
              <a:t>身高、体重、腰围、血压、血檐、肺功能、便</a:t>
            </a:r>
            <a:r>
              <a:rPr sz="1100" kern="0" spc="-30" dirty="0">
                <a:solidFill>
                  <a:srgbClr val="FFFFFF">
                    <a:alpha val="100000"/>
                  </a:srgbClr>
                </a:solidFill>
                <a:latin typeface="仿宋" panose="02010609060101010101" charset="-122"/>
                <a:ea typeface="仿宋" panose="02010609060101010101" charset="-122"/>
                <a:cs typeface="仿宋" panose="02010609060101010101" charset="-122"/>
              </a:rPr>
              <a:t>隐血</a:t>
            </a:r>
            <a:endParaRPr sz="1100" dirty="0">
              <a:latin typeface="仿宋" panose="02010609060101010101" charset="-122"/>
              <a:ea typeface="仿宋" panose="02010609060101010101" charset="-122"/>
              <a:cs typeface="仿宋" panose="02010609060101010101" charset="-122"/>
            </a:endParaRPr>
          </a:p>
          <a:p>
            <a:pPr marL="1605915" algn="l" rtl="0" eaLnBrk="0">
              <a:lnSpc>
                <a:spcPts val="1855"/>
              </a:lnSpc>
              <a:spcBef>
                <a:spcPts val="1355"/>
              </a:spcBef>
            </a:pPr>
            <a:r>
              <a:rPr sz="1400" kern="0" spc="-90" dirty="0">
                <a:solidFill>
                  <a:srgbClr val="FFFFFF">
                    <a:alpha val="100000"/>
                  </a:srgbClr>
                </a:solidFill>
                <a:latin typeface="Times New Roman" panose="02020603050405020304"/>
                <a:ea typeface="Times New Roman" panose="02020603050405020304"/>
                <a:cs typeface="Times New Roman" panose="02020603050405020304"/>
              </a:rPr>
              <a:t>CDMC</a:t>
            </a:r>
            <a:endParaRPr sz="1400" dirty="0">
              <a:latin typeface="Times New Roman" panose="02020603050405020304"/>
              <a:ea typeface="Times New Roman" panose="02020603050405020304"/>
              <a:cs typeface="Times New Roman" panose="02020603050405020304"/>
            </a:endParaRPr>
          </a:p>
          <a:p>
            <a:pPr algn="l" rtl="0" eaLnBrk="0">
              <a:lnSpc>
                <a:spcPct val="112000"/>
              </a:lnSpc>
            </a:pPr>
            <a:endParaRPr sz="800" dirty="0">
              <a:latin typeface="Arial" panose="020B0604020202020204"/>
              <a:ea typeface="Arial" panose="020B0604020202020204"/>
              <a:cs typeface="Arial" panose="020B0604020202020204"/>
            </a:endParaRPr>
          </a:p>
          <a:p>
            <a:pPr marL="1174115" algn="l" rtl="0" eaLnBrk="0">
              <a:lnSpc>
                <a:spcPts val="2710"/>
              </a:lnSpc>
              <a:spcBef>
                <a:spcPts val="0"/>
              </a:spcBef>
            </a:pPr>
            <a:r>
              <a:rPr sz="1400" kern="0" spc="-90" dirty="0">
                <a:solidFill>
                  <a:srgbClr val="FFFFFF">
                    <a:alpha val="100000"/>
                  </a:srgbClr>
                </a:solidFill>
                <a:latin typeface="仿宋" panose="02010609060101010101" charset="-122"/>
                <a:ea typeface="仿宋" panose="02010609060101010101" charset="-122"/>
                <a:cs typeface="仿宋" panose="02010609060101010101" charset="-122"/>
              </a:rPr>
              <a:t>整合智能规范标准</a:t>
            </a:r>
            <a:endParaRPr sz="1400" dirty="0">
              <a:latin typeface="仿宋" panose="02010609060101010101" charset="-122"/>
              <a:ea typeface="仿宋" panose="02010609060101010101" charset="-122"/>
              <a:cs typeface="仿宋" panose="02010609060101010101" charset="-122"/>
            </a:endParaRPr>
          </a:p>
        </p:txBody>
      </p:sp>
      <p:pic>
        <p:nvPicPr>
          <p:cNvPr id="780" name="picture 780"/>
          <p:cNvPicPr>
            <a:picLocks noChangeAspect="1"/>
          </p:cNvPicPr>
          <p:nvPr/>
        </p:nvPicPr>
        <p:blipFill>
          <a:blip r:embed="rId2"/>
          <a:stretch>
            <a:fillRect/>
          </a:stretch>
        </p:blipFill>
        <p:spPr>
          <a:xfrm rot="21600000">
            <a:off x="8635959" y="1263655"/>
            <a:ext cx="3448141" cy="2990841"/>
          </a:xfrm>
          <a:prstGeom prst="rect">
            <a:avLst/>
          </a:prstGeom>
        </p:spPr>
      </p:pic>
      <p:grpSp>
        <p:nvGrpSpPr>
          <p:cNvPr id="58" name="group 58"/>
          <p:cNvGrpSpPr/>
          <p:nvPr/>
        </p:nvGrpSpPr>
        <p:grpSpPr>
          <a:xfrm rot="21600000">
            <a:off x="520720" y="5422894"/>
            <a:ext cx="8102559" cy="1168397"/>
            <a:chOff x="0" y="0"/>
            <a:chExt cx="8102559" cy="1168397"/>
          </a:xfrm>
        </p:grpSpPr>
        <p:pic>
          <p:nvPicPr>
            <p:cNvPr id="782" name="picture 782"/>
            <p:cNvPicPr>
              <a:picLocks noChangeAspect="1"/>
            </p:cNvPicPr>
            <p:nvPr/>
          </p:nvPicPr>
          <p:blipFill>
            <a:blip r:embed="rId3"/>
            <a:stretch>
              <a:fillRect/>
            </a:stretch>
          </p:blipFill>
          <p:spPr>
            <a:xfrm rot="21600000">
              <a:off x="0" y="0"/>
              <a:ext cx="8102559" cy="1168397"/>
            </a:xfrm>
            <a:prstGeom prst="rect">
              <a:avLst/>
            </a:prstGeom>
          </p:spPr>
        </p:pic>
        <p:sp>
          <p:nvSpPr>
            <p:cNvPr id="784" name="textbox 784"/>
            <p:cNvSpPr/>
            <p:nvPr/>
          </p:nvSpPr>
          <p:spPr>
            <a:xfrm>
              <a:off x="-12700" y="-12700"/>
              <a:ext cx="8128000" cy="1215389"/>
            </a:xfrm>
            <a:prstGeom prst="rect">
              <a:avLst/>
            </a:prstGeom>
            <a:noFill/>
            <a:ln w="0" cap="flat">
              <a:noFill/>
              <a:prstDash val="solid"/>
              <a:miter lim="0"/>
            </a:ln>
          </p:spPr>
          <p:txBody>
            <a:bodyPr vert="horz" wrap="square" lIns="0" tIns="0" rIns="0" bIns="0"/>
            <a:lstStyle/>
            <a:p>
              <a:pPr algn="l" rtl="0" eaLnBrk="0">
                <a:lnSpc>
                  <a:spcPct val="121000"/>
                </a:lnSpc>
              </a:pPr>
              <a:endParaRPr sz="1000" dirty="0">
                <a:latin typeface="Arial" panose="020B0604020202020204"/>
                <a:ea typeface="Arial" panose="020B0604020202020204"/>
                <a:cs typeface="Arial" panose="020B0604020202020204"/>
              </a:endParaRPr>
            </a:p>
            <a:p>
              <a:pPr marL="82550" algn="l" rtl="0" eaLnBrk="0">
                <a:lnSpc>
                  <a:spcPct val="85000"/>
                </a:lnSpc>
                <a:spcBef>
                  <a:spcPts val="0"/>
                </a:spcBef>
              </a:pPr>
              <a:r>
                <a:rPr sz="1900" kern="0" spc="-90" dirty="0">
                  <a:solidFill>
                    <a:srgbClr val="FFFFFF">
                      <a:alpha val="100000"/>
                    </a:srgbClr>
                  </a:solidFill>
                  <a:latin typeface="黑体" panose="02010609060101010101" charset="-122"/>
                  <a:ea typeface="黑体" panose="02010609060101010101" charset="-122"/>
                  <a:cs typeface="黑体" panose="02010609060101010101" charset="-122"/>
                </a:rPr>
                <a:t>上海市疾病预防控制中心联合上海市高血压研究所</a:t>
              </a:r>
              <a:r>
                <a:rPr sz="1900" kern="0" spc="-100" dirty="0">
                  <a:solidFill>
                    <a:srgbClr val="FFFFFF">
                      <a:alpha val="100000"/>
                    </a:srgbClr>
                  </a:solidFill>
                  <a:latin typeface="黑体" panose="02010609060101010101" charset="-122"/>
                  <a:ea typeface="黑体" panose="02010609060101010101" charset="-122"/>
                  <a:cs typeface="黑体" panose="02010609060101010101" charset="-122"/>
                </a:rPr>
                <a:t>、上海市糖尿病研究所、上</a:t>
              </a:r>
              <a:endParaRPr sz="1900" dirty="0">
                <a:latin typeface="黑体" panose="02010609060101010101" charset="-122"/>
                <a:ea typeface="黑体" panose="02010609060101010101" charset="-122"/>
                <a:cs typeface="黑体" panose="02010609060101010101" charset="-122"/>
              </a:endParaRPr>
            </a:p>
            <a:p>
              <a:pPr marL="82550" algn="l" rtl="0" eaLnBrk="0">
                <a:lnSpc>
                  <a:spcPct val="124000"/>
                </a:lnSpc>
                <a:spcBef>
                  <a:spcPts val="30"/>
                </a:spcBef>
              </a:pPr>
              <a:r>
                <a:rPr sz="1900" kern="0" spc="-90" dirty="0">
                  <a:solidFill>
                    <a:srgbClr val="FFFFFF">
                      <a:alpha val="100000"/>
                    </a:srgbClr>
                  </a:solidFill>
                  <a:latin typeface="黑体" panose="02010609060101010101" charset="-122"/>
                  <a:ea typeface="黑体" panose="02010609060101010101" charset="-122"/>
                  <a:cs typeface="黑体" panose="02010609060101010101" charset="-122"/>
                </a:rPr>
                <a:t>海市呼吸病研究所等多家权威机构，为支持中心</a:t>
              </a:r>
              <a:r>
                <a:rPr sz="1900" kern="0" spc="-100" dirty="0">
                  <a:solidFill>
                    <a:srgbClr val="FFFFFF">
                      <a:alpha val="100000"/>
                    </a:srgbClr>
                  </a:solidFill>
                  <a:latin typeface="黑体" panose="02010609060101010101" charset="-122"/>
                  <a:ea typeface="黑体" panose="02010609060101010101" charset="-122"/>
                  <a:cs typeface="黑体" panose="02010609060101010101" charset="-122"/>
                </a:rPr>
                <a:t>提供强大技术后盾，致力模式</a:t>
              </a:r>
              <a:r>
                <a:rPr sz="19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900" kern="0" spc="-90" dirty="0">
                  <a:solidFill>
                    <a:srgbClr val="FFFFFF">
                      <a:alpha val="100000"/>
                    </a:srgbClr>
                  </a:solidFill>
                  <a:latin typeface="黑体" panose="02010609060101010101" charset="-122"/>
                  <a:ea typeface="黑体" panose="02010609060101010101" charset="-122"/>
                  <a:cs typeface="黑体" panose="02010609060101010101" charset="-122"/>
                </a:rPr>
                <a:t>推广，持续提升上海市社区慢性病健康管</a:t>
              </a:r>
              <a:r>
                <a:rPr sz="1900" kern="0" spc="-100" dirty="0">
                  <a:solidFill>
                    <a:srgbClr val="FFFFFF">
                      <a:alpha val="100000"/>
                    </a:srgbClr>
                  </a:solidFill>
                  <a:latin typeface="黑体" panose="02010609060101010101" charset="-122"/>
                  <a:ea typeface="黑体" panose="02010609060101010101" charset="-122"/>
                  <a:cs typeface="黑体" panose="02010609060101010101" charset="-122"/>
                </a:rPr>
                <a:t>理水平。</a:t>
              </a:r>
              <a:endParaRPr sz="1900" dirty="0">
                <a:latin typeface="黑体" panose="02010609060101010101" charset="-122"/>
                <a:ea typeface="黑体" panose="02010609060101010101" charset="-122"/>
                <a:cs typeface="黑体" panose="02010609060101010101" charset="-122"/>
              </a:endParaRPr>
            </a:p>
          </p:txBody>
        </p:sp>
      </p:grpSp>
      <p:pic>
        <p:nvPicPr>
          <p:cNvPr id="786" name="picture 786"/>
          <p:cNvPicPr>
            <a:picLocks noChangeAspect="1"/>
          </p:cNvPicPr>
          <p:nvPr/>
        </p:nvPicPr>
        <p:blipFill>
          <a:blip r:embed="rId4"/>
          <a:stretch>
            <a:fillRect/>
          </a:stretch>
        </p:blipFill>
        <p:spPr>
          <a:xfrm rot="21600000">
            <a:off x="9080480" y="4273563"/>
            <a:ext cx="2705160" cy="2393921"/>
          </a:xfrm>
          <a:prstGeom prst="rect">
            <a:avLst/>
          </a:prstGeom>
        </p:spPr>
      </p:pic>
      <p:sp>
        <p:nvSpPr>
          <p:cNvPr id="788" name="textbox 788"/>
          <p:cNvSpPr/>
          <p:nvPr/>
        </p:nvSpPr>
        <p:spPr>
          <a:xfrm>
            <a:off x="495538" y="283405"/>
            <a:ext cx="7885430" cy="55118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采用上海市</a:t>
            </a:r>
            <a:r>
              <a:rPr sz="3600" b="1" kern="0" spc="-10" dirty="0">
                <a:solidFill>
                  <a:srgbClr val="2080D0">
                    <a:alpha val="100000"/>
                  </a:srgbClr>
                </a:solidFill>
                <a:latin typeface="Arial" panose="020B0604020202020204"/>
                <a:ea typeface="Arial" panose="020B0604020202020204"/>
                <a:cs typeface="Arial" panose="020B0604020202020204"/>
              </a:rPr>
              <a:t>CDC</a:t>
            </a: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研究制定支持中心模式</a:t>
            </a:r>
            <a:endParaRPr sz="36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6" name="picture 796"/>
          <p:cNvPicPr>
            <a:picLocks noChangeAspect="1"/>
          </p:cNvPicPr>
          <p:nvPr/>
        </p:nvPicPr>
        <p:blipFill>
          <a:blip r:embed="rId1"/>
          <a:stretch>
            <a:fillRect/>
          </a:stretch>
        </p:blipFill>
        <p:spPr>
          <a:xfrm rot="21600000">
            <a:off x="0" y="0"/>
            <a:ext cx="12192000" cy="6858000"/>
          </a:xfrm>
          <a:prstGeom prst="rect">
            <a:avLst/>
          </a:prstGeom>
        </p:spPr>
      </p:pic>
      <p:sp>
        <p:nvSpPr>
          <p:cNvPr id="798" name="textbox 798"/>
          <p:cNvSpPr/>
          <p:nvPr/>
        </p:nvSpPr>
        <p:spPr>
          <a:xfrm>
            <a:off x="527039" y="461233"/>
            <a:ext cx="2860039" cy="275082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algn="r" rtl="0" eaLnBrk="0">
              <a:lnSpc>
                <a:spcPct val="96000"/>
              </a:lnSpc>
            </a:pPr>
            <a:r>
              <a:rPr sz="3600" b="1" kern="0" spc="10" dirty="0">
                <a:solidFill>
                  <a:srgbClr val="2080D0">
                    <a:alpha val="100000"/>
                  </a:srgbClr>
                </a:solidFill>
                <a:latin typeface="黑体" panose="02010609060101010101" charset="-122"/>
                <a:ea typeface="黑体" panose="02010609060101010101" charset="-122"/>
                <a:cs typeface="黑体" panose="02010609060101010101" charset="-122"/>
              </a:rPr>
              <a:t>建设实施进度</a:t>
            </a:r>
            <a:endParaRPr sz="3600" dirty="0">
              <a:latin typeface="黑体" panose="02010609060101010101" charset="-122"/>
              <a:ea typeface="黑体" panose="02010609060101010101" charset="-122"/>
              <a:cs typeface="黑体" panose="02010609060101010101" charset="-122"/>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0000"/>
              </a:lnSpc>
            </a:pPr>
            <a:endParaRPr sz="1000" dirty="0">
              <a:latin typeface="Arial" panose="020B0604020202020204"/>
              <a:ea typeface="Arial" panose="020B0604020202020204"/>
              <a:cs typeface="Arial" panose="020B0604020202020204"/>
            </a:endParaRPr>
          </a:p>
          <a:p>
            <a:pPr algn="l" rtl="0" eaLnBrk="0">
              <a:lnSpc>
                <a:spcPct val="111000"/>
              </a:lnSpc>
            </a:pPr>
            <a:endParaRPr sz="1000" dirty="0">
              <a:latin typeface="Arial" panose="020B0604020202020204"/>
              <a:ea typeface="Arial" panose="020B0604020202020204"/>
              <a:cs typeface="Arial" panose="020B0604020202020204"/>
            </a:endParaRPr>
          </a:p>
          <a:p>
            <a:pPr marL="16510" algn="l" rtl="0" eaLnBrk="0">
              <a:lnSpc>
                <a:spcPct val="96000"/>
              </a:lnSpc>
              <a:spcBef>
                <a:spcPts val="725"/>
              </a:spcBef>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2021年</a:t>
            </a:r>
            <a:endParaRPr sz="2400" dirty="0">
              <a:latin typeface="黑体" panose="02010609060101010101" charset="-122"/>
              <a:ea typeface="黑体" panose="02010609060101010101" charset="-122"/>
              <a:cs typeface="黑体" panose="02010609060101010101" charset="-122"/>
            </a:endParaRPr>
          </a:p>
          <a:p>
            <a:pPr algn="l" rtl="0" eaLnBrk="0">
              <a:lnSpc>
                <a:spcPct val="134000"/>
              </a:lnSpc>
            </a:pPr>
            <a:endParaRPr sz="1000" dirty="0">
              <a:latin typeface="Arial" panose="020B0604020202020204"/>
              <a:ea typeface="Arial" panose="020B0604020202020204"/>
              <a:cs typeface="Arial" panose="020B0604020202020204"/>
            </a:endParaRPr>
          </a:p>
          <a:p>
            <a:pPr marL="12700" algn="l" rtl="0" eaLnBrk="0">
              <a:lnSpc>
                <a:spcPct val="85000"/>
              </a:lnSpc>
              <a:spcBef>
                <a:spcPts val="725"/>
              </a:spcBef>
            </a:pPr>
            <a:r>
              <a:rPr sz="3600" kern="0" spc="-20" baseline="10000" dirty="0">
                <a:solidFill>
                  <a:srgbClr val="000000">
                    <a:alpha val="100000"/>
                  </a:srgbClr>
                </a:solidFill>
                <a:latin typeface="Times New Roman" panose="02020603050405020304"/>
                <a:ea typeface="Times New Roman" panose="02020603050405020304"/>
                <a:cs typeface="Times New Roman" panose="02020603050405020304"/>
              </a:rPr>
              <a:t>7</a:t>
            </a:r>
            <a:r>
              <a:rPr sz="2300" kern="0" spc="160" dirty="0">
                <a:solidFill>
                  <a:srgbClr val="000000">
                    <a:alpha val="100000"/>
                  </a:srgbClr>
                </a:solidFill>
                <a:latin typeface="Times New Roman" panose="02020603050405020304"/>
                <a:ea typeface="Times New Roman" panose="02020603050405020304"/>
                <a:cs typeface="Times New Roman" panose="02020603050405020304"/>
              </a:rPr>
              <a:t>   </a:t>
            </a:r>
            <a:r>
              <a:rPr sz="2400" b="1" kern="0" spc="-20" dirty="0">
                <a:solidFill>
                  <a:srgbClr val="000000">
                    <a:alpha val="100000"/>
                  </a:srgbClr>
                </a:solidFill>
                <a:latin typeface="黑体" panose="02010609060101010101" charset="-122"/>
                <a:ea typeface="黑体" panose="02010609060101010101" charset="-122"/>
                <a:cs typeface="黑体" panose="02010609060101010101" charset="-122"/>
              </a:rPr>
              <a:t>家社区启动试点</a:t>
            </a:r>
            <a:endParaRPr sz="2400" dirty="0">
              <a:latin typeface="黑体" panose="02010609060101010101" charset="-122"/>
              <a:ea typeface="黑体" panose="02010609060101010101" charset="-122"/>
              <a:cs typeface="黑体" panose="02010609060101010101" charset="-122"/>
            </a:endParaRPr>
          </a:p>
          <a:p>
            <a:pPr marL="16510" algn="l" rtl="0" eaLnBrk="0">
              <a:lnSpc>
                <a:spcPts val="3760"/>
              </a:lnSpc>
            </a:pPr>
            <a:r>
              <a:rPr sz="2400" b="1" kern="0" spc="-30" dirty="0">
                <a:solidFill>
                  <a:srgbClr val="000000">
                    <a:alpha val="100000"/>
                  </a:srgbClr>
                </a:solidFill>
                <a:latin typeface="黑体" panose="02010609060101010101" charset="-122"/>
                <a:ea typeface="黑体" panose="02010609060101010101" charset="-122"/>
                <a:cs typeface="黑体" panose="02010609060101010101" charset="-122"/>
              </a:rPr>
              <a:t>慢病支持中心建设</a:t>
            </a:r>
            <a:endParaRPr sz="2400" dirty="0">
              <a:latin typeface="黑体" panose="02010609060101010101" charset="-122"/>
              <a:ea typeface="黑体" panose="02010609060101010101" charset="-122"/>
              <a:cs typeface="黑体" panose="02010609060101010101" charset="-122"/>
            </a:endParaRPr>
          </a:p>
        </p:txBody>
      </p:sp>
      <p:sp>
        <p:nvSpPr>
          <p:cNvPr id="800" name="textbox 800"/>
          <p:cNvSpPr/>
          <p:nvPr/>
        </p:nvSpPr>
        <p:spPr>
          <a:xfrm>
            <a:off x="8754546" y="1736265"/>
            <a:ext cx="3159760" cy="1628775"/>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2700" algn="l" rtl="0" eaLnBrk="0">
              <a:lnSpc>
                <a:spcPct val="96000"/>
              </a:lnSpc>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2024年</a:t>
            </a:r>
            <a:endParaRPr sz="2400" dirty="0">
              <a:latin typeface="黑体" panose="02010609060101010101" charset="-122"/>
              <a:ea typeface="黑体" panose="02010609060101010101" charset="-122"/>
              <a:cs typeface="黑体" panose="02010609060101010101" charset="-122"/>
            </a:endParaRPr>
          </a:p>
          <a:p>
            <a:pPr marL="19050" indent="14605" algn="l" rtl="0" eaLnBrk="0">
              <a:lnSpc>
                <a:spcPct val="151000"/>
              </a:lnSpc>
              <a:spcBef>
                <a:spcPts val="195"/>
              </a:spcBef>
            </a:pPr>
            <a:r>
              <a:rPr sz="4500" b="1" kern="0" spc="-20" baseline="7000" dirty="0">
                <a:solidFill>
                  <a:srgbClr val="000000">
                    <a:alpha val="100000"/>
                  </a:srgbClr>
                </a:solidFill>
                <a:latin typeface="Times New Roman" panose="02020603050405020304"/>
                <a:ea typeface="Times New Roman" panose="02020603050405020304"/>
                <a:cs typeface="Times New Roman" panose="02020603050405020304"/>
              </a:rPr>
              <a:t>28</a:t>
            </a:r>
            <a:r>
              <a:rPr sz="2900" b="1" kern="0" spc="90" dirty="0">
                <a:solidFill>
                  <a:srgbClr val="000000">
                    <a:alpha val="100000"/>
                  </a:srgbClr>
                </a:solidFill>
                <a:latin typeface="Times New Roman" panose="02020603050405020304"/>
                <a:ea typeface="Times New Roman" panose="02020603050405020304"/>
                <a:cs typeface="Times New Roman" panose="02020603050405020304"/>
              </a:rPr>
              <a:t>   </a:t>
            </a:r>
            <a:r>
              <a:rPr sz="2400" b="1" kern="0" spc="-20" dirty="0">
                <a:solidFill>
                  <a:srgbClr val="000000">
                    <a:alpha val="100000"/>
                  </a:srgbClr>
                </a:solidFill>
                <a:latin typeface="黑体" panose="02010609060101010101" charset="-122"/>
                <a:ea typeface="黑体" panose="02010609060101010101" charset="-122"/>
                <a:cs typeface="黑体" panose="02010609060101010101" charset="-122"/>
              </a:rPr>
              <a:t>家慢病支持中心通</a:t>
            </a:r>
            <a:r>
              <a:rPr sz="2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400" b="1" kern="0" spc="20" dirty="0">
                <a:solidFill>
                  <a:srgbClr val="000000">
                    <a:alpha val="100000"/>
                  </a:srgbClr>
                </a:solidFill>
                <a:latin typeface="黑体" panose="02010609060101010101" charset="-122"/>
                <a:ea typeface="黑体" panose="02010609060101010101" charset="-122"/>
                <a:cs typeface="黑体" panose="02010609060101010101" charset="-122"/>
              </a:rPr>
              <a:t>过市级验收</a:t>
            </a:r>
            <a:endParaRPr sz="2400" dirty="0">
              <a:latin typeface="黑体" panose="02010609060101010101" charset="-122"/>
              <a:ea typeface="黑体" panose="02010609060101010101" charset="-122"/>
              <a:cs typeface="黑体" panose="02010609060101010101" charset="-122"/>
            </a:endParaRPr>
          </a:p>
        </p:txBody>
      </p:sp>
      <p:sp>
        <p:nvSpPr>
          <p:cNvPr id="802" name="textbox 802"/>
          <p:cNvSpPr/>
          <p:nvPr/>
        </p:nvSpPr>
        <p:spPr>
          <a:xfrm>
            <a:off x="4569998" y="1736265"/>
            <a:ext cx="2600960" cy="1539239"/>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24765" algn="l" rtl="0" eaLnBrk="0">
              <a:lnSpc>
                <a:spcPct val="96000"/>
              </a:lnSpc>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2022年</a:t>
            </a:r>
            <a:endParaRPr sz="2400" dirty="0">
              <a:latin typeface="黑体" panose="02010609060101010101" charset="-122"/>
              <a:ea typeface="黑体" panose="02010609060101010101" charset="-122"/>
              <a:cs typeface="黑体" panose="02010609060101010101" charset="-122"/>
            </a:endParaRPr>
          </a:p>
          <a:p>
            <a:pPr algn="l" rtl="0" eaLnBrk="0">
              <a:lnSpc>
                <a:spcPct val="128000"/>
              </a:lnSpc>
            </a:pPr>
            <a:endParaRPr sz="1000" dirty="0">
              <a:latin typeface="Arial" panose="020B0604020202020204"/>
              <a:ea typeface="Arial" panose="020B0604020202020204"/>
              <a:cs typeface="Arial" panose="020B0604020202020204"/>
            </a:endParaRPr>
          </a:p>
          <a:p>
            <a:pPr marL="46355" algn="l" rtl="0" eaLnBrk="0">
              <a:lnSpc>
                <a:spcPct val="71000"/>
              </a:lnSpc>
              <a:spcBef>
                <a:spcPts val="875"/>
              </a:spcBef>
            </a:pPr>
            <a:r>
              <a:rPr sz="2900" kern="0" spc="-50" dirty="0">
                <a:solidFill>
                  <a:srgbClr val="000000">
                    <a:alpha val="100000"/>
                  </a:srgbClr>
                </a:solidFill>
                <a:latin typeface="Times New Roman" panose="02020603050405020304"/>
                <a:ea typeface="Times New Roman" panose="02020603050405020304"/>
                <a:cs typeface="Times New Roman" panose="02020603050405020304"/>
              </a:rPr>
              <a:t>8</a:t>
            </a:r>
            <a:r>
              <a:rPr sz="2900" kern="0" spc="310" dirty="0">
                <a:solidFill>
                  <a:srgbClr val="000000">
                    <a:alpha val="100000"/>
                  </a:srgbClr>
                </a:solidFill>
                <a:latin typeface="Times New Roman" panose="02020603050405020304"/>
                <a:ea typeface="Times New Roman" panose="02020603050405020304"/>
                <a:cs typeface="Times New Roman" panose="02020603050405020304"/>
              </a:rPr>
              <a:t>  </a:t>
            </a: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家社区启动试点</a:t>
            </a:r>
            <a:endParaRPr sz="2400" dirty="0">
              <a:latin typeface="黑体" panose="02010609060101010101" charset="-122"/>
              <a:ea typeface="黑体" panose="02010609060101010101" charset="-122"/>
              <a:cs typeface="黑体" panose="02010609060101010101" charset="-122"/>
            </a:endParaRPr>
          </a:p>
          <a:p>
            <a:pPr marL="12700" algn="l" rtl="0" eaLnBrk="0">
              <a:lnSpc>
                <a:spcPts val="4260"/>
              </a:lnSpc>
            </a:pPr>
            <a:r>
              <a:rPr sz="2400" b="1" kern="0" spc="-30" dirty="0">
                <a:solidFill>
                  <a:srgbClr val="000000">
                    <a:alpha val="100000"/>
                  </a:srgbClr>
                </a:solidFill>
                <a:latin typeface="黑体" panose="02010609060101010101" charset="-122"/>
                <a:ea typeface="黑体" panose="02010609060101010101" charset="-122"/>
                <a:cs typeface="黑体" panose="02010609060101010101" charset="-122"/>
              </a:rPr>
              <a:t>慢病支持中心建设</a:t>
            </a:r>
            <a:endParaRPr sz="2400" dirty="0">
              <a:latin typeface="黑体" panose="02010609060101010101" charset="-122"/>
              <a:ea typeface="黑体" panose="02010609060101010101" charset="-122"/>
              <a:cs typeface="黑体" panose="02010609060101010101" charset="-122"/>
            </a:endParaRPr>
          </a:p>
        </p:txBody>
      </p:sp>
      <p:sp>
        <p:nvSpPr>
          <p:cNvPr id="804" name="textbox 804"/>
          <p:cNvSpPr/>
          <p:nvPr/>
        </p:nvSpPr>
        <p:spPr>
          <a:xfrm>
            <a:off x="2722097" y="4333389"/>
            <a:ext cx="2580639" cy="1493519"/>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2700" algn="l" rtl="0" eaLnBrk="0">
              <a:lnSpc>
                <a:spcPct val="96000"/>
              </a:lnSpc>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2022年</a:t>
            </a:r>
            <a:endParaRPr sz="2400" dirty="0">
              <a:latin typeface="黑体" panose="02010609060101010101" charset="-122"/>
              <a:ea typeface="黑体" panose="02010609060101010101" charset="-122"/>
              <a:cs typeface="黑体" panose="02010609060101010101" charset="-122"/>
            </a:endParaRPr>
          </a:p>
          <a:p>
            <a:pPr algn="l" rtl="0" eaLnBrk="0">
              <a:lnSpc>
                <a:spcPct val="135000"/>
              </a:lnSpc>
            </a:pPr>
            <a:endParaRPr sz="1000" dirty="0">
              <a:latin typeface="Arial" panose="020B0604020202020204"/>
              <a:ea typeface="Arial" panose="020B0604020202020204"/>
              <a:cs typeface="Arial" panose="020B0604020202020204"/>
            </a:endParaRPr>
          </a:p>
          <a:p>
            <a:pPr algn="r" rtl="0" eaLnBrk="0">
              <a:lnSpc>
                <a:spcPct val="85000"/>
              </a:lnSpc>
              <a:spcBef>
                <a:spcPts val="725"/>
              </a:spcBef>
            </a:pPr>
            <a:r>
              <a:rPr sz="2400" b="1" kern="0" spc="180" dirty="0">
                <a:solidFill>
                  <a:srgbClr val="000000">
                    <a:alpha val="100000"/>
                  </a:srgbClr>
                </a:solidFill>
                <a:latin typeface="黑体" panose="02010609060101010101" charset="-122"/>
                <a:ea typeface="黑体" panose="02010609060101010101" charset="-122"/>
                <a:cs typeface="黑体" panose="02010609060101010101" charset="-122"/>
              </a:rPr>
              <a:t>3家慢病支持中心</a:t>
            </a:r>
            <a:endParaRPr sz="2400" dirty="0">
              <a:latin typeface="黑体" panose="02010609060101010101" charset="-122"/>
              <a:ea typeface="黑体" panose="02010609060101010101" charset="-122"/>
              <a:cs typeface="黑体" panose="02010609060101010101" charset="-122"/>
            </a:endParaRPr>
          </a:p>
          <a:p>
            <a:pPr marL="12700" algn="l" rtl="0" eaLnBrk="0">
              <a:lnSpc>
                <a:spcPts val="3990"/>
              </a:lnSpc>
            </a:pPr>
            <a:r>
              <a:rPr sz="2400" b="1" kern="0" spc="0" dirty="0">
                <a:solidFill>
                  <a:srgbClr val="000000">
                    <a:alpha val="100000"/>
                  </a:srgbClr>
                </a:solidFill>
                <a:latin typeface="黑体" panose="02010609060101010101" charset="-122"/>
                <a:ea typeface="黑体" panose="02010609060101010101" charset="-122"/>
                <a:cs typeface="黑体" panose="02010609060101010101" charset="-122"/>
              </a:rPr>
              <a:t>通过市级验收</a:t>
            </a:r>
            <a:endParaRPr sz="2400" dirty="0">
              <a:latin typeface="黑体" panose="02010609060101010101" charset="-122"/>
              <a:ea typeface="黑体" panose="02010609060101010101" charset="-122"/>
              <a:cs typeface="黑体" panose="02010609060101010101" charset="-122"/>
            </a:endParaRPr>
          </a:p>
        </p:txBody>
      </p:sp>
      <p:sp>
        <p:nvSpPr>
          <p:cNvPr id="806" name="textbox 806"/>
          <p:cNvSpPr/>
          <p:nvPr/>
        </p:nvSpPr>
        <p:spPr>
          <a:xfrm>
            <a:off x="7224318" y="4320702"/>
            <a:ext cx="2556510" cy="1493519"/>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37465" algn="l" rtl="0" eaLnBrk="0">
              <a:lnSpc>
                <a:spcPct val="96000"/>
              </a:lnSpc>
            </a:pPr>
            <a:r>
              <a:rPr sz="2400" b="1" kern="0" spc="-70" dirty="0">
                <a:solidFill>
                  <a:srgbClr val="000000">
                    <a:alpha val="100000"/>
                  </a:srgbClr>
                </a:solidFill>
                <a:latin typeface="黑体" panose="02010609060101010101" charset="-122"/>
                <a:ea typeface="黑体" panose="02010609060101010101" charset="-122"/>
                <a:cs typeface="黑体" panose="02010609060101010101" charset="-122"/>
              </a:rPr>
              <a:t>2023年</a:t>
            </a:r>
            <a:endParaRPr sz="2400" dirty="0">
              <a:latin typeface="黑体" panose="02010609060101010101" charset="-122"/>
              <a:ea typeface="黑体" panose="02010609060101010101" charset="-122"/>
              <a:cs typeface="黑体" panose="02010609060101010101" charset="-122"/>
            </a:endParaRPr>
          </a:p>
          <a:p>
            <a:pPr algn="l" rtl="0" eaLnBrk="0">
              <a:lnSpc>
                <a:spcPct val="127000"/>
              </a:lnSpc>
            </a:pPr>
            <a:endParaRPr sz="1000" dirty="0">
              <a:latin typeface="Arial" panose="020B0604020202020204"/>
              <a:ea typeface="Arial" panose="020B0604020202020204"/>
              <a:cs typeface="Arial" panose="020B0604020202020204"/>
            </a:endParaRPr>
          </a:p>
          <a:p>
            <a:pPr algn="r" rtl="0" eaLnBrk="0">
              <a:lnSpc>
                <a:spcPct val="73000"/>
              </a:lnSpc>
              <a:spcBef>
                <a:spcPts val="880"/>
              </a:spcBef>
            </a:pPr>
            <a:r>
              <a:rPr sz="2900" kern="0" spc="-30" dirty="0">
                <a:solidFill>
                  <a:srgbClr val="000000">
                    <a:alpha val="100000"/>
                  </a:srgbClr>
                </a:solidFill>
                <a:latin typeface="Times New Roman" panose="02020603050405020304"/>
                <a:ea typeface="Times New Roman" panose="02020603050405020304"/>
                <a:cs typeface="Times New Roman" panose="02020603050405020304"/>
              </a:rPr>
              <a:t>8  </a:t>
            </a:r>
            <a:r>
              <a:rPr sz="2400" b="1" kern="0" spc="-30" dirty="0">
                <a:solidFill>
                  <a:srgbClr val="000000">
                    <a:alpha val="100000"/>
                  </a:srgbClr>
                </a:solidFill>
                <a:latin typeface="黑体" panose="02010609060101010101" charset="-122"/>
                <a:ea typeface="黑体" panose="02010609060101010101" charset="-122"/>
                <a:cs typeface="黑体" panose="02010609060101010101" charset="-122"/>
              </a:rPr>
              <a:t>家慢病支持中心</a:t>
            </a:r>
            <a:endParaRPr sz="2400" dirty="0">
              <a:latin typeface="黑体" panose="02010609060101010101" charset="-122"/>
              <a:ea typeface="黑体" panose="02010609060101010101" charset="-122"/>
              <a:cs typeface="黑体" panose="02010609060101010101" charset="-122"/>
            </a:endParaRPr>
          </a:p>
          <a:p>
            <a:pPr marL="12700" algn="l" rtl="0" eaLnBrk="0">
              <a:lnSpc>
                <a:spcPts val="3840"/>
              </a:lnSpc>
            </a:pPr>
            <a:r>
              <a:rPr sz="2400" b="1" kern="0" spc="-10" dirty="0">
                <a:solidFill>
                  <a:srgbClr val="000000">
                    <a:alpha val="100000"/>
                  </a:srgbClr>
                </a:solidFill>
                <a:latin typeface="黑体" panose="02010609060101010101" charset="-122"/>
                <a:ea typeface="黑体" panose="02010609060101010101" charset="-122"/>
                <a:cs typeface="黑体" panose="02010609060101010101" charset="-122"/>
              </a:rPr>
              <a:t>通过市级验收</a:t>
            </a:r>
            <a:endParaRPr sz="2400" dirty="0">
              <a:latin typeface="黑体" panose="02010609060101010101" charset="-122"/>
              <a:ea typeface="黑体" panose="02010609060101010101" charset="-122"/>
              <a:cs typeface="黑体" panose="02010609060101010101" charset="-122"/>
            </a:endParaRPr>
          </a:p>
        </p:txBody>
      </p:sp>
      <p:sp>
        <p:nvSpPr>
          <p:cNvPr id="808" name="textbox 808"/>
          <p:cNvSpPr/>
          <p:nvPr/>
        </p:nvSpPr>
        <p:spPr>
          <a:xfrm>
            <a:off x="10151537" y="4327080"/>
            <a:ext cx="1949450" cy="1978025"/>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2700" algn="l" rtl="0" eaLnBrk="0">
              <a:lnSpc>
                <a:spcPct val="96000"/>
              </a:lnSpc>
            </a:pPr>
            <a:r>
              <a:rPr sz="2400" b="1" kern="0" spc="-50" dirty="0">
                <a:solidFill>
                  <a:srgbClr val="000000">
                    <a:alpha val="100000"/>
                  </a:srgbClr>
                </a:solidFill>
                <a:latin typeface="黑体" panose="02010609060101010101" charset="-122"/>
                <a:ea typeface="黑体" panose="02010609060101010101" charset="-122"/>
                <a:cs typeface="黑体" panose="02010609060101010101" charset="-122"/>
              </a:rPr>
              <a:t>2025年</a:t>
            </a:r>
            <a:endParaRPr sz="2400" dirty="0">
              <a:latin typeface="黑体" panose="02010609060101010101" charset="-122"/>
              <a:ea typeface="黑体" panose="02010609060101010101" charset="-122"/>
              <a:cs typeface="黑体" panose="02010609060101010101" charset="-122"/>
            </a:endParaRPr>
          </a:p>
          <a:p>
            <a:pPr algn="l" rtl="0" eaLnBrk="0">
              <a:lnSpc>
                <a:spcPct val="151000"/>
              </a:lnSpc>
            </a:pPr>
            <a:endParaRPr sz="1000" dirty="0">
              <a:latin typeface="Arial" panose="020B0604020202020204"/>
              <a:ea typeface="Arial" panose="020B0604020202020204"/>
              <a:cs typeface="Arial" panose="020B0604020202020204"/>
            </a:endParaRPr>
          </a:p>
          <a:p>
            <a:pPr algn="r" rtl="0" eaLnBrk="0">
              <a:lnSpc>
                <a:spcPct val="85000"/>
              </a:lnSpc>
              <a:spcBef>
                <a:spcPts val="730"/>
              </a:spcBef>
            </a:pPr>
            <a:r>
              <a:rPr sz="2400" b="1" kern="0" spc="210" dirty="0">
                <a:solidFill>
                  <a:srgbClr val="000000">
                    <a:alpha val="100000"/>
                  </a:srgbClr>
                </a:solidFill>
                <a:latin typeface="黑体" panose="02010609060101010101" charset="-122"/>
                <a:ea typeface="黑体" panose="02010609060101010101" charset="-122"/>
                <a:cs typeface="黑体" panose="02010609060101010101" charset="-122"/>
              </a:rPr>
              <a:t>家慢病支持</a:t>
            </a:r>
            <a:endParaRPr sz="2400" dirty="0">
              <a:latin typeface="黑体" panose="02010609060101010101" charset="-122"/>
              <a:ea typeface="黑体" panose="02010609060101010101" charset="-122"/>
              <a:cs typeface="黑体" panose="02010609060101010101" charset="-122"/>
            </a:endParaRPr>
          </a:p>
          <a:p>
            <a:pPr marL="31750" indent="5715" algn="l" rtl="0" eaLnBrk="0">
              <a:lnSpc>
                <a:spcPct val="132000"/>
              </a:lnSpc>
              <a:spcBef>
                <a:spcPts val="0"/>
              </a:spcBef>
            </a:pPr>
            <a:r>
              <a:rPr sz="2400" b="1" kern="0" spc="-30" dirty="0">
                <a:solidFill>
                  <a:srgbClr val="000000">
                    <a:alpha val="100000"/>
                  </a:srgbClr>
                </a:solidFill>
                <a:latin typeface="黑体" panose="02010609060101010101" charset="-122"/>
                <a:ea typeface="黑体" panose="02010609060101010101" charset="-122"/>
                <a:cs typeface="黑体" panose="02010609060101010101" charset="-122"/>
              </a:rPr>
              <a:t>中心争取通过</a:t>
            </a:r>
            <a:r>
              <a:rPr sz="2400" kern="0" spc="10" dirty="0">
                <a:solidFill>
                  <a:srgbClr val="000000">
                    <a:alpha val="100000"/>
                  </a:srgbClr>
                </a:solidFill>
                <a:latin typeface="黑体" panose="02010609060101010101" charset="-122"/>
                <a:ea typeface="黑体" panose="02010609060101010101" charset="-122"/>
                <a:cs typeface="黑体" panose="02010609060101010101" charset="-122"/>
              </a:rPr>
              <a:t> </a:t>
            </a:r>
            <a:r>
              <a:rPr sz="2400" b="1" kern="0" spc="-20" dirty="0">
                <a:solidFill>
                  <a:srgbClr val="000000">
                    <a:alpha val="100000"/>
                  </a:srgbClr>
                </a:solidFill>
                <a:latin typeface="黑体" panose="02010609060101010101" charset="-122"/>
                <a:ea typeface="黑体" panose="02010609060101010101" charset="-122"/>
                <a:cs typeface="黑体" panose="02010609060101010101" charset="-122"/>
              </a:rPr>
              <a:t>市级验收</a:t>
            </a:r>
            <a:endParaRPr sz="2400" dirty="0">
              <a:latin typeface="黑体" panose="02010609060101010101" charset="-122"/>
              <a:ea typeface="黑体" panose="02010609060101010101" charset="-122"/>
              <a:cs typeface="黑体" panose="02010609060101010101" charset="-122"/>
            </a:endParaRPr>
          </a:p>
        </p:txBody>
      </p:sp>
      <p:pic>
        <p:nvPicPr>
          <p:cNvPr id="810" name="picture 810"/>
          <p:cNvPicPr>
            <a:picLocks noChangeAspect="1"/>
          </p:cNvPicPr>
          <p:nvPr/>
        </p:nvPicPr>
        <p:blipFill>
          <a:blip r:embed="rId2"/>
          <a:stretch>
            <a:fillRect/>
          </a:stretch>
        </p:blipFill>
        <p:spPr>
          <a:xfrm rot="21600000">
            <a:off x="10215158" y="4915368"/>
            <a:ext cx="195967" cy="411072"/>
          </a:xfrm>
          <a:prstGeom prst="rect">
            <a:avLst/>
          </a:prstGeom>
        </p:spPr>
      </p:pic>
      <p:grpSp>
        <p:nvGrpSpPr>
          <p:cNvPr id="60" name="group 60"/>
          <p:cNvGrpSpPr/>
          <p:nvPr/>
        </p:nvGrpSpPr>
        <p:grpSpPr>
          <a:xfrm rot="21600000">
            <a:off x="10877580" y="342900"/>
            <a:ext cx="533399" cy="582535"/>
            <a:chOff x="0" y="0"/>
            <a:chExt cx="533399" cy="582535"/>
          </a:xfrm>
        </p:grpSpPr>
        <p:pic>
          <p:nvPicPr>
            <p:cNvPr id="812" name="picture 812"/>
            <p:cNvPicPr>
              <a:picLocks noChangeAspect="1"/>
            </p:cNvPicPr>
            <p:nvPr/>
          </p:nvPicPr>
          <p:blipFill>
            <a:blip r:embed="rId3"/>
            <a:stretch>
              <a:fillRect/>
            </a:stretch>
          </p:blipFill>
          <p:spPr>
            <a:xfrm rot="21600000">
              <a:off x="6339" y="0"/>
              <a:ext cx="527060" cy="571477"/>
            </a:xfrm>
            <a:prstGeom prst="rect">
              <a:avLst/>
            </a:prstGeom>
          </p:spPr>
        </p:pic>
        <p:sp>
          <p:nvSpPr>
            <p:cNvPr id="814" name="textbox 814"/>
            <p:cNvSpPr/>
            <p:nvPr/>
          </p:nvSpPr>
          <p:spPr>
            <a:xfrm>
              <a:off x="-12700" y="-12700"/>
              <a:ext cx="558800" cy="617219"/>
            </a:xfrm>
            <a:prstGeom prst="rect">
              <a:avLst/>
            </a:prstGeom>
            <a:noFill/>
            <a:ln w="0" cap="flat">
              <a:noFill/>
              <a:prstDash val="solid"/>
              <a:miter lim="0"/>
            </a:ln>
          </p:spPr>
          <p:txBody>
            <a:bodyPr vert="horz" wrap="square" lIns="0" tIns="0" rIns="0" bIns="0"/>
            <a:lstStyle/>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2700" algn="l" rtl="0" eaLnBrk="0">
                <a:lnSpc>
                  <a:spcPts val="635"/>
                </a:lnSpc>
              </a:pPr>
              <a:r>
                <a:rPr sz="500" kern="0" spc="70" dirty="0">
                  <a:solidFill>
                    <a:srgbClr val="208070">
                      <a:alpha val="100000"/>
                    </a:srgbClr>
                  </a:solidFill>
                  <a:latin typeface="仿宋" panose="02010609060101010101" charset="-122"/>
                  <a:ea typeface="仿宋" panose="02010609060101010101" charset="-122"/>
                  <a:cs typeface="仿宋" panose="02010609060101010101" charset="-122"/>
                </a:rPr>
                <a:t>上照区2共</a:t>
              </a:r>
              <a:endParaRPr sz="500" dirty="0">
                <a:latin typeface="仿宋" panose="02010609060101010101" charset="-122"/>
                <a:ea typeface="仿宋" panose="02010609060101010101" charset="-122"/>
                <a:cs typeface="仿宋" panose="02010609060101010101" charset="-122"/>
              </a:endParaRPr>
            </a:p>
          </p:txBody>
        </p:sp>
      </p:grpSp>
      <p:pic>
        <p:nvPicPr>
          <p:cNvPr id="816" name="picture 816"/>
          <p:cNvPicPr>
            <a:picLocks noChangeAspect="1"/>
          </p:cNvPicPr>
          <p:nvPr/>
        </p:nvPicPr>
        <p:blipFill>
          <a:blip r:embed="rId4"/>
          <a:stretch>
            <a:fillRect/>
          </a:stretch>
        </p:blipFill>
        <p:spPr>
          <a:xfrm rot="21600000">
            <a:off x="10248961" y="368274"/>
            <a:ext cx="507918" cy="527106"/>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rect 818"/>
          <p:cNvSpPr/>
          <p:nvPr/>
        </p:nvSpPr>
        <p:spPr>
          <a:xfrm>
            <a:off x="0" y="0"/>
            <a:ext cx="12192000" cy="6858000"/>
          </a:xfrm>
          <a:prstGeom prst="rect">
            <a:avLst/>
          </a:prstGeom>
          <a:solidFill>
            <a:srgbClr val="F5F8FE">
              <a:alpha val="100000"/>
            </a:srgbClr>
          </a:solidFill>
          <a:ln w="0" cap="flat">
            <a:noFill/>
            <a:prstDash val="solid"/>
            <a:miter lim="0"/>
          </a:ln>
        </p:spPr>
        <p:txBody>
          <a:bodyPr rtlCol="0"/>
          <a:lstStyle/>
          <a:p>
            <a:pPr algn="ctr"/>
            <a:endParaRPr lang="zh-CN" altLang="en-US"/>
          </a:p>
        </p:txBody>
      </p:sp>
      <p:pic>
        <p:nvPicPr>
          <p:cNvPr id="820" name="picture 820"/>
          <p:cNvPicPr>
            <a:picLocks noChangeAspect="1"/>
          </p:cNvPicPr>
          <p:nvPr/>
        </p:nvPicPr>
        <p:blipFill>
          <a:blip r:embed="rId1"/>
          <a:stretch>
            <a:fillRect/>
          </a:stretch>
        </p:blipFill>
        <p:spPr>
          <a:xfrm rot="21600000">
            <a:off x="660440" y="2660629"/>
            <a:ext cx="5505418" cy="3105165"/>
          </a:xfrm>
          <a:prstGeom prst="rect">
            <a:avLst/>
          </a:prstGeom>
        </p:spPr>
      </p:pic>
      <p:graphicFrame>
        <p:nvGraphicFramePr>
          <p:cNvPr id="822" name="table 822"/>
          <p:cNvGraphicFramePr>
            <a:graphicFrameLocks noGrp="1"/>
          </p:cNvGraphicFramePr>
          <p:nvPr/>
        </p:nvGraphicFramePr>
        <p:xfrm>
          <a:off x="889040" y="2697226"/>
          <a:ext cx="5255259" cy="2876550"/>
        </p:xfrm>
        <a:graphic>
          <a:graphicData uri="http://schemas.openxmlformats.org/drawingml/2006/table">
            <a:tbl>
              <a:tblPr/>
              <a:tblGrid>
                <a:gridCol w="2002789"/>
                <a:gridCol w="2084704"/>
                <a:gridCol w="1167764"/>
              </a:tblGrid>
              <a:tr h="2876550">
                <a:tc>
                  <a:txBody>
                    <a:bodyPr/>
                    <a:lstStyle/>
                    <a:p>
                      <a:pPr algn="l" rtl="0" eaLnBrk="0">
                        <a:lnSpc>
                          <a:spcPct val="90000"/>
                        </a:lnSpc>
                      </a:pPr>
                      <a:endParaRPr sz="100" dirty="0">
                        <a:latin typeface="Arial" panose="020B0604020202020204"/>
                        <a:ea typeface="Arial" panose="020B0604020202020204"/>
                        <a:cs typeface="Arial" panose="020B0604020202020204"/>
                      </a:endParaRPr>
                    </a:p>
                    <a:p>
                      <a:pPr algn="l" rtl="0" eaLnBrk="0">
                        <a:lnSpc>
                          <a:spcPct val="100000"/>
                        </a:lnSpc>
                      </a:pPr>
                      <a:r>
                        <a:rPr sz="1100" kern="0" spc="90" dirty="0">
                          <a:solidFill>
                            <a:srgbClr val="305080">
                              <a:alpha val="100000"/>
                            </a:srgbClr>
                          </a:solidFill>
                          <a:latin typeface="宋体" panose="02010600030101010101" pitchFamily="2" charset="-122"/>
                          <a:ea typeface="宋体" panose="02010600030101010101" pitchFamily="2" charset="-122"/>
                          <a:cs typeface="宋体" panose="02010600030101010101" pitchFamily="2" charset="-122"/>
                        </a:rPr>
                        <a:t>诊前/诊后</a:t>
                      </a:r>
                      <a:r>
                        <a:rPr sz="1100" kern="0" spc="10" dirty="0">
                          <a:solidFill>
                            <a:srgbClr val="305080">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90" dirty="0">
                          <a:solidFill>
                            <a:srgbClr val="205070">
                              <a:alpha val="100000"/>
                            </a:srgbClr>
                          </a:solidFill>
                          <a:latin typeface="黑体" panose="02010609060101010101" charset="-122"/>
                          <a:ea typeface="黑体" panose="02010609060101010101" charset="-122"/>
                          <a:cs typeface="黑体" panose="02010609060101010101" charset="-122"/>
                        </a:rPr>
                        <a:t>挂号</a:t>
                      </a:r>
                      <a:endParaRPr sz="1100" dirty="0">
                        <a:latin typeface="黑体" panose="02010609060101010101" charset="-122"/>
                        <a:ea typeface="黑体" panose="02010609060101010101" charset="-122"/>
                        <a:cs typeface="黑体" panose="02010609060101010101" charset="-122"/>
                      </a:endParaRPr>
                    </a:p>
                    <a:p>
                      <a:pPr algn="l" rtl="0" eaLnBrk="0">
                        <a:lnSpc>
                          <a:spcPct val="151000"/>
                        </a:lnSpc>
                      </a:pPr>
                      <a:endParaRPr sz="1000" dirty="0">
                        <a:latin typeface="Arial" panose="020B0604020202020204"/>
                        <a:ea typeface="Arial" panose="020B0604020202020204"/>
                        <a:cs typeface="Arial" panose="020B0604020202020204"/>
                      </a:endParaRPr>
                    </a:p>
                    <a:p>
                      <a:pPr marL="1155065" algn="l" rtl="0" eaLnBrk="0">
                        <a:lnSpc>
                          <a:spcPct val="97000"/>
                        </a:lnSpc>
                        <a:spcBef>
                          <a:spcPts val="250"/>
                        </a:spcBef>
                      </a:pPr>
                      <a:r>
                        <a:rPr sz="800" kern="0" spc="70" dirty="0">
                          <a:solidFill>
                            <a:srgbClr val="FFFFFF">
                              <a:alpha val="100000"/>
                            </a:srgbClr>
                          </a:solidFill>
                          <a:latin typeface="楷体" panose="02010609060101010101" charset="-122"/>
                          <a:ea typeface="楷体" panose="02010609060101010101" charset="-122"/>
                          <a:cs typeface="楷体" panose="02010609060101010101" charset="-122"/>
                        </a:rPr>
                        <a:t>非预约挂号</a:t>
                      </a:r>
                      <a:endParaRPr sz="800" dirty="0">
                        <a:latin typeface="楷体" panose="02010609060101010101" charset="-122"/>
                        <a:ea typeface="楷体" panose="02010609060101010101" charset="-122"/>
                        <a:cs typeface="楷体" panose="02010609060101010101" charset="-122"/>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4000"/>
                        </a:lnSpc>
                      </a:pPr>
                      <a:endParaRPr sz="1000" dirty="0">
                        <a:latin typeface="Arial" panose="020B0604020202020204"/>
                        <a:ea typeface="Arial" panose="020B0604020202020204"/>
                        <a:cs typeface="Arial" panose="020B0604020202020204"/>
                      </a:endParaRPr>
                    </a:p>
                    <a:p>
                      <a:pPr marL="132715" algn="l" rtl="0" eaLnBrk="0">
                        <a:lnSpc>
                          <a:spcPct val="75000"/>
                        </a:lnSpc>
                        <a:spcBef>
                          <a:spcPts val="245"/>
                        </a:spcBef>
                      </a:pPr>
                      <a:r>
                        <a:rPr sz="800" kern="0" spc="70" dirty="0">
                          <a:solidFill>
                            <a:srgbClr val="FFFFFF">
                              <a:alpha val="100000"/>
                            </a:srgbClr>
                          </a:solidFill>
                          <a:latin typeface="LiSu"/>
                          <a:ea typeface="LiSu"/>
                          <a:cs typeface="LiSu"/>
                        </a:rPr>
                        <a:t>手机预约</a:t>
                      </a:r>
                      <a:endParaRPr sz="800" dirty="0">
                        <a:latin typeface="LiSu"/>
                        <a:ea typeface="LiSu"/>
                        <a:cs typeface="LiSu"/>
                      </a:endParaRPr>
                    </a:p>
                    <a:p>
                      <a:pPr algn="l" rtl="0" eaLnBrk="0">
                        <a:lnSpc>
                          <a:spcPct val="149000"/>
                        </a:lnSpc>
                      </a:pPr>
                      <a:endParaRPr sz="1000" dirty="0">
                        <a:latin typeface="Arial" panose="020B0604020202020204"/>
                        <a:ea typeface="Arial" panose="020B0604020202020204"/>
                        <a:cs typeface="Arial" panose="020B0604020202020204"/>
                      </a:endParaRPr>
                    </a:p>
                    <a:p>
                      <a:pPr algn="l" rtl="0" eaLnBrk="0">
                        <a:lnSpc>
                          <a:spcPct val="149000"/>
                        </a:lnSpc>
                      </a:pPr>
                      <a:endParaRPr sz="1000" dirty="0">
                        <a:latin typeface="Arial" panose="020B0604020202020204"/>
                        <a:ea typeface="Arial" panose="020B0604020202020204"/>
                        <a:cs typeface="Arial" panose="020B0604020202020204"/>
                      </a:endParaRPr>
                    </a:p>
                    <a:p>
                      <a:pPr algn="l" rtl="0" eaLnBrk="0">
                        <a:lnSpc>
                          <a:spcPct val="102000"/>
                        </a:lnSpc>
                      </a:pPr>
                      <a:endParaRPr sz="200" dirty="0">
                        <a:latin typeface="Arial" panose="020B0604020202020204"/>
                        <a:ea typeface="Arial" panose="020B0604020202020204"/>
                        <a:cs typeface="Arial" panose="020B0604020202020204"/>
                      </a:endParaRPr>
                    </a:p>
                    <a:p>
                      <a:pPr marL="81915" algn="l" rtl="0" eaLnBrk="0">
                        <a:lnSpc>
                          <a:spcPct val="76000"/>
                        </a:lnSpc>
                      </a:pPr>
                      <a:r>
                        <a:rPr sz="800" kern="0" spc="70" dirty="0">
                          <a:solidFill>
                            <a:srgbClr val="FFFFFF">
                              <a:alpha val="100000"/>
                            </a:srgbClr>
                          </a:solidFill>
                          <a:latin typeface="LiSu"/>
                          <a:ea typeface="LiSu"/>
                          <a:cs typeface="LiSu"/>
                        </a:rPr>
                        <a:t>自助机预约</a:t>
                      </a:r>
                      <a:endParaRPr sz="800" dirty="0">
                        <a:latin typeface="LiSu"/>
                        <a:ea typeface="LiSu"/>
                        <a:cs typeface="LiSu"/>
                      </a:endParaRPr>
                    </a:p>
                  </a:txBody>
                  <a:tcPr marL="0" marR="0" marT="0" marB="0" vert="horz">
                    <a:lnL>
                      <a:noFill/>
                    </a:lnL>
                    <a:lnR>
                      <a:noFill/>
                    </a:lnR>
                    <a:lnT>
                      <a:noFill/>
                    </a:lnT>
                    <a:lnB>
                      <a:noFill/>
                    </a:lnB>
                  </a:tcPr>
                </a:tc>
                <a:tc>
                  <a:txBody>
                    <a:bodyPr/>
                    <a:lstStyle/>
                    <a:p>
                      <a:pPr algn="l" rtl="0" eaLnBrk="0">
                        <a:lnSpc>
                          <a:spcPct val="85000"/>
                        </a:lnSpc>
                      </a:pPr>
                      <a:endParaRPr sz="100" dirty="0">
                        <a:latin typeface="Arial" panose="020B0604020202020204"/>
                        <a:ea typeface="Arial" panose="020B0604020202020204"/>
                        <a:cs typeface="Arial" panose="020B0604020202020204"/>
                      </a:endParaRPr>
                    </a:p>
                    <a:p>
                      <a:pPr marL="1261110" algn="l" rtl="0" eaLnBrk="0">
                        <a:lnSpc>
                          <a:spcPct val="99000"/>
                        </a:lnSpc>
                      </a:pPr>
                      <a:r>
                        <a:rPr sz="1100" kern="0" spc="30" dirty="0">
                          <a:solidFill>
                            <a:srgbClr val="205070">
                              <a:alpha val="100000"/>
                            </a:srgbClr>
                          </a:solidFill>
                          <a:latin typeface="宋体" panose="02010600030101010101" pitchFamily="2" charset="-122"/>
                          <a:ea typeface="宋体" panose="02010600030101010101" pitchFamily="2" charset="-122"/>
                          <a:cs typeface="宋体" panose="02010600030101010101" pitchFamily="2" charset="-122"/>
                        </a:rPr>
                        <a:t>健康中心</a:t>
                      </a:r>
                      <a:endParaRPr sz="1100" dirty="0">
                        <a:latin typeface="宋体" panose="02010600030101010101" pitchFamily="2" charset="-122"/>
                        <a:ea typeface="宋体" panose="02010600030101010101" pitchFamily="2" charset="-122"/>
                        <a:cs typeface="宋体" panose="02010600030101010101" pitchFamily="2" charset="-122"/>
                      </a:endParaRPr>
                    </a:p>
                    <a:p>
                      <a:pPr marL="1642110" algn="l" rtl="0" eaLnBrk="0">
                        <a:lnSpc>
                          <a:spcPct val="95000"/>
                        </a:lnSpc>
                        <a:spcBef>
                          <a:spcPts val="885"/>
                        </a:spcBef>
                      </a:pPr>
                      <a:r>
                        <a:rPr sz="800" kern="0" spc="-60" dirty="0">
                          <a:solidFill>
                            <a:srgbClr val="308030">
                              <a:alpha val="100000"/>
                            </a:srgbClr>
                          </a:solidFill>
                          <a:latin typeface="黑体" panose="02010609060101010101" charset="-122"/>
                          <a:ea typeface="黑体" panose="02010609060101010101" charset="-122"/>
                          <a:cs typeface="黑体" panose="02010609060101010101" charset="-122"/>
                        </a:rPr>
                        <a:t>专科就诊</a:t>
                      </a:r>
                      <a:endParaRPr sz="800" dirty="0">
                        <a:latin typeface="黑体" panose="02010609060101010101" charset="-122"/>
                        <a:ea typeface="黑体" panose="02010609060101010101" charset="-122"/>
                        <a:cs typeface="黑体" panose="02010609060101010101" charset="-122"/>
                      </a:endParaRPr>
                    </a:p>
                    <a:p>
                      <a:pPr marL="314325" algn="l" rtl="0" eaLnBrk="0">
                        <a:lnSpc>
                          <a:spcPct val="95000"/>
                        </a:lnSpc>
                        <a:spcBef>
                          <a:spcPts val="290"/>
                        </a:spcBef>
                      </a:pPr>
                      <a:r>
                        <a:rPr sz="800" kern="0" spc="60" dirty="0">
                          <a:solidFill>
                            <a:srgbClr val="FFFFFF">
                              <a:alpha val="100000"/>
                            </a:srgbClr>
                          </a:solidFill>
                          <a:latin typeface="黑体" panose="02010609060101010101" charset="-122"/>
                          <a:ea typeface="黑体" panose="02010609060101010101" charset="-122"/>
                          <a:cs typeface="黑体" panose="02010609060101010101" charset="-122"/>
                        </a:rPr>
                        <a:t>分诊台</a:t>
                      </a:r>
                      <a:endParaRPr sz="800" dirty="0">
                        <a:latin typeface="黑体" panose="02010609060101010101" charset="-122"/>
                        <a:ea typeface="黑体" panose="02010609060101010101" charset="-122"/>
                        <a:cs typeface="黑体" panose="02010609060101010101" charset="-122"/>
                      </a:endParaRPr>
                    </a:p>
                    <a:p>
                      <a:pPr algn="l" rtl="0" eaLnBrk="0">
                        <a:lnSpc>
                          <a:spcPct val="187000"/>
                        </a:lnSpc>
                      </a:pPr>
                      <a:endParaRPr sz="1000" dirty="0">
                        <a:latin typeface="Arial" panose="020B0604020202020204"/>
                        <a:ea typeface="Arial" panose="020B0604020202020204"/>
                        <a:cs typeface="Arial" panose="020B0604020202020204"/>
                      </a:endParaRPr>
                    </a:p>
                    <a:p>
                      <a:pPr marL="1642110" algn="l" rtl="0" eaLnBrk="0">
                        <a:lnSpc>
                          <a:spcPct val="95000"/>
                        </a:lnSpc>
                        <a:spcBef>
                          <a:spcPts val="245"/>
                        </a:spcBef>
                      </a:pPr>
                      <a:r>
                        <a:rPr sz="800" kern="0" spc="-20" dirty="0">
                          <a:solidFill>
                            <a:srgbClr val="308030">
                              <a:alpha val="100000"/>
                            </a:srgbClr>
                          </a:solidFill>
                          <a:latin typeface="宋体" panose="02010600030101010101" pitchFamily="2" charset="-122"/>
                          <a:ea typeface="宋体" panose="02010600030101010101" pitchFamily="2" charset="-122"/>
                          <a:cs typeface="宋体" panose="02010600030101010101" pitchFamily="2" charset="-122"/>
                        </a:rPr>
                        <a:t>临时就诊</a:t>
                      </a:r>
                      <a:endParaRPr sz="800" dirty="0">
                        <a:latin typeface="宋体" panose="02010600030101010101" pitchFamily="2" charset="-122"/>
                        <a:ea typeface="宋体" panose="02010600030101010101" pitchFamily="2" charset="-122"/>
                        <a:cs typeface="宋体" panose="02010600030101010101" pitchFamily="2" charset="-122"/>
                      </a:endParaRPr>
                    </a:p>
                    <a:p>
                      <a:pPr marL="384175" algn="l" rtl="0" eaLnBrk="0">
                        <a:lnSpc>
                          <a:spcPct val="82000"/>
                        </a:lnSpc>
                        <a:spcBef>
                          <a:spcPts val="230"/>
                        </a:spcBef>
                      </a:pPr>
                      <a:r>
                        <a:rPr sz="800" kern="0" spc="60" dirty="0">
                          <a:solidFill>
                            <a:srgbClr val="FFFFFF">
                              <a:alpha val="100000"/>
                            </a:srgbClr>
                          </a:solidFill>
                          <a:latin typeface="黑体" panose="02010609060101010101" charset="-122"/>
                          <a:ea typeface="黑体" panose="02010609060101010101" charset="-122"/>
                          <a:cs typeface="黑体" panose="02010609060101010101" charset="-122"/>
                        </a:rPr>
                        <a:t>分诊</a:t>
                      </a:r>
                      <a:endParaRPr sz="800" dirty="0">
                        <a:latin typeface="黑体" panose="02010609060101010101" charset="-122"/>
                        <a:ea typeface="黑体" panose="02010609060101010101" charset="-122"/>
                        <a:cs typeface="黑体" panose="02010609060101010101" charset="-122"/>
                      </a:endParaRPr>
                    </a:p>
                    <a:p>
                      <a:pPr marL="923925" algn="l" rtl="0" eaLnBrk="0">
                        <a:lnSpc>
                          <a:spcPct val="77000"/>
                        </a:lnSpc>
                        <a:spcBef>
                          <a:spcPts val="5"/>
                        </a:spcBef>
                      </a:pPr>
                      <a:r>
                        <a:rPr sz="800" kern="0" spc="-60" dirty="0">
                          <a:solidFill>
                            <a:srgbClr val="308030">
                              <a:alpha val="100000"/>
                            </a:srgbClr>
                          </a:solidFill>
                          <a:latin typeface="宋体" panose="02010600030101010101" pitchFamily="2" charset="-122"/>
                          <a:ea typeface="宋体" panose="02010600030101010101" pitchFamily="2" charset="-122"/>
                          <a:cs typeface="宋体" panose="02010600030101010101" pitchFamily="2" charset="-122"/>
                        </a:rPr>
                        <a:t>服务对象判定</a:t>
                      </a:r>
                      <a:endParaRPr sz="800" dirty="0">
                        <a:latin typeface="宋体" panose="02010600030101010101" pitchFamily="2" charset="-122"/>
                        <a:ea typeface="宋体" panose="02010600030101010101" pitchFamily="2" charset="-122"/>
                        <a:cs typeface="宋体" panose="02010600030101010101" pitchFamily="2" charset="-122"/>
                      </a:endParaRPr>
                    </a:p>
                    <a:p>
                      <a:pPr marL="314325" algn="l" rtl="0" eaLnBrk="0">
                        <a:lnSpc>
                          <a:spcPct val="90000"/>
                        </a:lnSpc>
                        <a:spcBef>
                          <a:spcPts val="5"/>
                        </a:spcBef>
                      </a:pPr>
                      <a:r>
                        <a:rPr sz="800" kern="0" spc="-50" dirty="0">
                          <a:solidFill>
                            <a:srgbClr val="409040">
                              <a:alpha val="100000"/>
                            </a:srgbClr>
                          </a:solidFill>
                          <a:latin typeface="宋体" panose="02010600030101010101" pitchFamily="2" charset="-122"/>
                          <a:ea typeface="宋体" panose="02010600030101010101" pitchFamily="2" charset="-122"/>
                          <a:cs typeface="宋体" panose="02010600030101010101" pitchFamily="2" charset="-122"/>
                        </a:rPr>
                        <a:t>签约优先</a:t>
                      </a:r>
                      <a:endParaRPr sz="800" dirty="0">
                        <a:latin typeface="宋体" panose="02010600030101010101" pitchFamily="2" charset="-122"/>
                        <a:ea typeface="宋体" panose="02010600030101010101" pitchFamily="2" charset="-122"/>
                        <a:cs typeface="宋体" panose="02010600030101010101" pitchFamily="2" charset="-122"/>
                      </a:endParaRPr>
                    </a:p>
                    <a:p>
                      <a:pPr marL="1165225" algn="l" rtl="0" eaLnBrk="0">
                        <a:lnSpc>
                          <a:spcPct val="97000"/>
                        </a:lnSpc>
                        <a:spcBef>
                          <a:spcPts val="5"/>
                        </a:spcBef>
                      </a:pPr>
                      <a:r>
                        <a:rPr sz="800" kern="0" spc="-70" dirty="0">
                          <a:solidFill>
                            <a:srgbClr val="509050">
                              <a:alpha val="100000"/>
                            </a:srgbClr>
                          </a:solidFill>
                          <a:latin typeface="楷体" panose="02010609060101010101" charset="-122"/>
                          <a:ea typeface="楷体" panose="02010609060101010101" charset="-122"/>
                          <a:cs typeface="楷体" panose="02010609060101010101" charset="-122"/>
                        </a:rPr>
                        <a:t>服务对象全科就诊</a:t>
                      </a:r>
                      <a:endParaRPr sz="800" dirty="0">
                        <a:latin typeface="楷体" panose="02010609060101010101" charset="-122"/>
                        <a:ea typeface="楷体" panose="02010609060101010101" charset="-122"/>
                        <a:cs typeface="楷体" panose="02010609060101010101" charset="-122"/>
                      </a:endParaRPr>
                    </a:p>
                    <a:p>
                      <a:pPr marL="1330325" algn="l" rtl="0" eaLnBrk="0">
                        <a:lnSpc>
                          <a:spcPct val="75000"/>
                        </a:lnSpc>
                        <a:spcBef>
                          <a:spcPts val="1345"/>
                        </a:spcBef>
                      </a:pPr>
                      <a:r>
                        <a:rPr sz="800" kern="0" spc="-10" dirty="0">
                          <a:solidFill>
                            <a:srgbClr val="FFFFFF">
                              <a:alpha val="100000"/>
                            </a:srgbClr>
                          </a:solidFill>
                          <a:latin typeface="LiSu"/>
                          <a:ea typeface="LiSu"/>
                          <a:cs typeface="LiSu"/>
                        </a:rPr>
                        <a:t>支持中心</a:t>
                      </a:r>
                      <a:endParaRPr sz="800" dirty="0">
                        <a:latin typeface="LiSu"/>
                        <a:ea typeface="LiSu"/>
                        <a:cs typeface="LiSu"/>
                      </a:endParaRPr>
                    </a:p>
                    <a:p>
                      <a:pPr marL="942975" algn="l" rtl="0" eaLnBrk="0">
                        <a:lnSpc>
                          <a:spcPct val="95000"/>
                        </a:lnSpc>
                        <a:spcBef>
                          <a:spcPts val="405"/>
                        </a:spcBef>
                      </a:pPr>
                      <a:r>
                        <a:rPr sz="800" kern="0" spc="-60" dirty="0">
                          <a:solidFill>
                            <a:srgbClr val="409040">
                              <a:alpha val="100000"/>
                            </a:srgbClr>
                          </a:solidFill>
                          <a:latin typeface="宋体" panose="02010600030101010101" pitchFamily="2" charset="-122"/>
                          <a:ea typeface="宋体" panose="02010600030101010101" pitchFamily="2" charset="-122"/>
                          <a:cs typeface="宋体" panose="02010600030101010101" pitchFamily="2" charset="-122"/>
                        </a:rPr>
                        <a:t>服务结束判定</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8000"/>
                        </a:lnSpc>
                      </a:pPr>
                      <a:endParaRPr sz="1000" dirty="0">
                        <a:latin typeface="Arial" panose="020B0604020202020204"/>
                        <a:ea typeface="Arial" panose="020B0604020202020204"/>
                        <a:cs typeface="Arial" panose="020B0604020202020204"/>
                      </a:endParaRPr>
                    </a:p>
                    <a:p>
                      <a:pPr marL="1330325" algn="l" rtl="0" eaLnBrk="0">
                        <a:lnSpc>
                          <a:spcPct val="93000"/>
                        </a:lnSpc>
                        <a:spcBef>
                          <a:spcPts val="245"/>
                        </a:spcBef>
                      </a:pPr>
                      <a:r>
                        <a:rPr sz="800" kern="0" spc="60" dirty="0">
                          <a:solidFill>
                            <a:srgbClr val="FFFFFF">
                              <a:alpha val="100000"/>
                            </a:srgbClr>
                          </a:solidFill>
                          <a:latin typeface="楷体" panose="02010609060101010101" charset="-122"/>
                          <a:ea typeface="楷体" panose="02010609060101010101" charset="-122"/>
                          <a:cs typeface="楷体" panose="02010609060101010101" charset="-122"/>
                        </a:rPr>
                        <a:t>二次分诊</a:t>
                      </a:r>
                      <a:endParaRPr sz="800" dirty="0">
                        <a:latin typeface="楷体" panose="02010609060101010101" charset="-122"/>
                        <a:ea typeface="楷体" panose="02010609060101010101" charset="-122"/>
                        <a:cs typeface="楷体" panose="02010609060101010101" charset="-122"/>
                      </a:endParaRPr>
                    </a:p>
                    <a:p>
                      <a:pPr marL="860425" algn="l" rtl="0" eaLnBrk="0">
                        <a:lnSpc>
                          <a:spcPct val="95000"/>
                        </a:lnSpc>
                        <a:spcBef>
                          <a:spcPts val="5"/>
                        </a:spcBef>
                      </a:pPr>
                      <a:r>
                        <a:rPr sz="800" kern="0" spc="-70" dirty="0">
                          <a:solidFill>
                            <a:srgbClr val="408040">
                              <a:alpha val="100000"/>
                            </a:srgbClr>
                          </a:solidFill>
                          <a:latin typeface="黑体" panose="02010609060101010101" charset="-122"/>
                          <a:ea typeface="黑体" panose="02010609060101010101" charset="-122"/>
                          <a:cs typeface="黑体" panose="02010609060101010101" charset="-122"/>
                        </a:rPr>
                        <a:t>优先级：预约&gt;非预约</a:t>
                      </a:r>
                      <a:endParaRPr sz="800" dirty="0">
                        <a:latin typeface="黑体" panose="02010609060101010101" charset="-122"/>
                        <a:ea typeface="黑体" panose="02010609060101010101" charset="-122"/>
                        <a:cs typeface="黑体" panose="02010609060101010101" charset="-122"/>
                      </a:endParaRPr>
                    </a:p>
                    <a:p>
                      <a:pPr algn="l" rtl="0" eaLnBrk="0">
                        <a:lnSpc>
                          <a:spcPct val="130000"/>
                        </a:lnSpc>
                      </a:pPr>
                      <a:endParaRPr sz="1000" dirty="0">
                        <a:latin typeface="Arial" panose="020B0604020202020204"/>
                        <a:ea typeface="Arial" panose="020B0604020202020204"/>
                        <a:cs typeface="Arial" panose="020B0604020202020204"/>
                      </a:endParaRPr>
                    </a:p>
                    <a:p>
                      <a:pPr algn="l" rtl="0" eaLnBrk="0">
                        <a:lnSpc>
                          <a:spcPct val="183000"/>
                        </a:lnSpc>
                      </a:pPr>
                      <a:endParaRPr sz="100" dirty="0">
                        <a:latin typeface="Arial" panose="020B0604020202020204"/>
                        <a:ea typeface="Arial" panose="020B0604020202020204"/>
                        <a:cs typeface="Arial" panose="020B0604020202020204"/>
                      </a:endParaRPr>
                    </a:p>
                    <a:p>
                      <a:pPr marL="619125" algn="l" rtl="0" eaLnBrk="0">
                        <a:lnSpc>
                          <a:spcPts val="920"/>
                        </a:lnSpc>
                        <a:spcBef>
                          <a:spcPts val="0"/>
                        </a:spcBef>
                      </a:pPr>
                      <a:r>
                        <a:rPr sz="700" kern="0" spc="20" dirty="0">
                          <a:solidFill>
                            <a:srgbClr val="308030">
                              <a:alpha val="100000"/>
                            </a:srgbClr>
                          </a:solidFill>
                          <a:latin typeface="楷体" panose="02010609060101010101" charset="-122"/>
                          <a:ea typeface="楷体" panose="02010609060101010101" charset="-122"/>
                          <a:cs typeface="楷体" panose="02010609060101010101" charset="-122"/>
                        </a:rPr>
                        <a:t>非服务对象全科就诊</a:t>
                      </a:r>
                      <a:endParaRPr sz="700" dirty="0">
                        <a:latin typeface="楷体" panose="02010609060101010101" charset="-122"/>
                        <a:ea typeface="楷体" panose="02010609060101010101" charset="-122"/>
                        <a:cs typeface="楷体" panose="02010609060101010101" charset="-122"/>
                      </a:endParaRPr>
                    </a:p>
                  </a:txBody>
                  <a:tcPr marL="0" marR="0" marT="0" marB="0" vert="horz">
                    <a:lnL>
                      <a:noFill/>
                    </a:lnL>
                    <a:lnR>
                      <a:noFill/>
                    </a:lnR>
                    <a:lnT>
                      <a:noFill/>
                    </a:lnT>
                    <a:lnB>
                      <a:noFill/>
                    </a:lnB>
                  </a:tcPr>
                </a:tc>
                <a:tc>
                  <a:txBody>
                    <a:bodyPr/>
                    <a:lstStyle/>
                    <a:p>
                      <a:pPr marL="388620" algn="l" rtl="0" eaLnBrk="0">
                        <a:lnSpc>
                          <a:spcPct val="99000"/>
                        </a:lnSpc>
                        <a:spcBef>
                          <a:spcPts val="5"/>
                        </a:spcBef>
                      </a:pPr>
                      <a:r>
                        <a:rPr sz="1100" kern="0" spc="20" dirty="0">
                          <a:solidFill>
                            <a:srgbClr val="306080">
                              <a:alpha val="100000"/>
                            </a:srgbClr>
                          </a:solidFill>
                          <a:latin typeface="黑体" panose="02010609060101010101" charset="-122"/>
                          <a:ea typeface="黑体" panose="02010609060101010101" charset="-122"/>
                          <a:cs typeface="黑体" panose="02010609060101010101" charset="-122"/>
                        </a:rPr>
                        <a:t>就诊</a:t>
                      </a:r>
                      <a:endParaRPr sz="1100" dirty="0">
                        <a:latin typeface="黑体" panose="02010609060101010101" charset="-122"/>
                        <a:ea typeface="黑体" panose="02010609060101010101" charset="-122"/>
                        <a:cs typeface="黑体" panose="02010609060101010101" charset="-122"/>
                      </a:endParaRPr>
                    </a:p>
                    <a:p>
                      <a:pPr algn="r" rtl="0" eaLnBrk="0">
                        <a:lnSpc>
                          <a:spcPts val="910"/>
                        </a:lnSpc>
                        <a:spcBef>
                          <a:spcPts val="485"/>
                        </a:spcBef>
                      </a:pPr>
                      <a:r>
                        <a:rPr sz="700" kern="0" spc="10" dirty="0">
                          <a:solidFill>
                            <a:srgbClr val="406030">
                              <a:alpha val="100000"/>
                            </a:srgbClr>
                          </a:solidFill>
                          <a:latin typeface="黑体" panose="02010609060101010101" charset="-122"/>
                          <a:ea typeface="黑体" panose="02010609060101010101" charset="-122"/>
                          <a:cs typeface="黑体" panose="02010609060101010101" charset="-122"/>
                        </a:rPr>
                        <a:t>非签约对象</a:t>
                      </a:r>
                      <a:endParaRPr sz="700" dirty="0">
                        <a:latin typeface="黑体" panose="02010609060101010101" charset="-122"/>
                        <a:ea typeface="黑体" panose="02010609060101010101" charset="-122"/>
                        <a:cs typeface="黑体" panose="02010609060101010101" charset="-122"/>
                      </a:endParaRPr>
                    </a:p>
                    <a:p>
                      <a:pPr marL="191770" algn="l" rtl="0" eaLnBrk="0">
                        <a:lnSpc>
                          <a:spcPct val="95000"/>
                        </a:lnSpc>
                        <a:spcBef>
                          <a:spcPts val="790"/>
                        </a:spcBef>
                      </a:pPr>
                      <a:r>
                        <a:rPr sz="800" kern="0" spc="20" dirty="0">
                          <a:solidFill>
                            <a:srgbClr val="FFFFFF">
                              <a:alpha val="100000"/>
                            </a:srgbClr>
                          </a:solidFill>
                          <a:latin typeface="黑体" panose="02010609060101010101" charset="-122"/>
                          <a:ea typeface="黑体" panose="02010609060101010101" charset="-122"/>
                          <a:cs typeface="黑体" panose="02010609060101010101" charset="-122"/>
                        </a:rPr>
                        <a:t>专科诊室</a:t>
                      </a:r>
                      <a:r>
                        <a:rPr sz="800"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N</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7000"/>
                        </a:lnSpc>
                      </a:pPr>
                      <a:endParaRPr sz="1000" dirty="0">
                        <a:latin typeface="Arial" panose="020B0604020202020204"/>
                        <a:ea typeface="Arial" panose="020B0604020202020204"/>
                        <a:cs typeface="Arial" panose="020B0604020202020204"/>
                      </a:endParaRPr>
                    </a:p>
                    <a:p>
                      <a:pPr marL="217170" algn="l" rtl="0" eaLnBrk="0">
                        <a:lnSpc>
                          <a:spcPct val="83000"/>
                        </a:lnSpc>
                        <a:spcBef>
                          <a:spcPts val="245"/>
                        </a:spcBef>
                      </a:pPr>
                      <a:r>
                        <a:rPr sz="800" kern="0" spc="100" dirty="0">
                          <a:solidFill>
                            <a:srgbClr val="FFFFFF">
                              <a:alpha val="100000"/>
                            </a:srgbClr>
                          </a:solidFill>
                          <a:latin typeface="楷体" panose="02010609060101010101" charset="-122"/>
                          <a:ea typeface="楷体" panose="02010609060101010101" charset="-122"/>
                          <a:cs typeface="楷体" panose="02010609060101010101" charset="-122"/>
                        </a:rPr>
                        <a:t>智能服务</a:t>
                      </a:r>
                      <a:endParaRPr sz="800" dirty="0">
                        <a:latin typeface="楷体" panose="02010609060101010101" charset="-122"/>
                        <a:ea typeface="楷体" panose="02010609060101010101" charset="-122"/>
                        <a:cs typeface="楷体" panose="02010609060101010101" charset="-122"/>
                      </a:endParaRPr>
                    </a:p>
                    <a:p>
                      <a:pPr algn="r" rtl="0" eaLnBrk="0">
                        <a:lnSpc>
                          <a:spcPct val="91000"/>
                        </a:lnSpc>
                        <a:spcBef>
                          <a:spcPts val="0"/>
                        </a:spcBef>
                      </a:pPr>
                      <a:r>
                        <a:rPr sz="800" kern="0" spc="-60" dirty="0">
                          <a:solidFill>
                            <a:srgbClr val="50A040">
                              <a:alpha val="100000"/>
                            </a:srgbClr>
                          </a:solidFill>
                          <a:latin typeface="宋体" panose="02010600030101010101" pitchFamily="2" charset="-122"/>
                          <a:ea typeface="宋体" panose="02010600030101010101" pitchFamily="2" charset="-122"/>
                          <a:cs typeface="宋体" panose="02010600030101010101" pitchFamily="2" charset="-122"/>
                        </a:rPr>
                        <a:t>签</a:t>
                      </a:r>
                      <a:r>
                        <a:rPr sz="800" kern="0" spc="-50" dirty="0">
                          <a:solidFill>
                            <a:srgbClr val="50A040">
                              <a:alpha val="100000"/>
                            </a:srgbClr>
                          </a:solidFill>
                          <a:latin typeface="宋体" panose="02010600030101010101" pitchFamily="2" charset="-122"/>
                          <a:ea typeface="宋体" panose="02010600030101010101" pitchFamily="2" charset="-122"/>
                          <a:cs typeface="宋体" panose="02010600030101010101" pitchFamily="2" charset="-122"/>
                        </a:rPr>
                        <a:t>约对</a:t>
                      </a:r>
                      <a:r>
                        <a:rPr sz="800" kern="0" spc="-40" dirty="0">
                          <a:solidFill>
                            <a:srgbClr val="50A040">
                              <a:alpha val="100000"/>
                            </a:srgbClr>
                          </a:solidFill>
                          <a:latin typeface="宋体" panose="02010600030101010101" pitchFamily="2" charset="-122"/>
                          <a:ea typeface="宋体" panose="02010600030101010101" pitchFamily="2" charset="-122"/>
                          <a:cs typeface="宋体" panose="02010600030101010101" pitchFamily="2" charset="-122"/>
                        </a:rPr>
                        <a:t>象</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8000"/>
                        </a:lnSpc>
                      </a:pPr>
                      <a:endParaRPr sz="1000" dirty="0">
                        <a:latin typeface="Arial" panose="020B0604020202020204"/>
                        <a:ea typeface="Arial" panose="020B0604020202020204"/>
                        <a:cs typeface="Arial" panose="020B0604020202020204"/>
                      </a:endParaRPr>
                    </a:p>
                    <a:p>
                      <a:pPr marL="325755" algn="l" rtl="0" eaLnBrk="0">
                        <a:lnSpc>
                          <a:spcPct val="95000"/>
                        </a:lnSpc>
                        <a:spcBef>
                          <a:spcPts val="240"/>
                        </a:spcBef>
                      </a:pPr>
                      <a:r>
                        <a:rPr sz="800" kern="0" spc="8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临时诊室</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algn="l" rtl="0" eaLnBrk="0">
                        <a:lnSpc>
                          <a:spcPct val="116000"/>
                        </a:lnSpc>
                      </a:pPr>
                      <a:endParaRPr sz="1000" dirty="0">
                        <a:latin typeface="Arial" panose="020B0604020202020204"/>
                        <a:ea typeface="Arial" panose="020B0604020202020204"/>
                        <a:cs typeface="Arial" panose="020B0604020202020204"/>
                      </a:endParaRPr>
                    </a:p>
                    <a:p>
                      <a:pPr marL="45720" algn="l" rtl="0" eaLnBrk="0">
                        <a:lnSpc>
                          <a:spcPts val="910"/>
                        </a:lnSpc>
                        <a:spcBef>
                          <a:spcPts val="215"/>
                        </a:spcBef>
                      </a:pPr>
                      <a:r>
                        <a:rPr sz="700" kern="0" spc="0" dirty="0">
                          <a:solidFill>
                            <a:srgbClr val="407020">
                              <a:alpha val="100000"/>
                            </a:srgbClr>
                          </a:solidFill>
                          <a:latin typeface="黑体" panose="02010609060101010101" charset="-122"/>
                          <a:ea typeface="黑体" panose="02010609060101010101" charset="-122"/>
                          <a:cs typeface="黑体" panose="02010609060101010101" charset="-122"/>
                        </a:rPr>
                        <a:t>非签约对象</a:t>
                      </a:r>
                      <a:endParaRPr sz="700" dirty="0">
                        <a:latin typeface="黑体" panose="02010609060101010101" charset="-122"/>
                        <a:ea typeface="黑体" panose="02010609060101010101" charset="-122"/>
                        <a:cs typeface="黑体" panose="02010609060101010101" charset="-122"/>
                      </a:endParaRPr>
                    </a:p>
                    <a:p>
                      <a:pPr marL="109220" algn="l" rtl="0" eaLnBrk="0">
                        <a:lnSpc>
                          <a:spcPts val="910"/>
                        </a:lnSpc>
                        <a:spcBef>
                          <a:spcPts val="1090"/>
                        </a:spcBef>
                      </a:pPr>
                      <a:r>
                        <a:rPr sz="700" kern="0" spc="10" dirty="0">
                          <a:solidFill>
                            <a:srgbClr val="307020">
                              <a:alpha val="100000"/>
                            </a:srgbClr>
                          </a:solidFill>
                          <a:latin typeface="黑体" panose="02010609060101010101" charset="-122"/>
                          <a:ea typeface="黑体" panose="02010609060101010101" charset="-122"/>
                          <a:cs typeface="黑体" panose="02010609060101010101" charset="-122"/>
                        </a:rPr>
                        <a:t>签约对象</a:t>
                      </a:r>
                      <a:endParaRPr sz="700" dirty="0">
                        <a:latin typeface="黑体" panose="02010609060101010101" charset="-122"/>
                        <a:ea typeface="黑体" panose="02010609060101010101" charset="-122"/>
                        <a:cs typeface="黑体" panose="02010609060101010101" charset="-122"/>
                      </a:endParaRPr>
                    </a:p>
                    <a:p>
                      <a:pPr marL="319405" algn="l" rtl="0" eaLnBrk="0">
                        <a:lnSpc>
                          <a:spcPct val="95000"/>
                        </a:lnSpc>
                        <a:spcBef>
                          <a:spcPts val="895"/>
                        </a:spcBef>
                      </a:pPr>
                      <a:r>
                        <a:rPr sz="800" kern="0" spc="6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家医助手</a:t>
                      </a:r>
                      <a:endParaRPr sz="8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1000" dirty="0">
                        <a:latin typeface="Arial" panose="020B0604020202020204"/>
                        <a:ea typeface="Arial" panose="020B0604020202020204"/>
                        <a:cs typeface="Arial" panose="020B0604020202020204"/>
                      </a:endParaRPr>
                    </a:p>
                    <a:p>
                      <a:pPr algn="l" rtl="0" eaLnBrk="0">
                        <a:lnSpc>
                          <a:spcPct val="102000"/>
                        </a:lnSpc>
                      </a:pPr>
                      <a:endParaRPr sz="200" dirty="0">
                        <a:latin typeface="Arial" panose="020B0604020202020204"/>
                        <a:ea typeface="Arial" panose="020B0604020202020204"/>
                        <a:cs typeface="Arial" panose="020B0604020202020204"/>
                      </a:endParaRPr>
                    </a:p>
                    <a:p>
                      <a:pPr marL="344170" algn="l" rtl="0" eaLnBrk="0">
                        <a:lnSpc>
                          <a:spcPct val="79000"/>
                        </a:lnSpc>
                        <a:spcBef>
                          <a:spcPts val="0"/>
                        </a:spcBef>
                      </a:pPr>
                      <a:r>
                        <a:rPr sz="800" kern="0" spc="-20" dirty="0">
                          <a:solidFill>
                            <a:srgbClr val="FFFFFF">
                              <a:alpha val="100000"/>
                            </a:srgbClr>
                          </a:solidFill>
                          <a:latin typeface="黑体" panose="02010609060101010101" charset="-122"/>
                          <a:ea typeface="黑体" panose="02010609060101010101" charset="-122"/>
                          <a:cs typeface="黑体" panose="02010609060101010101" charset="-122"/>
                        </a:rPr>
                        <a:t>家医诊室</a:t>
                      </a:r>
                      <a:endParaRPr sz="800" dirty="0">
                        <a:latin typeface="黑体" panose="02010609060101010101" charset="-122"/>
                        <a:ea typeface="黑体" panose="02010609060101010101" charset="-122"/>
                        <a:cs typeface="黑体" panose="02010609060101010101" charset="-122"/>
                      </a:endParaRPr>
                    </a:p>
                  </a:txBody>
                  <a:tcPr marL="0" marR="0" marT="538" marB="0" vert="horz">
                    <a:lnL>
                      <a:noFill/>
                    </a:lnL>
                    <a:lnR>
                      <a:noFill/>
                    </a:lnR>
                    <a:lnT>
                      <a:noFill/>
                    </a:lnT>
                    <a:lnB>
                      <a:noFill/>
                    </a:lnB>
                  </a:tcPr>
                </a:tc>
              </a:tr>
            </a:tbl>
          </a:graphicData>
        </a:graphic>
      </p:graphicFrame>
      <p:sp>
        <p:nvSpPr>
          <p:cNvPr id="824" name="textbox 824"/>
          <p:cNvSpPr/>
          <p:nvPr/>
        </p:nvSpPr>
        <p:spPr>
          <a:xfrm>
            <a:off x="337501" y="339672"/>
            <a:ext cx="9591675" cy="607694"/>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algn="r" rtl="0" eaLnBrk="0">
              <a:lnSpc>
                <a:spcPct val="95000"/>
              </a:lnSpc>
            </a:pPr>
            <a:r>
              <a:rPr sz="4000" b="1" kern="0" spc="-50" dirty="0">
                <a:solidFill>
                  <a:srgbClr val="2060E0">
                    <a:alpha val="100000"/>
                  </a:srgbClr>
                </a:solidFill>
                <a:latin typeface="黑体" panose="02010609060101010101" charset="-122"/>
                <a:ea typeface="黑体" panose="02010609060101010101" charset="-122"/>
                <a:cs typeface="黑体" panose="02010609060101010101" charset="-122"/>
              </a:rPr>
              <a:t>建设成果--整合式慢性病健</a:t>
            </a:r>
            <a:r>
              <a:rPr sz="4000" b="1" kern="0" spc="-60" dirty="0">
                <a:solidFill>
                  <a:srgbClr val="2060E0">
                    <a:alpha val="100000"/>
                  </a:srgbClr>
                </a:solidFill>
                <a:latin typeface="黑体" panose="02010609060101010101" charset="-122"/>
                <a:ea typeface="黑体" panose="02010609060101010101" charset="-122"/>
                <a:cs typeface="黑体" panose="02010609060101010101" charset="-122"/>
              </a:rPr>
              <a:t>康管理服务模</a:t>
            </a:r>
            <a:r>
              <a:rPr sz="4000" kern="0" spc="-60" dirty="0">
                <a:solidFill>
                  <a:srgbClr val="2060E0">
                    <a:alpha val="100000"/>
                  </a:srgbClr>
                </a:solidFill>
                <a:latin typeface="黑体" panose="02010609060101010101" charset="-122"/>
                <a:ea typeface="黑体" panose="02010609060101010101" charset="-122"/>
                <a:cs typeface="黑体" panose="02010609060101010101" charset="-122"/>
              </a:rPr>
              <a:t>式</a:t>
            </a:r>
            <a:endParaRPr sz="4000" dirty="0">
              <a:latin typeface="黑体" panose="02010609060101010101" charset="-122"/>
              <a:ea typeface="黑体" panose="02010609060101010101" charset="-122"/>
              <a:cs typeface="黑体" panose="02010609060101010101" charset="-122"/>
            </a:endParaRPr>
          </a:p>
        </p:txBody>
      </p:sp>
      <p:pic>
        <p:nvPicPr>
          <p:cNvPr id="826" name="picture 826"/>
          <p:cNvPicPr>
            <a:picLocks noChangeAspect="1"/>
          </p:cNvPicPr>
          <p:nvPr/>
        </p:nvPicPr>
        <p:blipFill>
          <a:blip r:embed="rId2"/>
          <a:stretch>
            <a:fillRect/>
          </a:stretch>
        </p:blipFill>
        <p:spPr>
          <a:xfrm rot="21600000">
            <a:off x="7232659" y="4146552"/>
            <a:ext cx="1524000" cy="1155710"/>
          </a:xfrm>
          <a:prstGeom prst="rect">
            <a:avLst/>
          </a:prstGeom>
        </p:spPr>
      </p:pic>
      <p:sp>
        <p:nvSpPr>
          <p:cNvPr id="828" name="textbox 828"/>
          <p:cNvSpPr/>
          <p:nvPr/>
        </p:nvSpPr>
        <p:spPr>
          <a:xfrm>
            <a:off x="6386753" y="1809926"/>
            <a:ext cx="4717415" cy="4248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7000"/>
              </a:lnSpc>
            </a:pPr>
            <a:r>
              <a:rPr sz="2700" b="1" kern="0" spc="210" dirty="0">
                <a:solidFill>
                  <a:srgbClr val="D03020">
                    <a:alpha val="100000"/>
                  </a:srgbClr>
                </a:solidFill>
                <a:latin typeface="黑体" panose="02010609060101010101" charset="-122"/>
                <a:ea typeface="黑体" panose="02010609060101010101" charset="-122"/>
                <a:cs typeface="黑体" panose="02010609060101010101" charset="-122"/>
              </a:rPr>
              <a:t>诊</a:t>
            </a:r>
            <a:r>
              <a:rPr sz="2700" b="1" kern="0" spc="210" dirty="0">
                <a:solidFill>
                  <a:srgbClr val="C02020">
                    <a:alpha val="100000"/>
                  </a:srgbClr>
                </a:solidFill>
                <a:latin typeface="黑体" panose="02010609060101010101" charset="-122"/>
                <a:ea typeface="黑体" panose="02010609060101010101" charset="-122"/>
                <a:cs typeface="黑体" panose="02010609060101010101" charset="-122"/>
              </a:rPr>
              <a:t>前--智慧导诊+精准化评估</a:t>
            </a:r>
            <a:endParaRPr sz="2700" dirty="0">
              <a:latin typeface="黑体" panose="02010609060101010101" charset="-122"/>
              <a:ea typeface="黑体" panose="02010609060101010101" charset="-122"/>
              <a:cs typeface="黑体" panose="02010609060101010101" charset="-122"/>
            </a:endParaRPr>
          </a:p>
        </p:txBody>
      </p:sp>
      <p:pic>
        <p:nvPicPr>
          <p:cNvPr id="830" name="picture 830"/>
          <p:cNvPicPr>
            <a:picLocks noChangeAspect="1"/>
          </p:cNvPicPr>
          <p:nvPr/>
        </p:nvPicPr>
        <p:blipFill>
          <a:blip r:embed="rId3"/>
          <a:stretch>
            <a:fillRect/>
          </a:stretch>
        </p:blipFill>
        <p:spPr>
          <a:xfrm rot="21600000">
            <a:off x="10052059" y="2539997"/>
            <a:ext cx="1390619" cy="1098582"/>
          </a:xfrm>
          <a:prstGeom prst="rect">
            <a:avLst/>
          </a:prstGeom>
        </p:spPr>
      </p:pic>
      <p:pic>
        <p:nvPicPr>
          <p:cNvPr id="832" name="picture 832"/>
          <p:cNvPicPr>
            <a:picLocks noChangeAspect="1"/>
          </p:cNvPicPr>
          <p:nvPr/>
        </p:nvPicPr>
        <p:blipFill>
          <a:blip r:embed="rId4"/>
          <a:stretch>
            <a:fillRect/>
          </a:stretch>
        </p:blipFill>
        <p:spPr>
          <a:xfrm rot="21600000">
            <a:off x="8566099" y="2546375"/>
            <a:ext cx="1409761" cy="1066761"/>
          </a:xfrm>
          <a:prstGeom prst="rect">
            <a:avLst/>
          </a:prstGeom>
        </p:spPr>
      </p:pic>
      <p:pic>
        <p:nvPicPr>
          <p:cNvPr id="834" name="picture 834"/>
          <p:cNvPicPr>
            <a:picLocks noChangeAspect="1"/>
          </p:cNvPicPr>
          <p:nvPr/>
        </p:nvPicPr>
        <p:blipFill>
          <a:blip r:embed="rId5"/>
          <a:stretch>
            <a:fillRect/>
          </a:stretch>
        </p:blipFill>
        <p:spPr>
          <a:xfrm rot="21600000">
            <a:off x="7023080" y="2571750"/>
            <a:ext cx="1371600" cy="1003325"/>
          </a:xfrm>
          <a:prstGeom prst="rect">
            <a:avLst/>
          </a:prstGeom>
        </p:spPr>
      </p:pic>
      <p:pic>
        <p:nvPicPr>
          <p:cNvPr id="836" name="picture 836"/>
          <p:cNvPicPr>
            <a:picLocks noChangeAspect="1"/>
          </p:cNvPicPr>
          <p:nvPr/>
        </p:nvPicPr>
        <p:blipFill>
          <a:blip r:embed="rId6"/>
          <a:stretch>
            <a:fillRect/>
          </a:stretch>
        </p:blipFill>
        <p:spPr>
          <a:xfrm rot="21600000">
            <a:off x="9734580" y="4222744"/>
            <a:ext cx="1314419" cy="1009634"/>
          </a:xfrm>
          <a:prstGeom prst="rect">
            <a:avLst/>
          </a:prstGeom>
        </p:spPr>
      </p:pic>
      <p:sp>
        <p:nvSpPr>
          <p:cNvPr id="838" name="textbox 838"/>
          <p:cNvSpPr/>
          <p:nvPr/>
        </p:nvSpPr>
        <p:spPr>
          <a:xfrm>
            <a:off x="1049548" y="1809926"/>
            <a:ext cx="3583940" cy="4248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87325" algn="l" rtl="0" eaLnBrk="0">
              <a:lnSpc>
                <a:spcPct val="97000"/>
              </a:lnSpc>
            </a:pPr>
            <a:r>
              <a:rPr sz="2700" b="1" kern="0" spc="70" dirty="0">
                <a:solidFill>
                  <a:srgbClr val="E02020">
                    <a:alpha val="100000"/>
                  </a:srgbClr>
                </a:solidFill>
                <a:latin typeface="黑体" panose="02010609060101010101" charset="-122"/>
                <a:ea typeface="黑体" panose="02010609060101010101" charset="-122"/>
                <a:cs typeface="黑体" panose="02010609060101010101" charset="-122"/>
              </a:rPr>
              <a:t>“</a:t>
            </a:r>
            <a:r>
              <a:rPr sz="2700" kern="0" spc="-1170" dirty="0">
                <a:solidFill>
                  <a:srgbClr val="E02020">
                    <a:alpha val="100000"/>
                  </a:srgbClr>
                </a:solidFill>
                <a:latin typeface="黑体" panose="02010609060101010101" charset="-122"/>
                <a:ea typeface="黑体" panose="02010609060101010101" charset="-122"/>
                <a:cs typeface="黑体" panose="02010609060101010101" charset="-122"/>
              </a:rPr>
              <a:t> </a:t>
            </a:r>
            <a:r>
              <a:rPr sz="2700" b="1" kern="0" spc="70" dirty="0">
                <a:solidFill>
                  <a:srgbClr val="E02020">
                    <a:alpha val="100000"/>
                  </a:srgbClr>
                </a:solidFill>
                <a:latin typeface="黑体" panose="02010609060101010101" charset="-122"/>
                <a:ea typeface="黑体" panose="02010609060101010101" charset="-122"/>
                <a:cs typeface="黑体" panose="02010609060101010101" charset="-122"/>
              </a:rPr>
              <a:t>一站式整合服务”</a:t>
            </a:r>
            <a:endParaRPr sz="2700" dirty="0">
              <a:latin typeface="黑体" panose="02010609060101010101" charset="-122"/>
              <a:ea typeface="黑体" panose="02010609060101010101" charset="-122"/>
              <a:cs typeface="黑体" panose="02010609060101010101" charset="-122"/>
            </a:endParaRPr>
          </a:p>
        </p:txBody>
      </p:sp>
      <p:sp>
        <p:nvSpPr>
          <p:cNvPr id="840" name="textbox 840"/>
          <p:cNvSpPr/>
          <p:nvPr/>
        </p:nvSpPr>
        <p:spPr>
          <a:xfrm>
            <a:off x="7410398" y="5967544"/>
            <a:ext cx="3409950" cy="37592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96000"/>
              </a:lnSpc>
            </a:pPr>
            <a:r>
              <a:rPr sz="2400" kern="0" spc="20" dirty="0">
                <a:solidFill>
                  <a:srgbClr val="1060F0">
                    <a:alpha val="100000"/>
                  </a:srgbClr>
                </a:solidFill>
                <a:latin typeface="黑体" panose="02010609060101010101" charset="-122"/>
                <a:ea typeface="黑体" panose="02010609060101010101" charset="-122"/>
                <a:cs typeface="黑体" panose="02010609060101010101" charset="-122"/>
              </a:rPr>
              <a:t>标准化测量与精准化评估</a:t>
            </a:r>
            <a:endParaRPr sz="2400" dirty="0">
              <a:latin typeface="黑体" panose="02010609060101010101" charset="-122"/>
              <a:ea typeface="黑体" panose="02010609060101010101" charset="-122"/>
              <a:cs typeface="黑体" panose="02010609060101010101" charset="-122"/>
            </a:endParaRPr>
          </a:p>
        </p:txBody>
      </p:sp>
      <p:sp>
        <p:nvSpPr>
          <p:cNvPr id="842" name="textbox 842"/>
          <p:cNvSpPr/>
          <p:nvPr/>
        </p:nvSpPr>
        <p:spPr>
          <a:xfrm>
            <a:off x="1852158" y="5879465"/>
            <a:ext cx="2467610" cy="374650"/>
          </a:xfrm>
          <a:prstGeom prst="rect">
            <a:avLst/>
          </a:prstGeom>
          <a:noFill/>
          <a:ln w="0" cap="flat">
            <a:noFill/>
            <a:prstDash val="solid"/>
            <a:miter lim="0"/>
          </a:ln>
        </p:spPr>
        <p:txBody>
          <a:bodyPr vert="horz" wrap="square" lIns="0" tIns="0" rIns="0" bIns="0"/>
          <a:lstStyle/>
          <a:p>
            <a:pPr algn="l" rtl="0" eaLnBrk="0">
              <a:lnSpc>
                <a:spcPct val="95000"/>
              </a:lnSpc>
            </a:pPr>
            <a:endParaRPr sz="100" dirty="0">
              <a:latin typeface="Arial" panose="020B0604020202020204"/>
              <a:ea typeface="Arial" panose="020B0604020202020204"/>
              <a:cs typeface="Arial" panose="020B0604020202020204"/>
            </a:endParaRPr>
          </a:p>
          <a:p>
            <a:pPr marL="12700" algn="l" rtl="0" eaLnBrk="0">
              <a:lnSpc>
                <a:spcPct val="95000"/>
              </a:lnSpc>
            </a:pPr>
            <a:r>
              <a:rPr sz="2400" b="1" kern="0" spc="-20" dirty="0">
                <a:solidFill>
                  <a:srgbClr val="1060F0">
                    <a:alpha val="100000"/>
                  </a:srgbClr>
                </a:solidFill>
                <a:latin typeface="黑体" panose="02010609060101010101" charset="-122"/>
                <a:ea typeface="黑体" panose="02010609060101010101" charset="-122"/>
                <a:cs typeface="黑体" panose="02010609060101010101" charset="-122"/>
              </a:rPr>
              <a:t>分诊系统智能导诊</a:t>
            </a:r>
            <a:endParaRPr sz="2400" dirty="0">
              <a:latin typeface="黑体" panose="02010609060101010101" charset="-122"/>
              <a:ea typeface="黑体" panose="02010609060101010101" charset="-122"/>
              <a:cs typeface="黑体" panose="02010609060101010101" charset="-122"/>
            </a:endParaRPr>
          </a:p>
        </p:txBody>
      </p:sp>
      <p:sp>
        <p:nvSpPr>
          <p:cNvPr id="844" name="textbox 844"/>
          <p:cNvSpPr/>
          <p:nvPr/>
        </p:nvSpPr>
        <p:spPr>
          <a:xfrm>
            <a:off x="7042201" y="5456084"/>
            <a:ext cx="2099945" cy="294004"/>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kern="0" spc="10" dirty="0">
                <a:solidFill>
                  <a:srgbClr val="205090">
                    <a:alpha val="100000"/>
                  </a:srgbClr>
                </a:solidFill>
                <a:latin typeface="黑体" panose="02010609060101010101" charset="-122"/>
                <a:ea typeface="黑体" panose="02010609060101010101" charset="-122"/>
                <a:cs typeface="黑体" panose="02010609060101010101" charset="-122"/>
              </a:rPr>
              <a:t>身高、</a:t>
            </a:r>
            <a:r>
              <a:rPr sz="1800" kern="0" spc="10" dirty="0">
                <a:solidFill>
                  <a:srgbClr val="304070">
                    <a:alpha val="100000"/>
                  </a:srgbClr>
                </a:solidFill>
                <a:latin typeface="黑体" panose="02010609060101010101" charset="-122"/>
                <a:ea typeface="黑体" panose="02010609060101010101" charset="-122"/>
                <a:cs typeface="黑体" panose="02010609060101010101" charset="-122"/>
              </a:rPr>
              <a:t>体重、腰臀围</a:t>
            </a:r>
            <a:endParaRPr sz="1800" dirty="0">
              <a:latin typeface="黑体" panose="02010609060101010101" charset="-122"/>
              <a:ea typeface="黑体" panose="02010609060101010101" charset="-122"/>
              <a:cs typeface="黑体" panose="02010609060101010101" charset="-122"/>
            </a:endParaRPr>
          </a:p>
        </p:txBody>
      </p:sp>
      <p:sp>
        <p:nvSpPr>
          <p:cNvPr id="846" name="textbox 846"/>
          <p:cNvSpPr/>
          <p:nvPr/>
        </p:nvSpPr>
        <p:spPr>
          <a:xfrm>
            <a:off x="9601179" y="5405266"/>
            <a:ext cx="1648460" cy="294004"/>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kern="0" spc="20" dirty="0">
                <a:solidFill>
                  <a:srgbClr val="305060">
                    <a:alpha val="100000"/>
                  </a:srgbClr>
                </a:solidFill>
                <a:latin typeface="黑体" panose="02010609060101010101" charset="-122"/>
                <a:ea typeface="黑体" panose="02010609060101010101" charset="-122"/>
                <a:cs typeface="黑体" panose="02010609060101010101" charset="-122"/>
              </a:rPr>
              <a:t>大肠癌自主筛查</a:t>
            </a:r>
            <a:endParaRPr sz="1800" dirty="0">
              <a:latin typeface="黑体" panose="02010609060101010101" charset="-122"/>
              <a:ea typeface="黑体" panose="02010609060101010101" charset="-122"/>
              <a:cs typeface="黑体" panose="02010609060101010101" charset="-122"/>
            </a:endParaRPr>
          </a:p>
        </p:txBody>
      </p:sp>
      <p:sp>
        <p:nvSpPr>
          <p:cNvPr id="852" name="textbox 852"/>
          <p:cNvSpPr/>
          <p:nvPr/>
        </p:nvSpPr>
        <p:spPr>
          <a:xfrm>
            <a:off x="10147258" y="3812338"/>
            <a:ext cx="1200785" cy="294640"/>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kern="0" spc="40" dirty="0">
                <a:solidFill>
                  <a:srgbClr val="305070">
                    <a:alpha val="100000"/>
                  </a:srgbClr>
                </a:solidFill>
                <a:latin typeface="黑体" panose="02010609060101010101" charset="-122"/>
                <a:ea typeface="黑体" panose="02010609060101010101" charset="-122"/>
                <a:cs typeface="黑体" panose="02010609060101010101" charset="-122"/>
              </a:rPr>
              <a:t>简易肺功能</a:t>
            </a:r>
            <a:endParaRPr sz="1800" dirty="0">
              <a:latin typeface="黑体" panose="02010609060101010101" charset="-122"/>
              <a:ea typeface="黑体" panose="02010609060101010101" charset="-122"/>
              <a:cs typeface="黑体" panose="02010609060101010101" charset="-122"/>
            </a:endParaRPr>
          </a:p>
        </p:txBody>
      </p:sp>
      <p:sp>
        <p:nvSpPr>
          <p:cNvPr id="856" name="textbox 856"/>
          <p:cNvSpPr/>
          <p:nvPr/>
        </p:nvSpPr>
        <p:spPr>
          <a:xfrm>
            <a:off x="6991360" y="3799651"/>
            <a:ext cx="991869" cy="294640"/>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kern="0" spc="90" dirty="0">
                <a:solidFill>
                  <a:srgbClr val="305080">
                    <a:alpha val="100000"/>
                  </a:srgbClr>
                </a:solidFill>
                <a:latin typeface="黑体" panose="02010609060101010101" charset="-122"/>
                <a:ea typeface="黑体" panose="02010609060101010101" charset="-122"/>
                <a:cs typeface="黑体" panose="02010609060101010101" charset="-122"/>
              </a:rPr>
              <a:t>精准测压</a:t>
            </a:r>
            <a:endParaRPr sz="1800" dirty="0">
              <a:latin typeface="黑体" panose="02010609060101010101" charset="-122"/>
              <a:ea typeface="黑体" panose="02010609060101010101" charset="-122"/>
              <a:cs typeface="黑体" panose="02010609060101010101" charset="-122"/>
            </a:endParaRPr>
          </a:p>
        </p:txBody>
      </p:sp>
      <p:sp>
        <p:nvSpPr>
          <p:cNvPr id="858" name="textbox 858"/>
          <p:cNvSpPr/>
          <p:nvPr/>
        </p:nvSpPr>
        <p:spPr>
          <a:xfrm>
            <a:off x="8667760" y="3799651"/>
            <a:ext cx="958214" cy="294640"/>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800" kern="0" spc="30" dirty="0">
                <a:solidFill>
                  <a:srgbClr val="304070">
                    <a:alpha val="100000"/>
                  </a:srgbClr>
                </a:solidFill>
                <a:latin typeface="黑体" panose="02010609060101010101" charset="-122"/>
                <a:ea typeface="黑体" panose="02010609060101010101" charset="-122"/>
                <a:cs typeface="黑体" panose="02010609060101010101" charset="-122"/>
              </a:rPr>
              <a:t>精准血糖</a:t>
            </a:r>
            <a:endParaRPr sz="1800" dirty="0">
              <a:latin typeface="黑体" panose="02010609060101010101" charset="-122"/>
              <a:ea typeface="黑体" panose="02010609060101010101" charset="-122"/>
              <a:cs typeface="黑体" panose="02010609060101010101" charset="-122"/>
            </a:endParaRPr>
          </a:p>
        </p:txBody>
      </p:sp>
      <p:sp>
        <p:nvSpPr>
          <p:cNvPr id="860" name="textbox 860"/>
          <p:cNvSpPr/>
          <p:nvPr/>
        </p:nvSpPr>
        <p:spPr>
          <a:xfrm>
            <a:off x="3168680" y="2697214"/>
            <a:ext cx="405765" cy="356234"/>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37465" algn="l" rtl="0" eaLnBrk="0">
              <a:lnSpc>
                <a:spcPct val="99000"/>
              </a:lnSpc>
            </a:pPr>
            <a:r>
              <a:rPr sz="1100" kern="0" spc="0" dirty="0">
                <a:solidFill>
                  <a:srgbClr val="306080">
                    <a:alpha val="100000"/>
                  </a:srgbClr>
                </a:solidFill>
                <a:latin typeface="黑体" panose="02010609060101010101" charset="-122"/>
                <a:ea typeface="黑体" panose="02010609060101010101" charset="-122"/>
                <a:cs typeface="黑体" panose="02010609060101010101" charset="-122"/>
              </a:rPr>
              <a:t>分诊</a:t>
            </a:r>
            <a:endParaRPr sz="1100" dirty="0">
              <a:latin typeface="黑体" panose="02010609060101010101" charset="-122"/>
              <a:ea typeface="黑体" panose="02010609060101010101" charset="-122"/>
              <a:cs typeface="黑体" panose="02010609060101010101" charset="-122"/>
            </a:endParaRPr>
          </a:p>
          <a:p>
            <a:pPr algn="l" rtl="0" eaLnBrk="0">
              <a:lnSpc>
                <a:spcPct val="105000"/>
              </a:lnSpc>
            </a:pPr>
            <a:endParaRPr sz="300" dirty="0">
              <a:latin typeface="Arial" panose="020B0604020202020204"/>
              <a:ea typeface="Arial" panose="020B0604020202020204"/>
              <a:cs typeface="Arial" panose="020B0604020202020204"/>
            </a:endParaRPr>
          </a:p>
          <a:p>
            <a:pPr marL="12700" algn="l" rtl="0" eaLnBrk="0">
              <a:lnSpc>
                <a:spcPct val="95000"/>
              </a:lnSpc>
              <a:spcBef>
                <a:spcPts val="5"/>
              </a:spcBef>
            </a:pPr>
            <a:r>
              <a:rPr sz="800" kern="0" spc="-50" dirty="0">
                <a:solidFill>
                  <a:srgbClr val="408030">
                    <a:alpha val="100000"/>
                  </a:srgbClr>
                </a:solidFill>
                <a:latin typeface="宋体" panose="02010600030101010101" pitchFamily="2" charset="-122"/>
                <a:ea typeface="宋体" panose="02010600030101010101" pitchFamily="2" charset="-122"/>
                <a:cs typeface="宋体" panose="02010600030101010101" pitchFamily="2" charset="-122"/>
              </a:rPr>
              <a:t>预约优先</a:t>
            </a:r>
            <a:endParaRPr sz="800" dirty="0">
              <a:latin typeface="宋体" panose="02010600030101010101" pitchFamily="2" charset="-122"/>
              <a:ea typeface="宋体" panose="02010600030101010101" pitchFamily="2" charset="-122"/>
              <a:cs typeface="宋体" panose="02010600030101010101" pitchFamily="2" charset="-122"/>
            </a:endParaRPr>
          </a:p>
        </p:txBody>
      </p:sp>
      <p:sp>
        <p:nvSpPr>
          <p:cNvPr id="862" name="textbox 862"/>
          <p:cNvSpPr/>
          <p:nvPr/>
        </p:nvSpPr>
        <p:spPr>
          <a:xfrm>
            <a:off x="2108220" y="4278393"/>
            <a:ext cx="461644" cy="14668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9000"/>
              </a:lnSpc>
            </a:pPr>
            <a:r>
              <a:rPr sz="800" kern="0" spc="50" dirty="0">
                <a:solidFill>
                  <a:srgbClr val="FFFFFF">
                    <a:alpha val="100000"/>
                  </a:srgbClr>
                </a:solidFill>
                <a:latin typeface="楷体" panose="02010609060101010101" charset="-122"/>
                <a:ea typeface="楷体" panose="02010609060101010101" charset="-122"/>
                <a:cs typeface="楷体" panose="02010609060101010101" charset="-122"/>
              </a:rPr>
              <a:t>诊室预约</a:t>
            </a:r>
            <a:endParaRPr sz="800" dirty="0">
              <a:latin typeface="楷体" panose="02010609060101010101" charset="-122"/>
              <a:ea typeface="楷体" panose="02010609060101010101" charset="-122"/>
              <a:cs typeface="楷体" panose="02010609060101010101" charset="-122"/>
            </a:endParaRPr>
          </a:p>
        </p:txBody>
      </p:sp>
      <p:sp>
        <p:nvSpPr>
          <p:cNvPr id="864" name="textbox 864"/>
          <p:cNvSpPr/>
          <p:nvPr/>
        </p:nvSpPr>
        <p:spPr>
          <a:xfrm>
            <a:off x="2108220" y="3717673"/>
            <a:ext cx="456565" cy="144145"/>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2700" algn="l" rtl="0" eaLnBrk="0">
              <a:lnSpc>
                <a:spcPct val="97000"/>
              </a:lnSpc>
            </a:pPr>
            <a:r>
              <a:rPr sz="800" kern="0" spc="40" dirty="0">
                <a:solidFill>
                  <a:srgbClr val="FFFFFF">
                    <a:alpha val="100000"/>
                  </a:srgbClr>
                </a:solidFill>
                <a:latin typeface="楷体" panose="02010609060101010101" charset="-122"/>
                <a:ea typeface="楷体" panose="02010609060101010101" charset="-122"/>
                <a:cs typeface="楷体" panose="02010609060101010101" charset="-122"/>
              </a:rPr>
              <a:t>预约挂号</a:t>
            </a:r>
            <a:endParaRPr sz="800" dirty="0">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6" name="picture 866"/>
          <p:cNvPicPr>
            <a:picLocks noChangeAspect="1"/>
          </p:cNvPicPr>
          <p:nvPr/>
        </p:nvPicPr>
        <p:blipFill>
          <a:blip r:embed="rId1"/>
          <a:stretch>
            <a:fillRect/>
          </a:stretch>
        </p:blipFill>
        <p:spPr>
          <a:xfrm rot="21600000">
            <a:off x="0" y="0"/>
            <a:ext cx="12192000" cy="6858000"/>
          </a:xfrm>
          <a:prstGeom prst="rect">
            <a:avLst/>
          </a:prstGeom>
        </p:spPr>
      </p:pic>
      <p:pic>
        <p:nvPicPr>
          <p:cNvPr id="868" name="picture 868"/>
          <p:cNvPicPr>
            <a:picLocks noChangeAspect="1"/>
          </p:cNvPicPr>
          <p:nvPr/>
        </p:nvPicPr>
        <p:blipFill>
          <a:blip r:embed="rId2"/>
          <a:stretch>
            <a:fillRect/>
          </a:stretch>
        </p:blipFill>
        <p:spPr>
          <a:xfrm rot="21600000">
            <a:off x="476219" y="5238757"/>
            <a:ext cx="11601541" cy="1289029"/>
          </a:xfrm>
          <a:prstGeom prst="rect">
            <a:avLst/>
          </a:prstGeom>
        </p:spPr>
      </p:pic>
      <p:graphicFrame>
        <p:nvGraphicFramePr>
          <p:cNvPr id="870" name="table 870"/>
          <p:cNvGraphicFramePr>
            <a:graphicFrameLocks noGrp="1"/>
          </p:cNvGraphicFramePr>
          <p:nvPr/>
        </p:nvGraphicFramePr>
        <p:xfrm>
          <a:off x="215920" y="2498691"/>
          <a:ext cx="3818889" cy="2489200"/>
        </p:xfrm>
        <a:graphic>
          <a:graphicData uri="http://schemas.openxmlformats.org/drawingml/2006/table">
            <a:tbl>
              <a:tblPr/>
              <a:tblGrid>
                <a:gridCol w="438150"/>
                <a:gridCol w="758190"/>
                <a:gridCol w="371475"/>
                <a:gridCol w="667384"/>
                <a:gridCol w="262890"/>
                <a:gridCol w="1320800"/>
              </a:tblGrid>
              <a:tr h="231775">
                <a:tc gridSpan="6">
                  <a:txBody>
                    <a:bodyPr/>
                    <a:lstStyle/>
                    <a:p>
                      <a:pPr algn="l" rtl="0" eaLnBrk="0">
                        <a:lnSpc>
                          <a:spcPct val="113000"/>
                        </a:lnSpc>
                      </a:pPr>
                      <a:endParaRPr sz="600" dirty="0">
                        <a:latin typeface="Arial" panose="020B0604020202020204"/>
                        <a:ea typeface="Arial" panose="020B0604020202020204"/>
                        <a:cs typeface="Arial" panose="020B0604020202020204"/>
                      </a:endParaRPr>
                    </a:p>
                    <a:p>
                      <a:pPr marL="215900" algn="l" rtl="0" eaLnBrk="0">
                        <a:lnSpc>
                          <a:spcPct val="89000"/>
                        </a:lnSpc>
                      </a:pPr>
                      <a:r>
                        <a:rPr sz="900" kern="0" spc="-10" dirty="0">
                          <a:solidFill>
                            <a:srgbClr val="70C0B0">
                              <a:alpha val="100000"/>
                            </a:srgbClr>
                          </a:solidFill>
                          <a:latin typeface="宋体" panose="02010600030101010101" pitchFamily="2" charset="-122"/>
                          <a:ea typeface="宋体" panose="02010600030101010101" pitchFamily="2" charset="-122"/>
                          <a:cs typeface="宋体" panose="02010600030101010101" pitchFamily="2" charset="-122"/>
                        </a:rPr>
                        <a:t>慢性病健康量理支持中心</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6050">
                <a:tc>
                  <a:txBody>
                    <a:bodyPr/>
                    <a:lstStyle/>
                    <a:p>
                      <a:pPr algn="l" rtl="0" eaLnBrk="0">
                        <a:lnSpc>
                          <a:spcPts val="1100"/>
                        </a:lnSpc>
                      </a:pPr>
                      <a:endParaRPr sz="9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88000"/>
                        </a:lnSpc>
                      </a:pPr>
                      <a:endParaRPr sz="100" dirty="0">
                        <a:latin typeface="Arial" panose="020B0604020202020204"/>
                        <a:ea typeface="Arial" panose="020B0604020202020204"/>
                        <a:cs typeface="Arial" panose="020B0604020202020204"/>
                      </a:endParaRPr>
                    </a:p>
                    <a:p>
                      <a:pPr marL="43815" algn="l" rtl="0" eaLnBrk="0">
                        <a:lnSpc>
                          <a:spcPct val="91000"/>
                        </a:lnSpc>
                        <a:spcBef>
                          <a:spcPts val="0"/>
                        </a:spcBef>
                      </a:pPr>
                      <a:r>
                        <a:rPr sz="8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a:t>
                      </a:r>
                      <a:r>
                        <a:rPr sz="800"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3</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1100"/>
                        </a:lnSpc>
                      </a:pPr>
                      <a:endParaRPr sz="9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rtl="0" eaLnBrk="0">
                        <a:lnSpc>
                          <a:spcPts val="1100"/>
                        </a:lnSpc>
                      </a:pPr>
                      <a:endParaRPr sz="9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7650">
                <a:tc>
                  <a:txBody>
                    <a:bodyPr/>
                    <a:lstStyle/>
                    <a:p>
                      <a:pPr algn="l" rtl="0" eaLnBrk="0">
                        <a:lnSpc>
                          <a:spcPct val="145000"/>
                        </a:lnSpc>
                      </a:pPr>
                      <a:endParaRPr sz="200" dirty="0">
                        <a:latin typeface="Arial" panose="020B0604020202020204"/>
                        <a:ea typeface="Arial" panose="020B0604020202020204"/>
                        <a:cs typeface="Arial" panose="020B0604020202020204"/>
                      </a:endParaRPr>
                    </a:p>
                    <a:p>
                      <a:pPr marL="57150" algn="l" rtl="0" eaLnBrk="0">
                        <a:lnSpc>
                          <a:spcPts val="425"/>
                        </a:lnSpc>
                        <a:spcBef>
                          <a:spcPts val="0"/>
                        </a:spcBef>
                      </a:pPr>
                      <a:r>
                        <a:rPr sz="300" kern="0" spc="-10" dirty="0">
                          <a:solidFill>
                            <a:srgbClr val="B0C0C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8000"/>
                        </a:lnSpc>
                      </a:pPr>
                      <a:endParaRPr sz="300" dirty="0">
                        <a:latin typeface="Arial" panose="020B0604020202020204"/>
                        <a:ea typeface="Arial" panose="020B0604020202020204"/>
                        <a:cs typeface="Arial" panose="020B0604020202020204"/>
                      </a:endParaRPr>
                    </a:p>
                    <a:p>
                      <a:pPr marL="215265" algn="l" rtl="0" eaLnBrk="0">
                        <a:lnSpc>
                          <a:spcPts val="600"/>
                        </a:lnSpc>
                        <a:spcBef>
                          <a:spcPts val="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R</a:t>
                      </a:r>
                      <a:endParaRPr sz="900" dirty="0">
                        <a:latin typeface="宋体" panose="02010600030101010101" pitchFamily="2" charset="-122"/>
                        <a:ea typeface="宋体" panose="02010600030101010101" pitchFamily="2" charset="-122"/>
                        <a:cs typeface="宋体" panose="02010600030101010101" pitchFamily="2" charset="-122"/>
                      </a:endParaRPr>
                    </a:p>
                    <a:p>
                      <a:pPr marL="69850" algn="l" rtl="0" eaLnBrk="0">
                        <a:lnSpc>
                          <a:spcPct val="80000"/>
                        </a:lnSpc>
                        <a:spcBef>
                          <a:spcPts val="5"/>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t</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1000"/>
                        </a:lnSpc>
                      </a:pPr>
                      <a:endParaRPr sz="400" dirty="0">
                        <a:latin typeface="Arial" panose="020B0604020202020204"/>
                        <a:ea typeface="Arial" panose="020B0604020202020204"/>
                        <a:cs typeface="Arial" panose="020B0604020202020204"/>
                      </a:endParaRPr>
                    </a:p>
                    <a:p>
                      <a:pPr marL="381000" algn="l" rtl="0" eaLnBrk="0">
                        <a:lnSpc>
                          <a:spcPts val="805"/>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4000"/>
                        </a:lnSpc>
                      </a:pPr>
                      <a:endParaRPr sz="400" dirty="0">
                        <a:latin typeface="Arial" panose="020B0604020202020204"/>
                        <a:ea typeface="Arial" panose="020B0604020202020204"/>
                        <a:cs typeface="Arial" panose="020B0604020202020204"/>
                      </a:endParaRPr>
                    </a:p>
                    <a:p>
                      <a:pPr marL="147955" algn="l" rtl="0" eaLnBrk="0">
                        <a:lnSpc>
                          <a:spcPts val="495"/>
                        </a:lnSpc>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7000"/>
                        </a:lnSpc>
                      </a:pPr>
                      <a:endParaRPr sz="400" dirty="0">
                        <a:latin typeface="Arial" panose="020B0604020202020204"/>
                        <a:ea typeface="Arial" panose="020B0604020202020204"/>
                        <a:cs typeface="Arial" panose="020B0604020202020204"/>
                      </a:endParaRPr>
                    </a:p>
                    <a:p>
                      <a:pPr marL="180975" algn="l" rtl="0" eaLnBrk="0">
                        <a:lnSpc>
                          <a:spcPct val="91000"/>
                        </a:lnSpc>
                        <a:spcBef>
                          <a:spcPts val="0"/>
                        </a:spcBef>
                      </a:pPr>
                      <a:r>
                        <a:rPr sz="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t</a:t>
                      </a:r>
                      <a:endParaRPr sz="400" dirty="0">
                        <a:latin typeface="宋体" panose="02010600030101010101" pitchFamily="2" charset="-122"/>
                        <a:ea typeface="宋体" panose="02010600030101010101" pitchFamily="2" charset="-122"/>
                        <a:cs typeface="宋体" panose="02010600030101010101" pitchFamily="2" charset="-122"/>
                      </a:endParaRPr>
                    </a:p>
                    <a:p>
                      <a:pPr marL="180975" algn="l" rtl="0" eaLnBrk="0">
                        <a:lnSpc>
                          <a:spcPts val="945"/>
                        </a:lnSpc>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et</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400"/>
                        </a:lnSpc>
                      </a:pPr>
                      <a:endParaRPr sz="3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250">
                <a:tc>
                  <a:txBody>
                    <a:bodyPr/>
                    <a:lstStyle/>
                    <a:p>
                      <a:pPr algn="l" rtl="0" eaLnBrk="0">
                        <a:lnSpc>
                          <a:spcPct val="113000"/>
                        </a:lnSpc>
                      </a:pPr>
                      <a:endParaRPr sz="700" dirty="0">
                        <a:latin typeface="Arial" panose="020B0604020202020204"/>
                        <a:ea typeface="Arial" panose="020B0604020202020204"/>
                        <a:cs typeface="Arial" panose="020B0604020202020204"/>
                      </a:endParaRPr>
                    </a:p>
                    <a:p>
                      <a:pPr marL="133350" algn="l" rtl="0" eaLnBrk="0">
                        <a:lnSpc>
                          <a:spcPts val="425"/>
                        </a:lnSpc>
                        <a:spcBef>
                          <a:spcPts val="0"/>
                        </a:spcBef>
                      </a:pPr>
                      <a:r>
                        <a:rPr sz="300" kern="0" spc="0" dirty="0">
                          <a:solidFill>
                            <a:srgbClr val="404050">
                              <a:alpha val="100000"/>
                            </a:srgbClr>
                          </a:solidFill>
                          <a:latin typeface="宋体" panose="02010600030101010101" pitchFamily="2" charset="-122"/>
                          <a:ea typeface="宋体" panose="02010600030101010101" pitchFamily="2" charset="-122"/>
                          <a:cs typeface="宋体" panose="02010600030101010101" pitchFamily="2" charset="-122"/>
                        </a:rPr>
                        <a:t>199</a:t>
                      </a:r>
                      <a:endParaRPr sz="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5000"/>
                        </a:lnSpc>
                      </a:pPr>
                      <a:endParaRPr sz="300" dirty="0">
                        <a:latin typeface="Arial" panose="020B0604020202020204"/>
                        <a:ea typeface="Arial" panose="020B0604020202020204"/>
                        <a:cs typeface="Arial" panose="020B0604020202020204"/>
                      </a:endParaRPr>
                    </a:p>
                    <a:p>
                      <a:pPr marL="720725" algn="l" rtl="0" eaLnBrk="0">
                        <a:lnSpc>
                          <a:spcPts val="500"/>
                        </a:lnSpc>
                        <a:spcBef>
                          <a:spcPts val="0"/>
                        </a:spcBef>
                      </a:pP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幅</a:t>
                      </a:r>
                      <a:endParaRPr sz="4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500"/>
                        </a:lnSpc>
                      </a:pPr>
                      <a:endParaRPr sz="4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300"/>
                        </a:lnSpc>
                      </a:pPr>
                      <a:endParaRPr sz="2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76000"/>
                        </a:lnSpc>
                      </a:pPr>
                      <a:endParaRPr sz="100" dirty="0">
                        <a:latin typeface="Arial" panose="020B0604020202020204"/>
                        <a:ea typeface="Arial" panose="020B0604020202020204"/>
                        <a:cs typeface="Arial" panose="020B0604020202020204"/>
                      </a:endParaRPr>
                    </a:p>
                    <a:p>
                      <a:pPr marL="494665" algn="l" rtl="0" eaLnBrk="0">
                        <a:lnSpc>
                          <a:spcPct val="87000"/>
                        </a:lnSpc>
                      </a:pPr>
                      <a:r>
                        <a:rPr sz="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endParaRPr sz="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300"/>
                        </a:lnSpc>
                      </a:pPr>
                      <a:endParaRPr sz="2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
                        </a:lnSpc>
                      </a:pPr>
                      <a:endParaRPr sz="100" dirty="0">
                        <a:latin typeface="Arial" panose="020B0604020202020204"/>
                        <a:ea typeface="Arial" panose="020B0604020202020204"/>
                        <a:cs typeface="Arial" panose="020B0604020202020204"/>
                      </a:endParaRPr>
                    </a:p>
                    <a:p>
                      <a:pPr marL="203200" algn="l" rtl="0" eaLnBrk="0">
                        <a:lnSpc>
                          <a:spcPct val="80000"/>
                        </a:lnSpc>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m</a:t>
                      </a:r>
                      <a:r>
                        <a:rPr sz="3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幅</a:t>
                      </a:r>
                      <a:endParaRPr sz="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40000"/>
                        </a:lnSpc>
                      </a:pPr>
                      <a:endParaRPr sz="100" dirty="0">
                        <a:latin typeface="Arial" panose="020B0604020202020204"/>
                        <a:ea typeface="Arial" panose="020B0604020202020204"/>
                        <a:cs typeface="Arial" panose="020B0604020202020204"/>
                      </a:endParaRPr>
                    </a:p>
                    <a:p>
                      <a:pPr marL="69215" algn="l" rtl="0" eaLnBrk="0">
                        <a:lnSpc>
                          <a:spcPct val="70000"/>
                        </a:lnSpc>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3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300"/>
                        </a:lnSpc>
                      </a:pPr>
                      <a:endParaRPr sz="2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4000"/>
                        </a:lnSpc>
                      </a:pPr>
                      <a:endParaRPr sz="200" dirty="0">
                        <a:latin typeface="Arial" panose="020B0604020202020204"/>
                        <a:ea typeface="Arial" panose="020B0604020202020204"/>
                        <a:cs typeface="Arial" panose="020B0604020202020204"/>
                      </a:endParaRPr>
                    </a:p>
                    <a:p>
                      <a:pPr marL="437515" algn="l" rtl="0" eaLnBrk="0">
                        <a:lnSpc>
                          <a:spcPts val="575"/>
                        </a:lnSpc>
                        <a:spcBef>
                          <a:spcPts val="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EeE</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38000"/>
                        </a:lnSpc>
                      </a:pPr>
                      <a:endParaRPr sz="200" dirty="0">
                        <a:latin typeface="Arial" panose="020B0604020202020204"/>
                        <a:ea typeface="Arial" panose="020B0604020202020204"/>
                        <a:cs typeface="Arial" panose="020B0604020202020204"/>
                      </a:endParaRPr>
                    </a:p>
                    <a:p>
                      <a:pPr marL="56515" algn="l" rtl="0" eaLnBrk="0">
                        <a:lnSpc>
                          <a:spcPct val="72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B</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98000"/>
                        </a:lnSpc>
                      </a:pPr>
                      <a:endParaRPr sz="100" dirty="0">
                        <a:latin typeface="Arial" panose="020B0604020202020204"/>
                        <a:ea typeface="Arial" panose="020B0604020202020204"/>
                        <a:cs typeface="Arial" panose="020B0604020202020204"/>
                      </a:endParaRPr>
                    </a:p>
                    <a:p>
                      <a:pPr marL="104775" algn="l" rtl="0" eaLnBrk="0">
                        <a:lnSpc>
                          <a:spcPct val="85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8</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25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75000"/>
                        </a:lnSpc>
                      </a:pPr>
                      <a:endParaRPr sz="100" dirty="0">
                        <a:latin typeface="Arial" panose="020B0604020202020204"/>
                        <a:ea typeface="Arial" panose="020B0604020202020204"/>
                        <a:cs typeface="Arial" panose="020B0604020202020204"/>
                      </a:endParaRPr>
                    </a:p>
                    <a:p>
                      <a:pPr marL="412115" indent="24765" algn="l" rtl="0" eaLnBrk="0">
                        <a:lnSpc>
                          <a:spcPct val="73000"/>
                        </a:lnSpc>
                        <a:spcBef>
                          <a:spcPts val="0"/>
                        </a:spcBef>
                      </a:pP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EIO</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EIen</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2000"/>
                        </a:lnSpc>
                      </a:pPr>
                      <a:endParaRPr sz="800" dirty="0">
                        <a:latin typeface="Arial" panose="020B0604020202020204"/>
                        <a:ea typeface="Arial" panose="020B0604020202020204"/>
                        <a:cs typeface="Arial" panose="020B0604020202020204"/>
                      </a:endParaRPr>
                    </a:p>
                    <a:p>
                      <a:pPr marL="248285" algn="l" rtl="0" eaLnBrk="0">
                        <a:lnSpc>
                          <a:spcPts val="625"/>
                        </a:lnSpc>
                        <a:spcBef>
                          <a:spcPts val="0"/>
                        </a:spcBef>
                      </a:pPr>
                      <a:r>
                        <a:rPr sz="1300" kern="0" spc="-30" baseline="-6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srm</a:t>
                      </a:r>
                      <a:r>
                        <a:rPr sz="8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30" baseline="3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解</a:t>
                      </a:r>
                      <a:endParaRPr sz="900" baseline="30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38000"/>
                        </a:lnSpc>
                      </a:pPr>
                      <a:endParaRPr sz="200" dirty="0">
                        <a:latin typeface="Arial" panose="020B0604020202020204"/>
                        <a:ea typeface="Arial" panose="020B0604020202020204"/>
                        <a:cs typeface="Arial" panose="020B0604020202020204"/>
                      </a:endParaRPr>
                    </a:p>
                    <a:p>
                      <a:pPr marL="69215" algn="l" rtl="0" eaLnBrk="0">
                        <a:lnSpc>
                          <a:spcPct val="78000"/>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R</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25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6000"/>
                        </a:lnSpc>
                      </a:pPr>
                      <a:endParaRPr sz="100" dirty="0">
                        <a:latin typeface="Arial" panose="020B0604020202020204"/>
                        <a:ea typeface="Arial" panose="020B0604020202020204"/>
                        <a:cs typeface="Arial" panose="020B0604020202020204"/>
                      </a:endParaRPr>
                    </a:p>
                    <a:p>
                      <a:pPr marL="437515" algn="l" rtl="0" eaLnBrk="0">
                        <a:lnSpc>
                          <a:spcPct val="91000"/>
                        </a:lnSpc>
                        <a:spcBef>
                          <a:spcPts val="0"/>
                        </a:spcBef>
                      </a:pP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es*</a:t>
                      </a:r>
                      <a:endParaRPr sz="900" dirty="0">
                        <a:latin typeface="宋体" panose="02010600030101010101" pitchFamily="2" charset="-122"/>
                        <a:ea typeface="宋体" panose="02010600030101010101" pitchFamily="2" charset="-122"/>
                        <a:cs typeface="宋体" panose="02010600030101010101" pitchFamily="2" charset="-122"/>
                      </a:endParaRPr>
                    </a:p>
                    <a:p>
                      <a:pPr marL="412115" algn="l" rtl="0" eaLnBrk="0">
                        <a:lnSpc>
                          <a:spcPts val="590"/>
                        </a:lnSpc>
                      </a:pP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Eean</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14000"/>
                        </a:lnSpc>
                      </a:pPr>
                      <a:endParaRPr sz="200" dirty="0">
                        <a:latin typeface="Arial" panose="020B0604020202020204"/>
                        <a:ea typeface="Arial" panose="020B0604020202020204"/>
                        <a:cs typeface="Arial" panose="020B0604020202020204"/>
                      </a:endParaRPr>
                    </a:p>
                    <a:p>
                      <a:pPr marL="412115" algn="l" rtl="0" eaLnBrk="0">
                        <a:lnSpc>
                          <a:spcPts val="575"/>
                        </a:lnSpc>
                        <a:spcBef>
                          <a:spcPts val="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Eean</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650">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35000"/>
                        </a:lnSpc>
                      </a:pPr>
                      <a:endParaRPr sz="200" dirty="0">
                        <a:latin typeface="Arial" panose="020B0604020202020204"/>
                        <a:ea typeface="Arial" panose="020B0604020202020204"/>
                        <a:cs typeface="Arial" panose="020B0604020202020204"/>
                      </a:endParaRPr>
                    </a:p>
                    <a:p>
                      <a:pPr marL="437515" algn="l" rtl="0" eaLnBrk="0">
                        <a:lnSpc>
                          <a:spcPts val="575"/>
                        </a:lnSpc>
                        <a:spcBef>
                          <a:spcPts val="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EeaE</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43000"/>
                        </a:lnSpc>
                      </a:pPr>
                      <a:endParaRPr sz="100" dirty="0">
                        <a:latin typeface="Arial" panose="020B0604020202020204"/>
                        <a:ea typeface="Arial" panose="020B0604020202020204"/>
                        <a:cs typeface="Arial" panose="020B0604020202020204"/>
                      </a:endParaRPr>
                    </a:p>
                    <a:p>
                      <a:pPr marL="99060" algn="l" rtl="0" eaLnBrk="0">
                        <a:lnSpc>
                          <a:spcPct val="95000"/>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路</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48000"/>
                        </a:lnSpc>
                      </a:pPr>
                      <a:endParaRPr sz="100" dirty="0">
                        <a:latin typeface="Arial" panose="020B0604020202020204"/>
                        <a:ea typeface="Arial" panose="020B0604020202020204"/>
                        <a:cs typeface="Arial" panose="020B0604020202020204"/>
                      </a:endParaRPr>
                    </a:p>
                    <a:p>
                      <a:pPr marL="304800" algn="l" rtl="0" eaLnBrk="0">
                        <a:lnSpc>
                          <a:spcPct val="78000"/>
                        </a:lnSpc>
                      </a:pP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jw</a:t>
                      </a:r>
                      <a:r>
                        <a:rPr sz="900" kern="0" spc="3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30" baseline="12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邮</a:t>
                      </a:r>
                      <a:endParaRPr sz="900" baseline="120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590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27000"/>
                        </a:lnSpc>
                      </a:pPr>
                      <a:endParaRPr sz="100" dirty="0">
                        <a:latin typeface="Arial" panose="020B0604020202020204"/>
                        <a:ea typeface="Arial" panose="020B0604020202020204"/>
                        <a:cs typeface="Arial" panose="020B0604020202020204"/>
                      </a:endParaRPr>
                    </a:p>
                    <a:p>
                      <a:pPr marL="437515" indent="-62865" algn="l" rtl="0" eaLnBrk="0">
                        <a:lnSpc>
                          <a:spcPct val="78000"/>
                        </a:lnSpc>
                      </a:pP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EIenE   </a:t>
                      </a:r>
                      <a:r>
                        <a:rPr sz="8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EIe</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1000"/>
                        </a:lnSpc>
                      </a:pPr>
                      <a:endParaRPr sz="500" dirty="0">
                        <a:latin typeface="Arial" panose="020B0604020202020204"/>
                        <a:ea typeface="Arial" panose="020B0604020202020204"/>
                        <a:cs typeface="Arial" panose="020B0604020202020204"/>
                      </a:endParaRPr>
                    </a:p>
                    <a:p>
                      <a:pPr marL="22860" algn="l" rtl="0" eaLnBrk="0">
                        <a:lnSpc>
                          <a:spcPct val="91000"/>
                        </a:lnSpc>
                        <a:spcBef>
                          <a:spcPts val="5"/>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醋</a:t>
                      </a:r>
                      <a:r>
                        <a:rPr sz="6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解</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eaVert">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5000"/>
                        </a:lnSpc>
                      </a:pPr>
                      <a:endParaRPr sz="100" dirty="0">
                        <a:latin typeface="Arial" panose="020B0604020202020204"/>
                        <a:ea typeface="Arial" panose="020B0604020202020204"/>
                        <a:cs typeface="Arial" panose="020B0604020202020204"/>
                      </a:endParaRPr>
                    </a:p>
                    <a:p>
                      <a:pPr marL="437515" algn="l" rtl="0" eaLnBrk="0">
                        <a:lnSpc>
                          <a:spcPct val="67000"/>
                        </a:lnSpc>
                      </a:pP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Iec</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5000"/>
                        </a:lnSpc>
                      </a:pPr>
                      <a:endParaRPr sz="100" dirty="0">
                        <a:latin typeface="Arial" panose="020B0604020202020204"/>
                        <a:ea typeface="Arial" panose="020B0604020202020204"/>
                        <a:cs typeface="Arial" panose="020B0604020202020204"/>
                      </a:endParaRPr>
                    </a:p>
                    <a:p>
                      <a:pPr marL="248285" algn="l" rtl="0" eaLnBrk="0">
                        <a:lnSpc>
                          <a:spcPct val="67000"/>
                        </a:lnSpc>
                      </a:pP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emi</a:t>
                      </a:r>
                      <a:r>
                        <a:rPr sz="900" kern="0" spc="3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20" baseline="17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班</a:t>
                      </a:r>
                      <a:endParaRPr sz="900" baseline="170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85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650">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35000"/>
                        </a:lnSpc>
                      </a:pPr>
                      <a:endParaRPr sz="200" dirty="0">
                        <a:latin typeface="Arial" panose="020B0604020202020204"/>
                        <a:ea typeface="Arial" panose="020B0604020202020204"/>
                        <a:cs typeface="Arial" panose="020B0604020202020204"/>
                      </a:endParaRPr>
                    </a:p>
                    <a:p>
                      <a:pPr marL="494665" algn="l" rtl="0" eaLnBrk="0">
                        <a:lnSpc>
                          <a:spcPts val="575"/>
                        </a:lnSpc>
                        <a:spcBef>
                          <a:spcPts val="0"/>
                        </a:spcBef>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47000"/>
                        </a:lnSpc>
                      </a:pPr>
                      <a:endParaRPr sz="100" dirty="0">
                        <a:latin typeface="Arial" panose="020B0604020202020204"/>
                        <a:ea typeface="Arial" panose="020B0604020202020204"/>
                        <a:cs typeface="Arial" panose="020B0604020202020204"/>
                      </a:endParaRPr>
                    </a:p>
                    <a:p>
                      <a:pPr marL="215900" algn="l" rtl="0" eaLnBrk="0">
                        <a:lnSpc>
                          <a:spcPct val="67000"/>
                        </a:lnSpc>
                      </a:pP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a:t>
                      </a:r>
                      <a:endParaRPr sz="9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ts val="900"/>
                        </a:lnSpc>
                      </a:pPr>
                      <a:endParaRPr sz="7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rtl="0" eaLnBrk="0">
                        <a:lnSpc>
                          <a:spcPts val="825"/>
                        </a:lnSpc>
                      </a:pPr>
                      <a:endParaRPr sz="600" dirty="0">
                        <a:latin typeface="Arial" panose="020B0604020202020204"/>
                        <a:ea typeface="Arial" panose="020B0604020202020204"/>
                        <a:cs typeface="Arial" panose="020B0604020202020204"/>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ct val="109000"/>
                        </a:lnSpc>
                      </a:pPr>
                      <a:endParaRPr sz="200" dirty="0">
                        <a:latin typeface="Arial" panose="020B0604020202020204"/>
                        <a:ea typeface="Arial" panose="020B0604020202020204"/>
                        <a:cs typeface="Arial" panose="020B0604020202020204"/>
                      </a:endParaRPr>
                    </a:p>
                    <a:p>
                      <a:pPr marL="335915" algn="l" rtl="0" eaLnBrk="0">
                        <a:lnSpc>
                          <a:spcPts val="550"/>
                        </a:lnSpc>
                        <a:spcBef>
                          <a:spcPts val="0"/>
                        </a:spcBef>
                      </a:pPr>
                      <a:r>
                        <a:rPr sz="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8                  </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18</a:t>
                      </a:r>
                      <a:endParaRPr sz="4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872" name="picture 872"/>
          <p:cNvPicPr>
            <a:picLocks noChangeAspect="1"/>
          </p:cNvPicPr>
          <p:nvPr/>
        </p:nvPicPr>
        <p:blipFill>
          <a:blip r:embed="rId3"/>
          <a:stretch>
            <a:fillRect/>
          </a:stretch>
        </p:blipFill>
        <p:spPr>
          <a:xfrm rot="21600000">
            <a:off x="234939" y="2520932"/>
            <a:ext cx="165079" cy="190515"/>
          </a:xfrm>
          <a:prstGeom prst="rect">
            <a:avLst/>
          </a:prstGeom>
        </p:spPr>
      </p:pic>
      <p:graphicFrame>
        <p:nvGraphicFramePr>
          <p:cNvPr id="874" name="table 874"/>
          <p:cNvGraphicFramePr>
            <a:graphicFrameLocks noGrp="1"/>
          </p:cNvGraphicFramePr>
          <p:nvPr/>
        </p:nvGraphicFramePr>
        <p:xfrm>
          <a:off x="4359244" y="2549509"/>
          <a:ext cx="3625849" cy="2406650"/>
        </p:xfrm>
        <a:graphic>
          <a:graphicData uri="http://schemas.openxmlformats.org/drawingml/2006/table">
            <a:tbl>
              <a:tblPr/>
              <a:tblGrid>
                <a:gridCol w="549275"/>
                <a:gridCol w="330200"/>
                <a:gridCol w="528319"/>
                <a:gridCol w="467359"/>
                <a:gridCol w="193675"/>
                <a:gridCol w="1289050"/>
                <a:gridCol w="182245"/>
                <a:gridCol w="85725"/>
              </a:tblGrid>
              <a:tr h="174625">
                <a:tc gridSpan="8">
                  <a:txBody>
                    <a:bodyPr/>
                    <a:lstStyle/>
                    <a:p>
                      <a:pPr algn="l" rtl="0" eaLnBrk="0">
                        <a:lnSpc>
                          <a:spcPct val="102000"/>
                        </a:lnSpc>
                      </a:pPr>
                      <a:endParaRPr sz="700" dirty="0">
                        <a:latin typeface="Arial" panose="020B0604020202020204"/>
                        <a:ea typeface="Arial" panose="020B0604020202020204"/>
                        <a:cs typeface="Arial" panose="020B0604020202020204"/>
                      </a:endParaRPr>
                    </a:p>
                    <a:p>
                      <a:pPr marL="53975" algn="l" rtl="0" eaLnBrk="0">
                        <a:lnSpc>
                          <a:spcPts val="465"/>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350">
                <a:tc gridSpan="2">
                  <a:txBody>
                    <a:bodyPr/>
                    <a:lstStyle/>
                    <a:p>
                      <a:pPr algn="l" rtl="0" eaLnBrk="0">
                        <a:lnSpc>
                          <a:spcPct val="106000"/>
                        </a:lnSpc>
                      </a:pPr>
                      <a:endParaRPr sz="800" dirty="0">
                        <a:latin typeface="Arial" panose="020B0604020202020204"/>
                        <a:ea typeface="Arial" panose="020B0604020202020204"/>
                        <a:cs typeface="Arial" panose="020B0604020202020204"/>
                      </a:endParaRPr>
                    </a:p>
                    <a:p>
                      <a:pPr marL="174625" algn="l" rtl="0" eaLnBrk="0">
                        <a:lnSpc>
                          <a:spcPts val="545"/>
                        </a:lnSpc>
                        <a:spcBef>
                          <a:spcPts val="0"/>
                        </a:spcBef>
                      </a:pPr>
                      <a:r>
                        <a:rPr sz="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0010</a:t>
                      </a:r>
                      <a:r>
                        <a:rPr sz="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baseline="13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维</a:t>
                      </a:r>
                      <a:r>
                        <a:rPr sz="3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baseline="13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题</a:t>
                      </a:r>
                      <a:endParaRPr sz="600" baseline="13000" dirty="0">
                        <a:latin typeface="宋体" panose="02010600030101010101" pitchFamily="2" charset="-122"/>
                        <a:ea typeface="宋体" panose="02010600030101010101" pitchFamily="2" charset="-122"/>
                        <a:cs typeface="宋体" panose="02010600030101010101" pitchFamily="2" charset="-122"/>
                      </a:endParaRPr>
                    </a:p>
                    <a:p>
                      <a:pPr marL="73025" algn="l" rtl="0" eaLnBrk="0">
                        <a:lnSpc>
                          <a:spcPct val="86000"/>
                        </a:lnSpc>
                        <a:spcBef>
                          <a:spcPts val="25"/>
                        </a:spcBef>
                      </a:pP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鞍   1</a:t>
                      </a:r>
                      <a:r>
                        <a:rPr sz="4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C</a:t>
                      </a:r>
                      <a:r>
                        <a:rPr sz="4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9</a:t>
                      </a:r>
                      <a:endParaRPr sz="4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rtl="0" eaLnBrk="0">
                        <a:lnSpc>
                          <a:spcPct val="105000"/>
                        </a:lnSpc>
                      </a:pPr>
                      <a:endParaRPr sz="700" dirty="0">
                        <a:latin typeface="Arial" panose="020B0604020202020204"/>
                        <a:ea typeface="Arial" panose="020B0604020202020204"/>
                        <a:cs typeface="Arial" panose="020B0604020202020204"/>
                      </a:endParaRPr>
                    </a:p>
                    <a:p>
                      <a:pPr marL="139700" algn="l" rtl="0" eaLnBrk="0">
                        <a:lnSpc>
                          <a:spcPct val="83000"/>
                        </a:lnSpc>
                        <a:spcBef>
                          <a:spcPts val="5"/>
                        </a:spcBef>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整1</a:t>
                      </a:r>
                      <a:r>
                        <a:rPr sz="600" kern="0" spc="2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检</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D</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61000"/>
                        </a:lnSpc>
                      </a:pPr>
                      <a:endParaRPr sz="100" dirty="0">
                        <a:latin typeface="Arial" panose="020B0604020202020204"/>
                        <a:ea typeface="Arial" panose="020B0604020202020204"/>
                        <a:cs typeface="Arial" panose="020B0604020202020204"/>
                      </a:endParaRPr>
                    </a:p>
                    <a:p>
                      <a:pPr marL="835660" algn="l" rtl="0" eaLnBrk="0">
                        <a:lnSpc>
                          <a:spcPts val="685"/>
                        </a:lnSpc>
                      </a:pPr>
                      <a:r>
                        <a:rPr sz="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照</a:t>
                      </a:r>
                      <a:r>
                        <a:rPr sz="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t</a:t>
                      </a:r>
                      <a:endParaRPr sz="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66000"/>
                        </a:lnSpc>
                      </a:pPr>
                      <a:endParaRPr sz="100" dirty="0">
                        <a:latin typeface="Arial" panose="020B0604020202020204"/>
                        <a:ea typeface="Arial" panose="020B0604020202020204"/>
                        <a:cs typeface="Arial" panose="020B0604020202020204"/>
                      </a:endParaRPr>
                    </a:p>
                    <a:p>
                      <a:pPr marL="73660" algn="l" rtl="0" eaLnBrk="0">
                        <a:lnSpc>
                          <a:spcPct val="95000"/>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Da                     维  质  9</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8000"/>
                        </a:lnSpc>
                      </a:pPr>
                      <a:endParaRPr sz="9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algn="r" rtl="0" eaLnBrk="0">
                        <a:lnSpc>
                          <a:spcPct val="78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H</a:t>
                      </a:r>
                      <a:r>
                        <a:rPr sz="6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11">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7500">
                <a:tc gridSpan="2">
                  <a:txBody>
                    <a:bodyPr/>
                    <a:lstStyle/>
                    <a:p>
                      <a:pPr algn="l" rtl="0" eaLnBrk="0">
                        <a:lnSpc>
                          <a:spcPct val="107000"/>
                        </a:lnSpc>
                      </a:pPr>
                      <a:endParaRPr sz="700" dirty="0">
                        <a:latin typeface="Arial" panose="020B0604020202020204"/>
                        <a:ea typeface="Arial" panose="020B0604020202020204"/>
                        <a:cs typeface="Arial" panose="020B0604020202020204"/>
                      </a:endParaRPr>
                    </a:p>
                    <a:p>
                      <a:pPr marL="225425" algn="l" rtl="0" eaLnBrk="0">
                        <a:lnSpc>
                          <a:spcPct val="66000"/>
                        </a:lnSpc>
                        <a:spcBef>
                          <a:spcPts val="5"/>
                        </a:spcBef>
                      </a:pP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K</a:t>
                      </a:r>
                      <a:endParaRPr sz="500" dirty="0">
                        <a:latin typeface="宋体" panose="02010600030101010101" pitchFamily="2" charset="-122"/>
                        <a:ea typeface="宋体" panose="02010600030101010101" pitchFamily="2" charset="-122"/>
                        <a:cs typeface="宋体" panose="02010600030101010101" pitchFamily="2" charset="-122"/>
                      </a:endParaRPr>
                    </a:p>
                    <a:p>
                      <a:pPr marL="85090" algn="l" rtl="0" eaLnBrk="0">
                        <a:lnSpc>
                          <a:spcPts val="620"/>
                        </a:lnSpc>
                      </a:pPr>
                      <a:r>
                        <a:rPr sz="700" kern="0" spc="10" baseline="-4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数</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700" kern="0" spc="10" baseline="11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理</a:t>
                      </a:r>
                      <a:endParaRPr sz="700" baseline="11000" dirty="0">
                        <a:latin typeface="宋体" panose="02010600030101010101" pitchFamily="2" charset="-122"/>
                        <a:ea typeface="宋体" panose="02010600030101010101" pitchFamily="2" charset="-122"/>
                        <a:cs typeface="宋体" panose="02010600030101010101" pitchFamily="2" charset="-122"/>
                      </a:endParaRPr>
                    </a:p>
                    <a:p>
                      <a:pPr marL="85090" algn="l" rtl="0" eaLnBrk="0">
                        <a:lnSpc>
                          <a:spcPct val="88000"/>
                        </a:lnSpc>
                        <a:spcBef>
                          <a:spcPts val="0"/>
                        </a:spcBef>
                      </a:pP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照</a:t>
                      </a:r>
                      <a:endParaRPr sz="5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ct val="64000"/>
                        </a:lnSpc>
                      </a:pPr>
                      <a:endParaRPr sz="100" dirty="0">
                        <a:latin typeface="Arial" panose="020B0604020202020204"/>
                        <a:ea typeface="Arial" panose="020B0604020202020204"/>
                        <a:cs typeface="Arial" panose="020B0604020202020204"/>
                      </a:endParaRPr>
                    </a:p>
                    <a:p>
                      <a:pPr marL="12700" algn="l" rtl="0" eaLnBrk="0">
                        <a:lnSpc>
                          <a:spcPct val="83000"/>
                        </a:lnSpc>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娇</a:t>
                      </a:r>
                      <a:r>
                        <a:rPr sz="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500" dirty="0">
                        <a:latin typeface="宋体" panose="02010600030101010101" pitchFamily="2" charset="-122"/>
                        <a:ea typeface="宋体" panose="02010600030101010101" pitchFamily="2" charset="-122"/>
                        <a:cs typeface="宋体" panose="02010600030101010101" pitchFamily="2" charset="-122"/>
                      </a:endParaRPr>
                    </a:p>
                    <a:p>
                      <a:pPr marL="533400" algn="l" rtl="0" eaLnBrk="0">
                        <a:lnSpc>
                          <a:spcPts val="625"/>
                        </a:lnSpc>
                      </a:pPr>
                      <a:r>
                        <a:rPr sz="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a:t>
                      </a:r>
                      <a:r>
                        <a:rPr sz="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a:t>
                      </a: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E地</a:t>
                      </a:r>
                      <a:endParaRPr sz="500" dirty="0">
                        <a:latin typeface="宋体" panose="02010600030101010101" pitchFamily="2" charset="-122"/>
                        <a:ea typeface="宋体" panose="02010600030101010101" pitchFamily="2" charset="-122"/>
                        <a:cs typeface="宋体" panose="02010600030101010101" pitchFamily="2" charset="-122"/>
                      </a:endParaRPr>
                    </a:p>
                    <a:p>
                      <a:pPr marL="406400" algn="l" rtl="0" eaLnBrk="0">
                        <a:lnSpc>
                          <a:spcPts val="635"/>
                        </a:lnSpc>
                        <a:spcBef>
                          <a:spcPts val="40"/>
                        </a:spcBef>
                      </a:pPr>
                      <a:r>
                        <a:rPr sz="500" kern="0" spc="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ik</a:t>
                      </a:r>
                      <a:r>
                        <a:rPr sz="500" kern="0" spc="-17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n</a:t>
                      </a:r>
                      <a:r>
                        <a:rPr sz="500" kern="0" spc="18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I</a:t>
                      </a:r>
                      <a:r>
                        <a:rPr sz="500" kern="0" spc="90" dirty="0">
                          <a:solidFill>
                            <a:srgbClr val="603040">
                              <a:alpha val="100000"/>
                            </a:srgbClr>
                          </a:solidFill>
                          <a:latin typeface="宋体" panose="02010600030101010101" pitchFamily="2" charset="-122"/>
                          <a:ea typeface="宋体" panose="02010600030101010101" pitchFamily="2" charset="-122"/>
                          <a:cs typeface="宋体" panose="02010600030101010101" pitchFamily="2" charset="-122"/>
                        </a:rPr>
                        <a:t>进i</a:t>
                      </a:r>
                      <a:endParaRPr sz="5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735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rtl="0" eaLnBrk="0">
                        <a:lnSpc>
                          <a:spcPct val="168000"/>
                        </a:lnSpc>
                      </a:pPr>
                      <a:endParaRPr sz="1000" dirty="0">
                        <a:latin typeface="Arial" panose="020B0604020202020204"/>
                        <a:ea typeface="Arial" panose="020B0604020202020204"/>
                        <a:cs typeface="Arial" panose="020B0604020202020204"/>
                      </a:endParaRPr>
                    </a:p>
                    <a:p>
                      <a:pPr algn="l" rtl="0" eaLnBrk="0">
                        <a:lnSpc>
                          <a:spcPct val="10000"/>
                        </a:lnSpc>
                      </a:pPr>
                      <a:endParaRPr sz="100" dirty="0">
                        <a:latin typeface="Arial" panose="020B0604020202020204"/>
                        <a:ea typeface="Arial" panose="020B0604020202020204"/>
                        <a:cs typeface="Arial" panose="020B0604020202020204"/>
                      </a:endParaRPr>
                    </a:p>
                    <a:p>
                      <a:pPr marL="508000" algn="l" rtl="0" eaLnBrk="0">
                        <a:lnSpc>
                          <a:spcPct val="95000"/>
                        </a:lnSpc>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期时</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1000"/>
                        </a:lnSpc>
                      </a:pPr>
                      <a:endParaRPr sz="600" dirty="0">
                        <a:latin typeface="Arial" panose="020B0604020202020204"/>
                        <a:ea typeface="Arial" panose="020B0604020202020204"/>
                        <a:cs typeface="Arial" panose="020B0604020202020204"/>
                      </a:endParaRPr>
                    </a:p>
                    <a:p>
                      <a:pPr marL="214630" algn="l" rtl="0" eaLnBrk="0">
                        <a:lnSpc>
                          <a:spcPct val="77000"/>
                        </a:lnSpc>
                        <a:spcBef>
                          <a:spcPts val="5"/>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回</a:t>
                      </a:r>
                      <a:endParaRPr sz="600" dirty="0">
                        <a:latin typeface="宋体" panose="02010600030101010101" pitchFamily="2" charset="-122"/>
                        <a:ea typeface="宋体" panose="02010600030101010101" pitchFamily="2" charset="-122"/>
                        <a:cs typeface="宋体" panose="02010600030101010101" pitchFamily="2" charset="-122"/>
                      </a:endParaRPr>
                    </a:p>
                    <a:p>
                      <a:pPr marL="227330" algn="l" rtl="0" eaLnBrk="0">
                        <a:lnSpc>
                          <a:spcPct val="82000"/>
                        </a:lnSpc>
                        <a:spcBef>
                          <a:spcPts val="5"/>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a:t>
                      </a:r>
                      <a:endParaRPr sz="600" dirty="0">
                        <a:latin typeface="宋体" panose="02010600030101010101" pitchFamily="2" charset="-122"/>
                        <a:ea typeface="宋体" panose="02010600030101010101" pitchFamily="2" charset="-122"/>
                        <a:cs typeface="宋体" panose="02010600030101010101" pitchFamily="2" charset="-122"/>
                      </a:endParaRPr>
                    </a:p>
                    <a:p>
                      <a:pPr marL="201295" algn="l" rtl="0" eaLnBrk="0">
                        <a:lnSpc>
                          <a:spcPct val="92000"/>
                        </a:lnSpc>
                        <a:spcBef>
                          <a:spcPts val="10"/>
                        </a:spcBef>
                      </a:pPr>
                      <a:r>
                        <a:rPr sz="10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te</a:t>
                      </a:r>
                      <a:endParaRPr sz="10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l" rtl="0" eaLnBrk="0">
                        <a:lnSpc>
                          <a:spcPct val="115000"/>
                        </a:lnSpc>
                      </a:pPr>
                      <a:endParaRPr sz="1000" dirty="0">
                        <a:latin typeface="Arial" panose="020B0604020202020204"/>
                        <a:ea typeface="Arial" panose="020B0604020202020204"/>
                        <a:cs typeface="Arial" panose="020B0604020202020204"/>
                      </a:endParaRPr>
                    </a:p>
                    <a:p>
                      <a:pPr marL="737870" algn="l" rtl="0" eaLnBrk="0">
                        <a:lnSpc>
                          <a:spcPct val="85000"/>
                        </a:lnSpc>
                        <a:spcBef>
                          <a:spcPts val="5"/>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600" dirty="0">
                        <a:latin typeface="宋体" panose="02010600030101010101" pitchFamily="2" charset="-122"/>
                        <a:ea typeface="宋体" panose="02010600030101010101" pitchFamily="2" charset="-122"/>
                        <a:cs typeface="宋体" panose="02010600030101010101" pitchFamily="2" charset="-122"/>
                      </a:endParaRPr>
                    </a:p>
                    <a:p>
                      <a:pPr marL="140970" algn="l" rtl="0" eaLnBrk="0">
                        <a:lnSpc>
                          <a:spcPct val="87000"/>
                        </a:lnSpc>
                        <a:spcBef>
                          <a:spcPts val="5"/>
                        </a:spcBef>
                      </a:pPr>
                      <a:r>
                        <a:rPr sz="8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a:t>
                      </a:r>
                      <a:r>
                        <a:rPr sz="8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8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_</a:t>
                      </a:r>
                      <a:endParaRPr sz="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7">
                  <a:txBody>
                    <a:bodyPr/>
                    <a:lstStyle/>
                    <a:p>
                      <a:pPr algn="l" rtl="0" eaLnBrk="0">
                        <a:lnSpc>
                          <a:spcPct val="112000"/>
                        </a:lnSpc>
                      </a:pPr>
                      <a:endParaRPr sz="100" dirty="0">
                        <a:latin typeface="Arial" panose="020B0604020202020204"/>
                        <a:ea typeface="Arial" panose="020B0604020202020204"/>
                        <a:cs typeface="Arial" panose="020B0604020202020204"/>
                      </a:endParaRPr>
                    </a:p>
                    <a:p>
                      <a:pPr marL="66675" algn="l" rtl="0" eaLnBrk="0">
                        <a:lnSpc>
                          <a:spcPts val="465"/>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4</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7">
                  <a:txBody>
                    <a:bodyPr/>
                    <a:lstStyle/>
                    <a:p>
                      <a:pPr algn="l" rtl="0" eaLnBrk="0">
                        <a:lnSpc>
                          <a:spcPct val="62000"/>
                        </a:lnSpc>
                      </a:pPr>
                      <a:endParaRPr sz="100" dirty="0">
                        <a:latin typeface="Arial" panose="020B0604020202020204"/>
                        <a:ea typeface="Arial" panose="020B0604020202020204"/>
                        <a:cs typeface="Arial" panose="020B0604020202020204"/>
                      </a:endParaRPr>
                    </a:p>
                    <a:p>
                      <a:pPr marL="415925" algn="l" rtl="0" eaLnBrk="0">
                        <a:lnSpc>
                          <a:spcPct val="73000"/>
                        </a:lnSpc>
                      </a:pPr>
                      <a:r>
                        <a:rPr sz="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                </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8           楼</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450">
                <a:tc gridSpan="2">
                  <a:txBody>
                    <a:bodyPr/>
                    <a:lstStyle/>
                    <a:p>
                      <a:pPr algn="l" rtl="0" eaLnBrk="0">
                        <a:lnSpc>
                          <a:spcPct val="192000"/>
                        </a:lnSpc>
                      </a:pPr>
                      <a:endParaRPr sz="100" dirty="0">
                        <a:latin typeface="Arial" panose="020B0604020202020204"/>
                        <a:ea typeface="Arial" panose="020B0604020202020204"/>
                        <a:cs typeface="Arial" panose="020B0604020202020204"/>
                      </a:endParaRPr>
                    </a:p>
                    <a:p>
                      <a:pPr marL="422275" algn="l" rtl="0" eaLnBrk="0">
                        <a:lnSpc>
                          <a:spcPct val="70000"/>
                        </a:lnSpc>
                        <a:spcBef>
                          <a:spcPts val="0"/>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D</a:t>
                      </a:r>
                      <a:endParaRPr sz="600" dirty="0">
                        <a:latin typeface="宋体" panose="02010600030101010101" pitchFamily="2" charset="-122"/>
                        <a:ea typeface="宋体" panose="02010600030101010101" pitchFamily="2" charset="-122"/>
                        <a:cs typeface="宋体" panose="02010600030101010101" pitchFamily="2" charset="-122"/>
                      </a:endParaRPr>
                    </a:p>
                    <a:p>
                      <a:pPr marL="422275" algn="l" rtl="0" eaLnBrk="0">
                        <a:lnSpc>
                          <a:spcPct val="78000"/>
                        </a:lnSpc>
                        <a:spcBef>
                          <a:spcPts val="5"/>
                        </a:spcBef>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8</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ct val="64000"/>
                        </a:lnSpc>
                      </a:pPr>
                      <a:endParaRPr sz="100" dirty="0">
                        <a:latin typeface="Arial" panose="020B0604020202020204"/>
                        <a:ea typeface="Arial" panose="020B0604020202020204"/>
                        <a:cs typeface="Arial" panose="020B0604020202020204"/>
                      </a:endParaRPr>
                    </a:p>
                    <a:p>
                      <a:pPr marL="133350" algn="l" rtl="0" eaLnBrk="0">
                        <a:lnSpc>
                          <a:spcPts val="1225"/>
                        </a:lnSpc>
                      </a:pPr>
                      <a:r>
                        <a:rPr sz="1400" kern="0" spc="-20" baseline="2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2a</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20" baseline="-2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9</a:t>
                      </a: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20" baseline="67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糖</a:t>
                      </a:r>
                      <a:endParaRPr sz="900" baseline="670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2">
                  <a:txBody>
                    <a:bodyPr/>
                    <a:lstStyle/>
                    <a:p>
                      <a:pPr algn="l" rtl="0" eaLnBrk="0">
                        <a:lnSpc>
                          <a:spcPct val="151000"/>
                        </a:lnSpc>
                      </a:pPr>
                      <a:endParaRPr sz="100" dirty="0">
                        <a:latin typeface="Arial" panose="020B0604020202020204"/>
                        <a:ea typeface="Arial" panose="020B0604020202020204"/>
                        <a:cs typeface="Arial" panose="020B0604020202020204"/>
                      </a:endParaRPr>
                    </a:p>
                    <a:p>
                      <a:pPr marL="422275" algn="l" rtl="0" eaLnBrk="0">
                        <a:lnSpc>
                          <a:spcPct val="79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ts val="750"/>
                        </a:lnSpc>
                      </a:pPr>
                      <a:endParaRPr sz="6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2">
                  <a:txBody>
                    <a:bodyPr/>
                    <a:lstStyle/>
                    <a:p>
                      <a:pPr algn="l" rtl="0" eaLnBrk="0">
                        <a:lnSpc>
                          <a:spcPct val="68000"/>
                        </a:lnSpc>
                      </a:pPr>
                      <a:endParaRPr sz="100" dirty="0">
                        <a:latin typeface="Arial" panose="020B0604020202020204"/>
                        <a:ea typeface="Arial" panose="020B0604020202020204"/>
                        <a:cs typeface="Arial" panose="020B0604020202020204"/>
                      </a:endParaRPr>
                    </a:p>
                    <a:p>
                      <a:pPr marL="422275" algn="l" rtl="0" eaLnBrk="0">
                        <a:lnSpc>
                          <a:spcPct val="79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2</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ct val="20000"/>
                        </a:lnSpc>
                      </a:pPr>
                      <a:endParaRPr sz="100" dirty="0">
                        <a:latin typeface="Arial" panose="020B0604020202020204"/>
                        <a:ea typeface="Arial" panose="020B0604020202020204"/>
                        <a:cs typeface="Arial" panose="020B0604020202020204"/>
                      </a:endParaRPr>
                    </a:p>
                    <a:p>
                      <a:pPr marL="260350" algn="l" rtl="0" eaLnBrk="0">
                        <a:lnSpc>
                          <a:spcPct val="87000"/>
                        </a:lnSpc>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粗</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海</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2">
                  <a:txBody>
                    <a:bodyPr/>
                    <a:lstStyle/>
                    <a:p>
                      <a:pPr algn="l" rtl="0" eaLnBrk="0">
                        <a:lnSpc>
                          <a:spcPct val="109000"/>
                        </a:lnSpc>
                      </a:pPr>
                      <a:endParaRPr sz="100" dirty="0">
                        <a:latin typeface="Arial" panose="020B0604020202020204"/>
                        <a:ea typeface="Arial" panose="020B0604020202020204"/>
                        <a:cs typeface="Arial" panose="020B0604020202020204"/>
                      </a:endParaRPr>
                    </a:p>
                    <a:p>
                      <a:pPr marL="422275" algn="l" rtl="0" eaLnBrk="0">
                        <a:lnSpc>
                          <a:spcPct val="7900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l" rtl="0" eaLnBrk="0">
                        <a:lnSpc>
                          <a:spcPts val="700"/>
                        </a:lnSpc>
                      </a:pPr>
                      <a:endParaRPr sz="5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gridSpan="7">
                  <a:txBody>
                    <a:bodyPr/>
                    <a:lstStyle/>
                    <a:p>
                      <a:pPr algn="l" rtl="0" eaLnBrk="0">
                        <a:lnSpc>
                          <a:spcPct val="61000"/>
                        </a:lnSpc>
                      </a:pPr>
                      <a:endParaRPr sz="100" dirty="0">
                        <a:latin typeface="Arial" panose="020B0604020202020204"/>
                        <a:ea typeface="Arial" panose="020B0604020202020204"/>
                        <a:cs typeface="Arial" panose="020B0604020202020204"/>
                      </a:endParaRPr>
                    </a:p>
                    <a:p>
                      <a:pPr marL="409575" algn="l" rtl="0" eaLnBrk="0">
                        <a:lnSpc>
                          <a:spcPct val="87000"/>
                        </a:lnSpc>
                      </a:pP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EE</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均</a:t>
                      </a:r>
                      <a:r>
                        <a:rPr sz="6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7</a:t>
                      </a: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6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缝</a:t>
                      </a:r>
                      <a:endParaRPr sz="6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9275">
                <a:tc gridSpan="7">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76" name="textbox 876"/>
          <p:cNvSpPr/>
          <p:nvPr/>
        </p:nvSpPr>
        <p:spPr>
          <a:xfrm>
            <a:off x="375535" y="339672"/>
            <a:ext cx="6764655" cy="1256030"/>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96000"/>
              </a:lnSpc>
            </a:pPr>
            <a:r>
              <a:rPr sz="4000" b="1" kern="0" spc="-60" dirty="0">
                <a:solidFill>
                  <a:srgbClr val="2060E0">
                    <a:alpha val="100000"/>
                  </a:srgbClr>
                </a:solidFill>
                <a:latin typeface="黑体" panose="02010609060101010101" charset="-122"/>
                <a:ea typeface="黑体" panose="02010609060101010101" charset="-122"/>
                <a:cs typeface="黑体" panose="02010609060101010101" charset="-122"/>
              </a:rPr>
              <a:t>建设成果--</a:t>
            </a:r>
            <a:endParaRPr sz="4000" dirty="0">
              <a:latin typeface="黑体" panose="02010609060101010101" charset="-122"/>
              <a:ea typeface="黑体" panose="02010609060101010101" charset="-122"/>
              <a:cs typeface="黑体" panose="02010609060101010101" charset="-122"/>
            </a:endParaRPr>
          </a:p>
          <a:p>
            <a:pPr algn="l" rtl="0" eaLnBrk="0">
              <a:lnSpc>
                <a:spcPct val="101000"/>
              </a:lnSpc>
            </a:pPr>
            <a:endParaRPr sz="1500" dirty="0">
              <a:latin typeface="Arial" panose="020B0604020202020204"/>
              <a:ea typeface="Arial" panose="020B0604020202020204"/>
              <a:cs typeface="Arial" panose="020B0604020202020204"/>
            </a:endParaRPr>
          </a:p>
          <a:p>
            <a:pPr algn="l" rtl="0" eaLnBrk="0">
              <a:lnSpc>
                <a:spcPct val="10000"/>
              </a:lnSpc>
            </a:pPr>
            <a:endParaRPr sz="100" dirty="0">
              <a:latin typeface="Arial" panose="020B0604020202020204"/>
              <a:ea typeface="Arial" panose="020B0604020202020204"/>
              <a:cs typeface="Arial" panose="020B0604020202020204"/>
            </a:endParaRPr>
          </a:p>
          <a:p>
            <a:pPr algn="r" rtl="0" eaLnBrk="0">
              <a:lnSpc>
                <a:spcPct val="97000"/>
              </a:lnSpc>
            </a:pPr>
            <a:r>
              <a:rPr sz="2800" b="1" kern="0" spc="120" dirty="0">
                <a:solidFill>
                  <a:srgbClr val="C02020">
                    <a:alpha val="100000"/>
                  </a:srgbClr>
                </a:solidFill>
                <a:latin typeface="黑体" panose="02010609060101010101" charset="-122"/>
                <a:ea typeface="黑体" panose="02010609060101010101" charset="-122"/>
                <a:cs typeface="黑体" panose="02010609060101010101" charset="-122"/>
              </a:rPr>
              <a:t>诊中--数据整合辅助家医综合诊疗决策</a:t>
            </a:r>
            <a:endParaRPr sz="2800" dirty="0">
              <a:latin typeface="黑体" panose="02010609060101010101" charset="-122"/>
              <a:ea typeface="黑体" panose="02010609060101010101" charset="-122"/>
              <a:cs typeface="黑体" panose="02010609060101010101" charset="-122"/>
            </a:endParaRPr>
          </a:p>
        </p:txBody>
      </p:sp>
      <p:graphicFrame>
        <p:nvGraphicFramePr>
          <p:cNvPr id="878" name="table 878"/>
          <p:cNvGraphicFramePr>
            <a:graphicFrameLocks noGrp="1"/>
          </p:cNvGraphicFramePr>
          <p:nvPr/>
        </p:nvGraphicFramePr>
        <p:xfrm>
          <a:off x="8366145" y="2600327"/>
          <a:ext cx="3155315" cy="1752600"/>
        </p:xfrm>
        <a:graphic>
          <a:graphicData uri="http://schemas.openxmlformats.org/drawingml/2006/table">
            <a:tbl>
              <a:tblPr/>
              <a:tblGrid>
                <a:gridCol w="262890"/>
                <a:gridCol w="2260600"/>
                <a:gridCol w="631825"/>
              </a:tblGrid>
              <a:tr h="219075">
                <a:tc gridSpan="2">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50">
                <a:tc rowSpan="2">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95375">
                <a:tc v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marL="2654300" algn="l" rtl="0" eaLnBrk="0">
                        <a:lnSpc>
                          <a:spcPct val="69000"/>
                        </a:lnSpc>
                        <a:spcBef>
                          <a:spcPts val="0"/>
                        </a:spcBef>
                      </a:pP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a:t>
                      </a:r>
                      <a:endParaRPr sz="5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marL="0" marR="0" marT="0" marB="0" vert="horz">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80" name="textbox 880"/>
          <p:cNvSpPr/>
          <p:nvPr/>
        </p:nvSpPr>
        <p:spPr>
          <a:xfrm>
            <a:off x="2901352" y="339672"/>
            <a:ext cx="7093584" cy="607694"/>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marL="12700" algn="l" rtl="0" eaLnBrk="0">
              <a:lnSpc>
                <a:spcPct val="95000"/>
              </a:lnSpc>
            </a:pPr>
            <a:r>
              <a:rPr sz="4000" b="1" kern="0" spc="-50" dirty="0">
                <a:solidFill>
                  <a:srgbClr val="2060E0">
                    <a:alpha val="100000"/>
                  </a:srgbClr>
                </a:solidFill>
                <a:latin typeface="黑体" panose="02010609060101010101" charset="-122"/>
                <a:ea typeface="黑体" panose="02010609060101010101" charset="-122"/>
                <a:cs typeface="黑体" panose="02010609060101010101" charset="-122"/>
              </a:rPr>
              <a:t>整合式慢性病健康管理服务模式</a:t>
            </a:r>
            <a:endParaRPr sz="4000" dirty="0">
              <a:latin typeface="黑体" panose="02010609060101010101" charset="-122"/>
              <a:ea typeface="黑体" panose="02010609060101010101" charset="-122"/>
              <a:cs typeface="黑体" panose="02010609060101010101" charset="-122"/>
            </a:endParaRPr>
          </a:p>
        </p:txBody>
      </p:sp>
      <p:sp>
        <p:nvSpPr>
          <p:cNvPr id="882" name="textbox 882"/>
          <p:cNvSpPr/>
          <p:nvPr/>
        </p:nvSpPr>
        <p:spPr>
          <a:xfrm>
            <a:off x="8318459" y="5482677"/>
            <a:ext cx="3070860" cy="692784"/>
          </a:xfrm>
          <a:prstGeom prst="rect">
            <a:avLst/>
          </a:prstGeom>
          <a:noFill/>
          <a:ln w="0" cap="flat">
            <a:noFill/>
            <a:prstDash val="solid"/>
            <a:miter lim="0"/>
          </a:ln>
        </p:spPr>
        <p:txBody>
          <a:bodyPr vert="horz" wrap="square" lIns="0" tIns="0" rIns="0" bIns="0"/>
          <a:lstStyle/>
          <a:p>
            <a:pPr algn="l" rtl="0" eaLnBrk="0">
              <a:lnSpc>
                <a:spcPct val="11000"/>
              </a:lnSpc>
            </a:pPr>
            <a:endParaRPr sz="100" dirty="0">
              <a:latin typeface="Arial" panose="020B0604020202020204"/>
              <a:ea typeface="Arial" panose="020B0604020202020204"/>
              <a:cs typeface="Arial" panose="020B0604020202020204"/>
            </a:endParaRPr>
          </a:p>
          <a:p>
            <a:pPr marL="12700" indent="12700" algn="l" rtl="0" eaLnBrk="0">
              <a:lnSpc>
                <a:spcPct val="106000"/>
              </a:lnSpc>
            </a:pPr>
            <a:r>
              <a:rPr sz="2100" kern="0" spc="70" dirty="0">
                <a:solidFill>
                  <a:srgbClr val="FFFFFF">
                    <a:alpha val="100000"/>
                  </a:srgbClr>
                </a:solidFill>
                <a:latin typeface="黑体" panose="02010609060101010101" charset="-122"/>
                <a:ea typeface="黑体" panose="02010609060101010101" charset="-122"/>
                <a:cs typeface="黑体" panose="02010609060101010101" charset="-122"/>
              </a:rPr>
              <a:t>家医诊中调阅患者健康</a:t>
            </a:r>
            <a:r>
              <a:rPr sz="2100" kern="0" spc="60" dirty="0">
                <a:solidFill>
                  <a:srgbClr val="FFFFFF">
                    <a:alpha val="100000"/>
                  </a:srgbClr>
                </a:solidFill>
                <a:latin typeface="黑体" panose="02010609060101010101" charset="-122"/>
                <a:ea typeface="黑体" panose="02010609060101010101" charset="-122"/>
                <a:cs typeface="黑体" panose="02010609060101010101" charset="-122"/>
              </a:rPr>
              <a:t>档</a:t>
            </a:r>
            <a:r>
              <a:rPr sz="21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2100" kern="0" spc="60" dirty="0">
                <a:solidFill>
                  <a:srgbClr val="FFFFFF">
                    <a:alpha val="100000"/>
                  </a:srgbClr>
                </a:solidFill>
                <a:latin typeface="黑体" panose="02010609060101010101" charset="-122"/>
                <a:ea typeface="黑体" panose="02010609060101010101" charset="-122"/>
                <a:cs typeface="黑体" panose="02010609060101010101" charset="-122"/>
              </a:rPr>
              <a:t>案和公共卫生管理情况</a:t>
            </a:r>
            <a:endParaRPr sz="2100" dirty="0">
              <a:latin typeface="黑体" panose="02010609060101010101" charset="-122"/>
              <a:ea typeface="黑体" panose="02010609060101010101" charset="-122"/>
              <a:cs typeface="黑体" panose="02010609060101010101" charset="-122"/>
            </a:endParaRPr>
          </a:p>
        </p:txBody>
      </p:sp>
      <p:sp>
        <p:nvSpPr>
          <p:cNvPr id="884" name="textbox 884"/>
          <p:cNvSpPr/>
          <p:nvPr/>
        </p:nvSpPr>
        <p:spPr>
          <a:xfrm>
            <a:off x="4857760" y="5495433"/>
            <a:ext cx="2266314" cy="643890"/>
          </a:xfrm>
          <a:prstGeom prst="rect">
            <a:avLst/>
          </a:prstGeom>
          <a:noFill/>
          <a:ln w="0" cap="flat">
            <a:noFill/>
            <a:prstDash val="solid"/>
            <a:miter lim="0"/>
          </a:ln>
        </p:spPr>
        <p:txBody>
          <a:bodyPr vert="horz" wrap="square" lIns="0" tIns="0" rIns="0" bIns="0"/>
          <a:lstStyle/>
          <a:p>
            <a:pPr algn="l" rtl="0" eaLnBrk="0">
              <a:lnSpc>
                <a:spcPct val="100000"/>
              </a:lnSpc>
            </a:pPr>
            <a:endParaRPr sz="100" dirty="0">
              <a:latin typeface="Arial" panose="020B0604020202020204"/>
              <a:ea typeface="Arial" panose="020B0604020202020204"/>
              <a:cs typeface="Arial" panose="020B0604020202020204"/>
            </a:endParaRPr>
          </a:p>
          <a:p>
            <a:pPr marL="51435" indent="-38735" algn="l" rtl="0" eaLnBrk="0">
              <a:lnSpc>
                <a:spcPct val="94000"/>
              </a:lnSpc>
            </a:pPr>
            <a:r>
              <a:rPr sz="2100" kern="0" spc="100" dirty="0">
                <a:solidFill>
                  <a:srgbClr val="FFFFFF">
                    <a:alpha val="100000"/>
                  </a:srgbClr>
                </a:solidFill>
                <a:latin typeface="黑体" panose="02010609060101010101" charset="-122"/>
                <a:ea typeface="黑体" panose="02010609060101010101" charset="-122"/>
                <a:cs typeface="黑体" panose="02010609060101010101" charset="-122"/>
              </a:rPr>
              <a:t>系统业务对接进入</a:t>
            </a:r>
            <a:r>
              <a:rPr sz="21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2200" i="1" kern="0" spc="-16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HIS</a:t>
            </a:r>
            <a:r>
              <a:rPr sz="2200" kern="0" spc="-1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2200" i="1" kern="0" spc="-160" dirty="0">
                <a:solidFill>
                  <a:srgbClr val="FFFFFF">
                    <a:alpha val="100000"/>
                  </a:srgbClr>
                </a:solidFill>
                <a:latin typeface="黑体" panose="02010609060101010101" charset="-122"/>
                <a:ea typeface="黑体" panose="02010609060101010101" charset="-122"/>
                <a:cs typeface="黑体" panose="02010609060101010101" charset="-122"/>
              </a:rPr>
              <a:t>诊疗系统</a:t>
            </a:r>
            <a:endParaRPr sz="2200" dirty="0">
              <a:latin typeface="黑体" panose="02010609060101010101" charset="-122"/>
              <a:ea typeface="黑体" panose="02010609060101010101" charset="-122"/>
              <a:cs typeface="黑体" panose="02010609060101010101" charset="-122"/>
            </a:endParaRPr>
          </a:p>
        </p:txBody>
      </p:sp>
      <p:sp>
        <p:nvSpPr>
          <p:cNvPr id="886" name="textbox 886"/>
          <p:cNvSpPr/>
          <p:nvPr/>
        </p:nvSpPr>
        <p:spPr>
          <a:xfrm>
            <a:off x="1181140" y="5520807"/>
            <a:ext cx="1986279" cy="642619"/>
          </a:xfrm>
          <a:prstGeom prst="rect">
            <a:avLst/>
          </a:prstGeom>
          <a:noFill/>
          <a:ln w="0" cap="flat">
            <a:noFill/>
            <a:prstDash val="solid"/>
            <a:miter lim="0"/>
          </a:ln>
        </p:spPr>
        <p:txBody>
          <a:bodyPr vert="horz" wrap="square" lIns="0" tIns="0" rIns="0" bIns="0"/>
          <a:lstStyle/>
          <a:p>
            <a:pPr algn="l" rtl="0" eaLnBrk="0">
              <a:lnSpc>
                <a:spcPct val="99000"/>
              </a:lnSpc>
            </a:pPr>
            <a:endParaRPr sz="100" dirty="0">
              <a:latin typeface="Arial" panose="020B0604020202020204"/>
              <a:ea typeface="Arial" panose="020B0604020202020204"/>
              <a:cs typeface="Arial" panose="020B0604020202020204"/>
            </a:endParaRPr>
          </a:p>
          <a:p>
            <a:pPr marL="24765" indent="-12065" algn="l" rtl="0" eaLnBrk="0">
              <a:lnSpc>
                <a:spcPct val="96000"/>
              </a:lnSpc>
            </a:pPr>
            <a:r>
              <a:rPr sz="2100" kern="0" spc="100" dirty="0">
                <a:solidFill>
                  <a:srgbClr val="FFFFFF">
                    <a:alpha val="100000"/>
                  </a:srgbClr>
                </a:solidFill>
                <a:latin typeface="黑体" panose="02010609060101010101" charset="-122"/>
                <a:ea typeface="黑体" panose="02010609060101010101" charset="-122"/>
                <a:cs typeface="黑体" panose="02010609060101010101" charset="-122"/>
              </a:rPr>
              <a:t>诊前测量数据自</a:t>
            </a:r>
            <a:r>
              <a:rPr sz="2100" kern="0" spc="20" dirty="0">
                <a:solidFill>
                  <a:srgbClr val="FFFFFF">
                    <a:alpha val="100000"/>
                  </a:srgbClr>
                </a:solidFill>
                <a:latin typeface="黑体" panose="02010609060101010101" charset="-122"/>
                <a:ea typeface="黑体" panose="02010609060101010101" charset="-122"/>
                <a:cs typeface="黑体" panose="02010609060101010101" charset="-122"/>
              </a:rPr>
              <a:t> </a:t>
            </a:r>
            <a:r>
              <a:rPr sz="2100" kern="0" spc="50" dirty="0">
                <a:solidFill>
                  <a:srgbClr val="FFFFFF">
                    <a:alpha val="100000"/>
                  </a:srgbClr>
                </a:solidFill>
                <a:latin typeface="黑体" panose="02010609060101010101" charset="-122"/>
                <a:ea typeface="黑体" panose="02010609060101010101" charset="-122"/>
                <a:cs typeface="黑体" panose="02010609060101010101" charset="-122"/>
              </a:rPr>
              <a:t>动上传慢病系统</a:t>
            </a:r>
            <a:endParaRPr sz="2100" dirty="0">
              <a:latin typeface="黑体" panose="02010609060101010101" charset="-122"/>
              <a:ea typeface="黑体" panose="02010609060101010101" charset="-122"/>
              <a:cs typeface="黑体" panose="02010609060101010101" charset="-122"/>
            </a:endParaRPr>
          </a:p>
        </p:txBody>
      </p:sp>
      <p:pic>
        <p:nvPicPr>
          <p:cNvPr id="888" name="picture 888"/>
          <p:cNvPicPr>
            <a:picLocks noChangeAspect="1"/>
          </p:cNvPicPr>
          <p:nvPr/>
        </p:nvPicPr>
        <p:blipFill>
          <a:blip r:embed="rId4"/>
          <a:stretch>
            <a:fillRect/>
          </a:stretch>
        </p:blipFill>
        <p:spPr>
          <a:xfrm rot="21600000">
            <a:off x="8350301" y="4819665"/>
            <a:ext cx="3174918" cy="133319"/>
          </a:xfrm>
          <a:prstGeom prst="rect">
            <a:avLst/>
          </a:prstGeom>
        </p:spPr>
      </p:pic>
      <p:sp>
        <p:nvSpPr>
          <p:cNvPr id="896" name="textbox 896"/>
          <p:cNvSpPr/>
          <p:nvPr/>
        </p:nvSpPr>
        <p:spPr>
          <a:xfrm rot="16200000">
            <a:off x="10503671" y="3862064"/>
            <a:ext cx="118110" cy="121285"/>
          </a:xfrm>
          <a:prstGeom prst="rect">
            <a:avLst/>
          </a:prstGeom>
          <a:noFill/>
          <a:ln w="0" cap="flat">
            <a:noFill/>
            <a:prstDash val="solid"/>
            <a:miter lim="0"/>
          </a:ln>
        </p:spPr>
        <p:txBody>
          <a:bodyPr vert="horz" wrap="square" lIns="0" tIns="0" rIns="0" bIns="0"/>
          <a:lstStyle/>
          <a:p>
            <a:pPr algn="l" rtl="0" eaLnBrk="0">
              <a:lnSpc>
                <a:spcPct val="188000"/>
              </a:lnSpc>
            </a:pPr>
            <a:endParaRPr sz="100" dirty="0">
              <a:latin typeface="Arial" panose="020B0604020202020204"/>
              <a:ea typeface="Arial" panose="020B0604020202020204"/>
              <a:cs typeface="Arial" panose="020B0604020202020204"/>
            </a:endParaRPr>
          </a:p>
          <a:p>
            <a:pPr marL="12700" algn="l" rtl="0" eaLnBrk="0">
              <a:lnSpc>
                <a:spcPts val="625"/>
              </a:lnSpc>
            </a:pPr>
            <a:r>
              <a:rPr sz="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aaa</a:t>
            </a:r>
            <a:endParaRPr sz="500" dirty="0">
              <a:latin typeface="宋体" panose="02010600030101010101" pitchFamily="2" charset="-122"/>
              <a:ea typeface="宋体" panose="02010600030101010101" pitchFamily="2" charset="-122"/>
              <a:cs typeface="宋体" panose="02010600030101010101" pitchFamily="2" charset="-122"/>
            </a:endParaRPr>
          </a:p>
        </p:txBody>
      </p:sp>
      <p:sp>
        <p:nvSpPr>
          <p:cNvPr id="898" name="textbox 898"/>
          <p:cNvSpPr/>
          <p:nvPr/>
        </p:nvSpPr>
        <p:spPr>
          <a:xfrm>
            <a:off x="6311899" y="2893621"/>
            <a:ext cx="55244" cy="12128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750"/>
              </a:lnSpc>
            </a:pPr>
            <a:r>
              <a:rPr sz="6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600" dirty="0">
              <a:latin typeface="宋体" panose="02010600030101010101" pitchFamily="2" charset="-122"/>
              <a:ea typeface="宋体" panose="02010600030101010101" pitchFamily="2" charset="-122"/>
              <a:cs typeface="宋体" panose="02010600030101010101" pitchFamily="2" charset="-122"/>
            </a:endParaRPr>
          </a:p>
        </p:txBody>
      </p:sp>
      <p:sp>
        <p:nvSpPr>
          <p:cNvPr id="900" name="textbox 900"/>
          <p:cNvSpPr/>
          <p:nvPr/>
        </p:nvSpPr>
        <p:spPr>
          <a:xfrm>
            <a:off x="4438599" y="4962123"/>
            <a:ext cx="61594" cy="7048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7000"/>
              </a:lnSpc>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热</a:t>
            </a:r>
            <a:endParaRPr sz="3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 name="picture 902"/>
          <p:cNvPicPr>
            <a:picLocks noChangeAspect="1"/>
          </p:cNvPicPr>
          <p:nvPr/>
        </p:nvPicPr>
        <p:blipFill>
          <a:blip r:embed="rId1"/>
          <a:stretch>
            <a:fillRect/>
          </a:stretch>
        </p:blipFill>
        <p:spPr>
          <a:xfrm rot="21600000">
            <a:off x="0" y="0"/>
            <a:ext cx="12192000" cy="6858000"/>
          </a:xfrm>
          <a:prstGeom prst="rect">
            <a:avLst/>
          </a:prstGeom>
        </p:spPr>
      </p:pic>
      <p:sp>
        <p:nvSpPr>
          <p:cNvPr id="904" name="textbox 904"/>
          <p:cNvSpPr/>
          <p:nvPr/>
        </p:nvSpPr>
        <p:spPr>
          <a:xfrm>
            <a:off x="337496" y="339672"/>
            <a:ext cx="5939790" cy="1884679"/>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12700" algn="l" rtl="0" eaLnBrk="0">
              <a:lnSpc>
                <a:spcPct val="96000"/>
              </a:lnSpc>
            </a:pPr>
            <a:r>
              <a:rPr sz="4000" b="1" kern="0" spc="-50" dirty="0">
                <a:solidFill>
                  <a:srgbClr val="2060E0">
                    <a:alpha val="100000"/>
                  </a:srgbClr>
                </a:solidFill>
                <a:latin typeface="黑体" panose="02010609060101010101" charset="-122"/>
                <a:ea typeface="黑体" panose="02010609060101010101" charset="-122"/>
                <a:cs typeface="黑体" panose="02010609060101010101" charset="-122"/>
              </a:rPr>
              <a:t>建设成果-</a:t>
            </a:r>
            <a:endParaRPr sz="4000" dirty="0">
              <a:latin typeface="黑体" panose="02010609060101010101" charset="-122"/>
              <a:ea typeface="黑体" panose="02010609060101010101" charset="-122"/>
              <a:cs typeface="黑体" panose="02010609060101010101" charset="-122"/>
            </a:endParaRPr>
          </a:p>
          <a:p>
            <a:pPr algn="l" rtl="0" eaLnBrk="0">
              <a:lnSpc>
                <a:spcPct val="123000"/>
              </a:lnSpc>
            </a:pPr>
            <a:endParaRPr sz="1000" dirty="0">
              <a:latin typeface="Arial" panose="020B0604020202020204"/>
              <a:ea typeface="Arial" panose="020B0604020202020204"/>
              <a:cs typeface="Arial" panose="020B0604020202020204"/>
            </a:endParaRPr>
          </a:p>
          <a:p>
            <a:pPr algn="l" rtl="0" eaLnBrk="0">
              <a:lnSpc>
                <a:spcPct val="124000"/>
              </a:lnSpc>
            </a:pPr>
            <a:endParaRPr sz="1000" dirty="0">
              <a:latin typeface="Arial" panose="020B0604020202020204"/>
              <a:ea typeface="Arial" panose="020B0604020202020204"/>
              <a:cs typeface="Arial" panose="020B0604020202020204"/>
            </a:endParaRPr>
          </a:p>
          <a:p>
            <a:pPr algn="l" rtl="0" eaLnBrk="0">
              <a:lnSpc>
                <a:spcPct val="124000"/>
              </a:lnSpc>
            </a:pPr>
            <a:endParaRPr sz="1000" dirty="0">
              <a:latin typeface="Arial" panose="020B0604020202020204"/>
              <a:ea typeface="Arial" panose="020B0604020202020204"/>
              <a:cs typeface="Arial" panose="020B0604020202020204"/>
            </a:endParaRPr>
          </a:p>
          <a:p>
            <a:pPr algn="l" rtl="0" eaLnBrk="0">
              <a:lnSpc>
                <a:spcPct val="124000"/>
              </a:lnSpc>
            </a:pPr>
            <a:endParaRPr sz="1000" dirty="0">
              <a:latin typeface="Arial" panose="020B0604020202020204"/>
              <a:ea typeface="Arial" panose="020B0604020202020204"/>
              <a:cs typeface="Arial" panose="020B0604020202020204"/>
            </a:endParaRPr>
          </a:p>
          <a:p>
            <a:pPr algn="l" rtl="0" eaLnBrk="0">
              <a:lnSpc>
                <a:spcPct val="100000"/>
              </a:lnSpc>
            </a:pPr>
            <a:endParaRPr sz="700" dirty="0">
              <a:latin typeface="Arial" panose="020B0604020202020204"/>
              <a:ea typeface="Arial" panose="020B0604020202020204"/>
              <a:cs typeface="Arial" panose="020B0604020202020204"/>
            </a:endParaRPr>
          </a:p>
          <a:p>
            <a:pPr algn="r" rtl="0" eaLnBrk="0">
              <a:lnSpc>
                <a:spcPct val="97000"/>
              </a:lnSpc>
              <a:spcBef>
                <a:spcPts val="0"/>
              </a:spcBef>
            </a:pPr>
            <a:r>
              <a:rPr sz="2800" b="1" kern="0" spc="100" dirty="0">
                <a:solidFill>
                  <a:srgbClr val="D02020">
                    <a:alpha val="100000"/>
                  </a:srgbClr>
                </a:solidFill>
                <a:latin typeface="黑体" panose="02010609060101010101" charset="-122"/>
                <a:ea typeface="黑体" panose="02010609060101010101" charset="-122"/>
                <a:cs typeface="黑体" panose="02010609060101010101" charset="-122"/>
              </a:rPr>
              <a:t>诊后--智能化随访</a:t>
            </a:r>
            <a:r>
              <a:rPr sz="2800" b="1" kern="0" spc="90" dirty="0">
                <a:solidFill>
                  <a:srgbClr val="D02020">
                    <a:alpha val="100000"/>
                  </a:srgbClr>
                </a:solidFill>
                <a:latin typeface="黑体" panose="02010609060101010101" charset="-122"/>
                <a:ea typeface="黑体" panose="02010609060101010101" charset="-122"/>
                <a:cs typeface="黑体" panose="02010609060101010101" charset="-122"/>
              </a:rPr>
              <a:t>与公卫管理联动</a:t>
            </a:r>
            <a:endParaRPr sz="2800" dirty="0">
              <a:latin typeface="黑体" panose="02010609060101010101" charset="-122"/>
              <a:ea typeface="黑体" panose="02010609060101010101" charset="-122"/>
              <a:cs typeface="黑体" panose="02010609060101010101" charset="-122"/>
            </a:endParaRPr>
          </a:p>
        </p:txBody>
      </p:sp>
      <p:sp>
        <p:nvSpPr>
          <p:cNvPr id="906" name="textbox 906"/>
          <p:cNvSpPr/>
          <p:nvPr/>
        </p:nvSpPr>
        <p:spPr>
          <a:xfrm>
            <a:off x="6245308" y="5098995"/>
            <a:ext cx="5026659" cy="16586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4993640" algn="l" rtl="0" eaLnBrk="0">
              <a:lnSpc>
                <a:spcPts val="425"/>
              </a:lnSpc>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c</a:t>
            </a:r>
            <a:endParaRPr sz="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40000"/>
              </a:lnSpc>
            </a:pPr>
            <a:endParaRPr sz="1000" dirty="0">
              <a:latin typeface="Arial" panose="020B0604020202020204"/>
              <a:ea typeface="Arial" panose="020B0604020202020204"/>
              <a:cs typeface="Arial" panose="020B0604020202020204"/>
            </a:endParaRPr>
          </a:p>
          <a:p>
            <a:pPr marL="4517390" algn="l" rtl="0" eaLnBrk="0">
              <a:lnSpc>
                <a:spcPts val="425"/>
              </a:lnSpc>
              <a:spcBef>
                <a:spcPts val="95"/>
              </a:spcBef>
            </a:pPr>
            <a:r>
              <a:rPr sz="3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endParaRPr sz="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marL="4618990" algn="l" rtl="0" eaLnBrk="0">
              <a:lnSpc>
                <a:spcPct val="66000"/>
              </a:lnSpc>
              <a:spcBef>
                <a:spcPts val="90"/>
              </a:spcBef>
            </a:pPr>
            <a:r>
              <a:rPr sz="3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n</a:t>
            </a:r>
            <a:endParaRPr sz="300" dirty="0">
              <a:latin typeface="宋体" panose="02010600030101010101" pitchFamily="2" charset="-122"/>
              <a:ea typeface="宋体" panose="02010600030101010101" pitchFamily="2" charset="-122"/>
              <a:cs typeface="宋体" panose="02010600030101010101" pitchFamily="2" charset="-122"/>
            </a:endParaRPr>
          </a:p>
          <a:p>
            <a:pPr marL="4352290" algn="l" rtl="0" eaLnBrk="0">
              <a:lnSpc>
                <a:spcPts val="550"/>
              </a:lnSpc>
              <a:spcBef>
                <a:spcPts val="195"/>
              </a:spcBef>
            </a:pP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r>
              <a:rPr sz="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e</a:t>
            </a:r>
            <a:r>
              <a:rPr sz="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4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2000"/>
              </a:lnSpc>
            </a:pPr>
            <a:endParaRPr sz="500" dirty="0">
              <a:latin typeface="Arial" panose="020B0604020202020204"/>
              <a:ea typeface="Arial" panose="020B0604020202020204"/>
              <a:cs typeface="Arial" panose="020B0604020202020204"/>
            </a:endParaRPr>
          </a:p>
          <a:p>
            <a:pPr marL="12700" algn="l" rtl="0" eaLnBrk="0">
              <a:lnSpc>
                <a:spcPct val="96000"/>
              </a:lnSpc>
              <a:spcBef>
                <a:spcPts val="0"/>
              </a:spcBef>
            </a:pPr>
            <a:r>
              <a:rPr sz="1800" b="1" kern="0" spc="-10" dirty="0">
                <a:solidFill>
                  <a:srgbClr val="204070">
                    <a:alpha val="100000"/>
                  </a:srgbClr>
                </a:solidFill>
                <a:latin typeface="黑体" panose="02010609060101010101" charset="-122"/>
                <a:ea typeface="黑体" panose="02010609060101010101" charset="-122"/>
                <a:cs typeface="黑体" panose="02010609060101010101" charset="-122"/>
              </a:rPr>
              <a:t>动态管理反馈</a:t>
            </a:r>
            <a:r>
              <a:rPr sz="1800" kern="0" spc="30" dirty="0">
                <a:solidFill>
                  <a:srgbClr val="204070">
                    <a:alpha val="100000"/>
                  </a:srgbClr>
                </a:solidFill>
                <a:latin typeface="黑体" panose="02010609060101010101" charset="-122"/>
                <a:ea typeface="黑体" panose="02010609060101010101" charset="-122"/>
                <a:cs typeface="黑体" panose="02010609060101010101" charset="-122"/>
              </a:rPr>
              <a:t>               </a:t>
            </a:r>
            <a:r>
              <a:rPr sz="1800" b="1" kern="0" spc="-10" dirty="0">
                <a:solidFill>
                  <a:srgbClr val="204070">
                    <a:alpha val="100000"/>
                  </a:srgbClr>
                </a:solidFill>
                <a:latin typeface="黑体" panose="02010609060101010101" charset="-122"/>
                <a:ea typeface="黑体" panose="02010609060101010101" charset="-122"/>
                <a:cs typeface="黑体" panose="02010609060101010101" charset="-122"/>
              </a:rPr>
              <a:t>慢病管理随访</a:t>
            </a:r>
            <a:endParaRPr sz="1800" dirty="0">
              <a:latin typeface="黑体" panose="02010609060101010101" charset="-122"/>
              <a:ea typeface="黑体" panose="02010609060101010101" charset="-122"/>
              <a:cs typeface="黑体" panose="02010609060101010101" charset="-122"/>
            </a:endParaRPr>
          </a:p>
        </p:txBody>
      </p:sp>
      <p:grpSp>
        <p:nvGrpSpPr>
          <p:cNvPr id="64" name="group 64"/>
          <p:cNvGrpSpPr/>
          <p:nvPr/>
        </p:nvGrpSpPr>
        <p:grpSpPr>
          <a:xfrm rot="21600000">
            <a:off x="673120" y="2679695"/>
            <a:ext cx="4349739" cy="1828822"/>
            <a:chOff x="0" y="0"/>
            <a:chExt cx="4349739" cy="1828822"/>
          </a:xfrm>
        </p:grpSpPr>
        <p:pic>
          <p:nvPicPr>
            <p:cNvPr id="908" name="picture 908"/>
            <p:cNvPicPr>
              <a:picLocks noChangeAspect="1"/>
            </p:cNvPicPr>
            <p:nvPr/>
          </p:nvPicPr>
          <p:blipFill>
            <a:blip r:embed="rId2"/>
            <a:stretch>
              <a:fillRect/>
            </a:stretch>
          </p:blipFill>
          <p:spPr>
            <a:xfrm rot="21600000">
              <a:off x="0" y="0"/>
              <a:ext cx="4349739" cy="1828822"/>
            </a:xfrm>
            <a:prstGeom prst="rect">
              <a:avLst/>
            </a:prstGeom>
          </p:spPr>
        </p:pic>
        <p:sp>
          <p:nvSpPr>
            <p:cNvPr id="910" name="textbox 910"/>
            <p:cNvSpPr/>
            <p:nvPr/>
          </p:nvSpPr>
          <p:spPr>
            <a:xfrm>
              <a:off x="-12700" y="-12700"/>
              <a:ext cx="4375150" cy="1854835"/>
            </a:xfrm>
            <a:prstGeom prst="rect">
              <a:avLst/>
            </a:prstGeom>
            <a:noFill/>
            <a:ln w="0" cap="flat">
              <a:noFill/>
              <a:prstDash val="solid"/>
              <a:miter lim="0"/>
            </a:ln>
          </p:spPr>
          <p:txBody>
            <a:bodyPr vert="horz" wrap="square" lIns="0" tIns="0" rIns="0" bIns="0"/>
            <a:lstStyle/>
            <a:p>
              <a:pPr algn="l" rtl="0" eaLnBrk="0">
                <a:lnSpc>
                  <a:spcPct val="192000"/>
                </a:lnSpc>
              </a:pPr>
              <a:endParaRPr sz="10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405765" algn="l" rtl="0" eaLnBrk="0">
                <a:lnSpc>
                  <a:spcPct val="96000"/>
                </a:lnSpc>
              </a:pPr>
              <a:r>
                <a:rPr sz="2300" kern="0" spc="0" baseline="5000" dirty="0">
                  <a:solidFill>
                    <a:srgbClr val="2060F0">
                      <a:alpha val="100000"/>
                    </a:srgbClr>
                  </a:solidFill>
                  <a:latin typeface="Times New Roman" panose="02020603050405020304"/>
                  <a:ea typeface="Times New Roman" panose="02020603050405020304"/>
                  <a:cs typeface="Times New Roman" panose="02020603050405020304"/>
                </a:rPr>
                <a:t>88</a:t>
              </a:r>
              <a:r>
                <a:rPr sz="1400" kern="0" spc="0" dirty="0">
                  <a:solidFill>
                    <a:srgbClr val="2060F0">
                      <a:alpha val="100000"/>
                    </a:srgbClr>
                  </a:solidFill>
                  <a:latin typeface="Times New Roman" panose="02020603050405020304"/>
                  <a:ea typeface="Times New Roman" panose="02020603050405020304"/>
                  <a:cs typeface="Times New Roman" panose="02020603050405020304"/>
                </a:rPr>
                <a:t>         </a:t>
              </a:r>
              <a:r>
                <a:rPr sz="1400" kern="0" spc="-10" dirty="0">
                  <a:solidFill>
                    <a:srgbClr val="2060F0">
                      <a:alpha val="100000"/>
                    </a:srgbClr>
                  </a:solidFill>
                  <a:latin typeface="Times New Roman" panose="02020603050405020304"/>
                  <a:ea typeface="Times New Roman" panose="02020603050405020304"/>
                  <a:cs typeface="Times New Roman" panose="02020603050405020304"/>
                </a:rPr>
                <a:t> </a:t>
              </a:r>
              <a:r>
                <a:rPr sz="2300" b="1" kern="0" spc="-10" dirty="0">
                  <a:solidFill>
                    <a:srgbClr val="FFFFFF">
                      <a:alpha val="100000"/>
                    </a:srgbClr>
                  </a:solidFill>
                  <a:latin typeface="黑体" panose="02010609060101010101" charset="-122"/>
                  <a:ea typeface="黑体" panose="02010609060101010101" charset="-122"/>
                  <a:cs typeface="黑体" panose="02010609060101010101" charset="-122"/>
                </a:rPr>
                <a:t>智能化</a:t>
              </a:r>
              <a:r>
                <a:rPr sz="2300" b="1" kern="0" spc="-10" dirty="0">
                  <a:solidFill>
                    <a:srgbClr val="FFFFFF">
                      <a:alpha val="100000"/>
                    </a:srgbClr>
                  </a:solidFill>
                  <a:latin typeface="Arial" panose="020B0604020202020204"/>
                  <a:ea typeface="Arial" panose="020B0604020202020204"/>
                  <a:cs typeface="Arial" panose="020B0604020202020204"/>
                </a:rPr>
                <a:t>AI</a:t>
              </a:r>
              <a:r>
                <a:rPr sz="2300" b="1" kern="0" spc="-220" dirty="0">
                  <a:solidFill>
                    <a:srgbClr val="FFFFFF">
                      <a:alpha val="100000"/>
                    </a:srgbClr>
                  </a:solidFill>
                  <a:latin typeface="Arial" panose="020B0604020202020204"/>
                  <a:ea typeface="Arial" panose="020B0604020202020204"/>
                  <a:cs typeface="Arial" panose="020B0604020202020204"/>
                </a:rPr>
                <a:t> </a:t>
              </a:r>
              <a:r>
                <a:rPr sz="2300" b="1" kern="0" spc="-10" dirty="0">
                  <a:solidFill>
                    <a:srgbClr val="FFFFFF">
                      <a:alpha val="100000"/>
                    </a:srgbClr>
                  </a:solidFill>
                  <a:latin typeface="黑体" panose="02010609060101010101" charset="-122"/>
                  <a:ea typeface="黑体" panose="02010609060101010101" charset="-122"/>
                  <a:cs typeface="黑体" panose="02010609060101010101" charset="-122"/>
                </a:rPr>
                <a:t>辅助随访</a:t>
              </a:r>
              <a:endParaRPr sz="2300" dirty="0">
                <a:latin typeface="黑体" panose="02010609060101010101" charset="-122"/>
                <a:ea typeface="黑体" panose="02010609060101010101" charset="-122"/>
                <a:cs typeface="黑体" panose="02010609060101010101" charset="-122"/>
              </a:endParaRPr>
            </a:p>
            <a:p>
              <a:pPr marL="405765" algn="l" rtl="0" eaLnBrk="0">
                <a:lnSpc>
                  <a:spcPct val="87000"/>
                </a:lnSpc>
                <a:spcBef>
                  <a:spcPts val="1180"/>
                </a:spcBef>
              </a:pPr>
              <a:r>
                <a:rPr sz="1500" kern="0" spc="-10" dirty="0">
                  <a:solidFill>
                    <a:srgbClr val="FFFFFF">
                      <a:alpha val="100000"/>
                    </a:srgbClr>
                  </a:solidFill>
                  <a:latin typeface="黑体" panose="02010609060101010101" charset="-122"/>
                  <a:ea typeface="黑体" panose="02010609060101010101" charset="-122"/>
                  <a:cs typeface="黑体" panose="02010609060101010101" charset="-122"/>
                </a:rPr>
                <a:t>智能自主随访患者，提高随访效率，弥补医</a:t>
              </a:r>
              <a:endParaRPr sz="1500" dirty="0">
                <a:latin typeface="黑体" panose="02010609060101010101" charset="-122"/>
                <a:ea typeface="黑体" panose="02010609060101010101" charset="-122"/>
                <a:cs typeface="黑体" panose="02010609060101010101" charset="-122"/>
              </a:endParaRPr>
            </a:p>
            <a:p>
              <a:pPr marL="405765" algn="l" rtl="0" eaLnBrk="0">
                <a:lnSpc>
                  <a:spcPts val="2400"/>
                </a:lnSpc>
              </a:pPr>
              <a:r>
                <a:rPr sz="1500" kern="0" spc="-10" dirty="0">
                  <a:solidFill>
                    <a:srgbClr val="FFFFFF">
                      <a:alpha val="100000"/>
                    </a:srgbClr>
                  </a:solidFill>
                  <a:latin typeface="黑体" panose="02010609060101010101" charset="-122"/>
                  <a:ea typeface="黑体" panose="02010609060101010101" charset="-122"/>
                  <a:cs typeface="黑体" panose="02010609060101010101" charset="-122"/>
                </a:rPr>
                <a:t>疗资源的不足，协助改善医患关系</a:t>
              </a:r>
              <a:endParaRPr sz="1500" dirty="0">
                <a:latin typeface="黑体" panose="02010609060101010101" charset="-122"/>
                <a:ea typeface="黑体" panose="02010609060101010101" charset="-122"/>
                <a:cs typeface="黑体" panose="02010609060101010101" charset="-122"/>
              </a:endParaRPr>
            </a:p>
          </p:txBody>
        </p:sp>
      </p:grpSp>
      <p:grpSp>
        <p:nvGrpSpPr>
          <p:cNvPr id="66" name="group 66"/>
          <p:cNvGrpSpPr/>
          <p:nvPr/>
        </p:nvGrpSpPr>
        <p:grpSpPr>
          <a:xfrm rot="21600000">
            <a:off x="673120" y="4730716"/>
            <a:ext cx="4298899" cy="1771695"/>
            <a:chOff x="0" y="0"/>
            <a:chExt cx="4298899" cy="1771695"/>
          </a:xfrm>
        </p:grpSpPr>
        <p:pic>
          <p:nvPicPr>
            <p:cNvPr id="912" name="picture 912"/>
            <p:cNvPicPr>
              <a:picLocks noChangeAspect="1"/>
            </p:cNvPicPr>
            <p:nvPr/>
          </p:nvPicPr>
          <p:blipFill>
            <a:blip r:embed="rId3"/>
            <a:stretch>
              <a:fillRect/>
            </a:stretch>
          </p:blipFill>
          <p:spPr>
            <a:xfrm rot="21600000">
              <a:off x="0" y="0"/>
              <a:ext cx="4298899" cy="1771695"/>
            </a:xfrm>
            <a:prstGeom prst="rect">
              <a:avLst/>
            </a:prstGeom>
          </p:spPr>
        </p:pic>
        <p:sp>
          <p:nvSpPr>
            <p:cNvPr id="914" name="textbox 914"/>
            <p:cNvSpPr/>
            <p:nvPr/>
          </p:nvSpPr>
          <p:spPr>
            <a:xfrm>
              <a:off x="-12700" y="-12700"/>
              <a:ext cx="4324350" cy="1823720"/>
            </a:xfrm>
            <a:prstGeom prst="rect">
              <a:avLst/>
            </a:prstGeom>
            <a:noFill/>
            <a:ln w="0" cap="flat">
              <a:noFill/>
              <a:prstDash val="solid"/>
              <a:miter lim="0"/>
            </a:ln>
          </p:spPr>
          <p:txBody>
            <a:bodyPr vert="horz" wrap="square" lIns="0" tIns="0" rIns="0" bIns="0"/>
            <a:lstStyle/>
            <a:p>
              <a:pPr algn="l" rtl="0" eaLnBrk="0">
                <a:lnSpc>
                  <a:spcPct val="166000"/>
                </a:lnSpc>
              </a:pPr>
              <a:endParaRPr sz="1000" dirty="0">
                <a:latin typeface="Arial" panose="020B0604020202020204"/>
                <a:ea typeface="Arial" panose="020B0604020202020204"/>
                <a:cs typeface="Arial" panose="020B0604020202020204"/>
              </a:endParaRPr>
            </a:p>
            <a:p>
              <a:pPr marL="539750" algn="l" rtl="0" eaLnBrk="0">
                <a:lnSpc>
                  <a:spcPct val="96000"/>
                </a:lnSpc>
                <a:spcBef>
                  <a:spcPts val="5"/>
                </a:spcBef>
              </a:pPr>
              <a:r>
                <a:rPr sz="1500" kern="0" spc="-30" dirty="0">
                  <a:solidFill>
                    <a:srgbClr val="F07020">
                      <a:alpha val="100000"/>
                    </a:srgbClr>
                  </a:solidFill>
                  <a:latin typeface="Times New Roman" panose="02020603050405020304"/>
                  <a:ea typeface="Times New Roman" panose="02020603050405020304"/>
                  <a:cs typeface="Times New Roman" panose="02020603050405020304"/>
                </a:rPr>
                <a:t>9</a:t>
              </a:r>
              <a:r>
                <a:rPr sz="1500" kern="0" spc="30" dirty="0">
                  <a:solidFill>
                    <a:srgbClr val="F07020">
                      <a:alpha val="100000"/>
                    </a:srgbClr>
                  </a:solidFill>
                  <a:latin typeface="Times New Roman" panose="02020603050405020304"/>
                  <a:ea typeface="Times New Roman" panose="02020603050405020304"/>
                  <a:cs typeface="Times New Roman" panose="02020603050405020304"/>
                </a:rPr>
                <a:t>        </a:t>
              </a:r>
              <a:r>
                <a:rPr sz="2300" b="1" kern="0" spc="-30" dirty="0">
                  <a:solidFill>
                    <a:srgbClr val="FFFFFF">
                      <a:alpha val="100000"/>
                    </a:srgbClr>
                  </a:solidFill>
                  <a:latin typeface="黑体" panose="02010609060101010101" charset="-122"/>
                  <a:ea typeface="黑体" panose="02010609060101010101" charset="-122"/>
                  <a:cs typeface="黑体" panose="02010609060101010101" charset="-122"/>
                </a:rPr>
                <a:t>公卫慢病管理联动</a:t>
              </a:r>
              <a:endParaRPr sz="2300" dirty="0">
                <a:latin typeface="黑体" panose="02010609060101010101" charset="-122"/>
                <a:ea typeface="黑体" panose="02010609060101010101" charset="-122"/>
                <a:cs typeface="黑体" panose="02010609060101010101" charset="-122"/>
              </a:endParaRPr>
            </a:p>
            <a:p>
              <a:pPr marL="320040" algn="l" rtl="0" eaLnBrk="0">
                <a:lnSpc>
                  <a:spcPct val="95000"/>
                </a:lnSpc>
                <a:spcBef>
                  <a:spcPts val="860"/>
                </a:spcBef>
              </a:pPr>
              <a:r>
                <a:rPr sz="1500" b="1" kern="0" spc="-20" dirty="0">
                  <a:solidFill>
                    <a:srgbClr val="FFFFFF">
                      <a:alpha val="100000"/>
                    </a:srgbClr>
                  </a:solidFill>
                  <a:latin typeface="黑体" panose="02010609060101010101" charset="-122"/>
                  <a:ea typeface="黑体" panose="02010609060101010101" charset="-122"/>
                  <a:cs typeface="黑体" panose="02010609060101010101" charset="-122"/>
                </a:rPr>
                <a:t>动态管理反馈，高危人群检出率提高，</a:t>
              </a:r>
              <a:r>
                <a:rPr sz="1500" b="1" kern="0" spc="-30" dirty="0">
                  <a:solidFill>
                    <a:srgbClr val="FFFFFF">
                      <a:alpha val="100000"/>
                    </a:srgbClr>
                  </a:solidFill>
                  <a:latin typeface="黑体" panose="02010609060101010101" charset="-122"/>
                  <a:ea typeface="黑体" panose="02010609060101010101" charset="-122"/>
                  <a:cs typeface="黑体" panose="02010609060101010101" charset="-122"/>
                </a:rPr>
                <a:t>推动</a:t>
              </a:r>
              <a:endParaRPr sz="1500" dirty="0">
                <a:latin typeface="黑体" panose="02010609060101010101" charset="-122"/>
                <a:ea typeface="黑体" panose="02010609060101010101" charset="-122"/>
                <a:cs typeface="黑体" panose="02010609060101010101" charset="-122"/>
              </a:endParaRPr>
            </a:p>
            <a:p>
              <a:pPr marL="320040" indent="88900" algn="l" rtl="0" eaLnBrk="0">
                <a:lnSpc>
                  <a:spcPct val="117000"/>
                </a:lnSpc>
                <a:spcBef>
                  <a:spcPts val="185"/>
                </a:spcBef>
              </a:pPr>
              <a:r>
                <a:rPr sz="1500" b="1" kern="0" spc="-10" dirty="0">
                  <a:solidFill>
                    <a:srgbClr val="FFFFFF">
                      <a:alpha val="100000"/>
                    </a:srgbClr>
                  </a:solidFill>
                  <a:latin typeface="黑体" panose="02010609060101010101" charset="-122"/>
                  <a:ea typeface="黑体" panose="02010609060101010101" charset="-122"/>
                  <a:cs typeface="黑体" panose="02010609060101010101" charset="-122"/>
                </a:rPr>
                <a:t>“三级预防”;数据自动上传“慢病</a:t>
              </a:r>
              <a:r>
                <a:rPr sz="1500" b="1" kern="0" spc="-20" dirty="0">
                  <a:solidFill>
                    <a:srgbClr val="FFFFFF">
                      <a:alpha val="100000"/>
                    </a:srgbClr>
                  </a:solidFill>
                  <a:latin typeface="黑体" panose="02010609060101010101" charset="-122"/>
                  <a:ea typeface="黑体" panose="02010609060101010101" charset="-122"/>
                  <a:cs typeface="黑体" panose="02010609060101010101" charset="-122"/>
                </a:rPr>
                <a:t>一体化”</a:t>
              </a:r>
              <a:r>
                <a:rPr sz="1500" kern="0" spc="-10" dirty="0">
                  <a:solidFill>
                    <a:srgbClr val="FFFFFF">
                      <a:alpha val="100000"/>
                    </a:srgbClr>
                  </a:solidFill>
                  <a:latin typeface="黑体" panose="02010609060101010101" charset="-122"/>
                  <a:ea typeface="黑体" panose="02010609060101010101" charset="-122"/>
                  <a:cs typeface="黑体" panose="02010609060101010101" charset="-122"/>
                </a:rPr>
                <a:t>   </a:t>
              </a:r>
              <a:r>
                <a:rPr sz="1500" b="1" kern="0" spc="-20" dirty="0">
                  <a:solidFill>
                    <a:srgbClr val="FFFFFF">
                      <a:alpha val="100000"/>
                    </a:srgbClr>
                  </a:solidFill>
                  <a:latin typeface="黑体" panose="02010609060101010101" charset="-122"/>
                  <a:ea typeface="黑体" panose="02010609060101010101" charset="-122"/>
                  <a:cs typeface="黑体" panose="02010609060101010101" charset="-122"/>
                </a:rPr>
                <a:t>系统，近期随访时测量数据自动获取，促进慢</a:t>
              </a:r>
              <a:r>
                <a:rPr sz="1500" kern="0" spc="0" dirty="0">
                  <a:solidFill>
                    <a:srgbClr val="FFFFFF">
                      <a:alpha val="100000"/>
                    </a:srgbClr>
                  </a:solidFill>
                  <a:latin typeface="黑体" panose="02010609060101010101" charset="-122"/>
                  <a:ea typeface="黑体" panose="02010609060101010101" charset="-122"/>
                  <a:cs typeface="黑体" panose="02010609060101010101" charset="-122"/>
                </a:rPr>
                <a:t>   </a:t>
              </a:r>
              <a:r>
                <a:rPr sz="1500" b="1" kern="0" spc="-20" dirty="0">
                  <a:solidFill>
                    <a:srgbClr val="FFFFFF">
                      <a:alpha val="100000"/>
                    </a:srgbClr>
                  </a:solidFill>
                  <a:latin typeface="黑体" panose="02010609060101010101" charset="-122"/>
                  <a:ea typeface="黑体" panose="02010609060101010101" charset="-122"/>
                  <a:cs typeface="黑体" panose="02010609060101010101" charset="-122"/>
                </a:rPr>
                <a:t>病规范管理</a:t>
              </a:r>
              <a:endParaRPr sz="1500" dirty="0">
                <a:latin typeface="黑体" panose="02010609060101010101" charset="-122"/>
                <a:ea typeface="黑体" panose="02010609060101010101" charset="-122"/>
                <a:cs typeface="黑体" panose="02010609060101010101" charset="-122"/>
              </a:endParaRPr>
            </a:p>
          </p:txBody>
        </p:sp>
      </p:grpSp>
      <p:pic>
        <p:nvPicPr>
          <p:cNvPr id="916" name="picture 916"/>
          <p:cNvPicPr>
            <a:picLocks noChangeAspect="1"/>
          </p:cNvPicPr>
          <p:nvPr/>
        </p:nvPicPr>
        <p:blipFill>
          <a:blip r:embed="rId4"/>
          <a:stretch>
            <a:fillRect/>
          </a:stretch>
        </p:blipFill>
        <p:spPr>
          <a:xfrm rot="21600000">
            <a:off x="5562600" y="4762469"/>
            <a:ext cx="2705161" cy="1651063"/>
          </a:xfrm>
          <a:prstGeom prst="rect">
            <a:avLst/>
          </a:prstGeom>
        </p:spPr>
      </p:pic>
      <p:sp>
        <p:nvSpPr>
          <p:cNvPr id="918" name="textbox 918"/>
          <p:cNvSpPr/>
          <p:nvPr/>
        </p:nvSpPr>
        <p:spPr>
          <a:xfrm>
            <a:off x="2604738" y="339672"/>
            <a:ext cx="7352030" cy="607694"/>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marL="12700" algn="l" rtl="0" eaLnBrk="0">
              <a:lnSpc>
                <a:spcPct val="95000"/>
              </a:lnSpc>
            </a:pPr>
            <a:r>
              <a:rPr sz="4000" b="1" kern="0" spc="-40" dirty="0">
                <a:solidFill>
                  <a:srgbClr val="2060E0">
                    <a:alpha val="100000"/>
                  </a:srgbClr>
                </a:solidFill>
                <a:latin typeface="黑体" panose="02010609060101010101" charset="-122"/>
                <a:ea typeface="黑体" panose="02010609060101010101" charset="-122"/>
                <a:cs typeface="黑体" panose="02010609060101010101" charset="-122"/>
              </a:rPr>
              <a:t>-整合式慢性病健康管理服务模</a:t>
            </a:r>
            <a:r>
              <a:rPr sz="4000" b="1" kern="0" spc="-50" dirty="0">
                <a:solidFill>
                  <a:srgbClr val="2060E0">
                    <a:alpha val="100000"/>
                  </a:srgbClr>
                </a:solidFill>
                <a:latin typeface="黑体" panose="02010609060101010101" charset="-122"/>
                <a:ea typeface="黑体" panose="02010609060101010101" charset="-122"/>
                <a:cs typeface="黑体" panose="02010609060101010101" charset="-122"/>
              </a:rPr>
              <a:t>式</a:t>
            </a:r>
            <a:endParaRPr sz="4000" dirty="0">
              <a:latin typeface="黑体" panose="02010609060101010101" charset="-122"/>
              <a:ea typeface="黑体" panose="02010609060101010101" charset="-122"/>
              <a:cs typeface="黑体" panose="02010609060101010101" charset="-122"/>
            </a:endParaRPr>
          </a:p>
        </p:txBody>
      </p:sp>
      <p:pic>
        <p:nvPicPr>
          <p:cNvPr id="920" name="picture 920"/>
          <p:cNvPicPr>
            <a:picLocks noChangeAspect="1"/>
          </p:cNvPicPr>
          <p:nvPr/>
        </p:nvPicPr>
        <p:blipFill>
          <a:blip r:embed="rId5"/>
          <a:stretch>
            <a:fillRect/>
          </a:stretch>
        </p:blipFill>
        <p:spPr>
          <a:xfrm rot="21600000">
            <a:off x="5556260" y="2717825"/>
            <a:ext cx="2032041" cy="1581111"/>
          </a:xfrm>
          <a:prstGeom prst="rect">
            <a:avLst/>
          </a:prstGeom>
        </p:spPr>
      </p:pic>
      <p:pic>
        <p:nvPicPr>
          <p:cNvPr id="922" name="picture 922"/>
          <p:cNvPicPr>
            <a:picLocks noChangeAspect="1"/>
          </p:cNvPicPr>
          <p:nvPr/>
        </p:nvPicPr>
        <p:blipFill>
          <a:blip r:embed="rId6"/>
          <a:stretch>
            <a:fillRect/>
          </a:stretch>
        </p:blipFill>
        <p:spPr>
          <a:xfrm rot="21600000">
            <a:off x="7645359" y="2654320"/>
            <a:ext cx="1905000" cy="1670060"/>
          </a:xfrm>
          <a:prstGeom prst="rect">
            <a:avLst/>
          </a:prstGeom>
        </p:spPr>
      </p:pic>
      <p:pic>
        <p:nvPicPr>
          <p:cNvPr id="924" name="picture 924"/>
          <p:cNvPicPr>
            <a:picLocks noChangeAspect="1"/>
          </p:cNvPicPr>
          <p:nvPr/>
        </p:nvPicPr>
        <p:blipFill>
          <a:blip r:embed="rId7"/>
          <a:stretch>
            <a:fillRect/>
          </a:stretch>
        </p:blipFill>
        <p:spPr>
          <a:xfrm rot="21600000">
            <a:off x="9880640" y="2635255"/>
            <a:ext cx="1847819" cy="1663681"/>
          </a:xfrm>
          <a:prstGeom prst="rect">
            <a:avLst/>
          </a:prstGeom>
        </p:spPr>
      </p:pic>
      <p:sp>
        <p:nvSpPr>
          <p:cNvPr id="926" name="textbox 926"/>
          <p:cNvSpPr/>
          <p:nvPr/>
        </p:nvSpPr>
        <p:spPr>
          <a:xfrm>
            <a:off x="5584868" y="4423877"/>
            <a:ext cx="5869940" cy="30670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2210"/>
              </a:lnSpc>
            </a:pPr>
            <a:r>
              <a:rPr sz="1800" b="1" kern="0" spc="30" dirty="0">
                <a:solidFill>
                  <a:srgbClr val="204070">
                    <a:alpha val="100000"/>
                  </a:srgbClr>
                </a:solidFill>
                <a:latin typeface="黑体" panose="02010609060101010101" charset="-122"/>
                <a:ea typeface="黑体" panose="02010609060101010101" charset="-122"/>
                <a:cs typeface="黑体" panose="02010609060101010101" charset="-122"/>
              </a:rPr>
              <a:t>智能随访区</a:t>
            </a:r>
            <a:r>
              <a:rPr sz="1800" kern="0" spc="30" dirty="0">
                <a:solidFill>
                  <a:srgbClr val="204070">
                    <a:alpha val="100000"/>
                  </a:srgbClr>
                </a:solidFill>
                <a:latin typeface="黑体" panose="02010609060101010101" charset="-122"/>
                <a:ea typeface="黑体" panose="02010609060101010101" charset="-122"/>
                <a:cs typeface="黑体" panose="02010609060101010101" charset="-122"/>
              </a:rPr>
              <a:t>         </a:t>
            </a:r>
            <a:r>
              <a:rPr sz="1800" b="1" kern="0" spc="20" dirty="0">
                <a:solidFill>
                  <a:srgbClr val="204060">
                    <a:alpha val="100000"/>
                  </a:srgbClr>
                </a:solidFill>
                <a:latin typeface="黑体" panose="02010609060101010101" charset="-122"/>
                <a:ea typeface="黑体" panose="02010609060101010101" charset="-122"/>
                <a:cs typeface="黑体" panose="02010609060101010101" charset="-122"/>
              </a:rPr>
              <a:t>智能</a:t>
            </a:r>
            <a:r>
              <a:rPr sz="1800" b="1" kern="0" spc="0" dirty="0">
                <a:solidFill>
                  <a:srgbClr val="204060">
                    <a:alpha val="100000"/>
                  </a:srgbClr>
                </a:solidFill>
                <a:latin typeface="宋体" panose="02010600030101010101" pitchFamily="2" charset="-122"/>
                <a:ea typeface="宋体" panose="02010600030101010101" pitchFamily="2" charset="-122"/>
                <a:cs typeface="宋体" panose="02010600030101010101" pitchFamily="2" charset="-122"/>
              </a:rPr>
              <a:t>AI</a:t>
            </a:r>
            <a:r>
              <a:rPr sz="1800" b="1" kern="0" spc="20" dirty="0">
                <a:solidFill>
                  <a:srgbClr val="204060">
                    <a:alpha val="100000"/>
                  </a:srgbClr>
                </a:solidFill>
                <a:latin typeface="黑体" panose="02010609060101010101" charset="-122"/>
                <a:ea typeface="黑体" panose="02010609060101010101" charset="-122"/>
                <a:cs typeface="黑体" panose="02010609060101010101" charset="-122"/>
              </a:rPr>
              <a:t>随访流程</a:t>
            </a:r>
            <a:r>
              <a:rPr sz="1800" kern="0" spc="20" dirty="0">
                <a:solidFill>
                  <a:srgbClr val="204060">
                    <a:alpha val="100000"/>
                  </a:srgbClr>
                </a:solidFill>
                <a:latin typeface="黑体" panose="02010609060101010101" charset="-122"/>
                <a:ea typeface="黑体" panose="02010609060101010101" charset="-122"/>
                <a:cs typeface="黑体" panose="02010609060101010101" charset="-122"/>
              </a:rPr>
              <a:t>       </a:t>
            </a:r>
            <a:r>
              <a:rPr sz="1800" b="1" kern="0" spc="20" dirty="0">
                <a:solidFill>
                  <a:srgbClr val="304060">
                    <a:alpha val="100000"/>
                  </a:srgbClr>
                </a:solidFill>
                <a:latin typeface="黑体" panose="02010609060101010101" charset="-122"/>
                <a:ea typeface="黑体" panose="02010609060101010101" charset="-122"/>
                <a:cs typeface="黑体" panose="02010609060101010101" charset="-122"/>
              </a:rPr>
              <a:t>多维度服务</a:t>
            </a:r>
            <a:endParaRPr sz="1800" dirty="0">
              <a:latin typeface="黑体" panose="02010609060101010101" charset="-122"/>
              <a:ea typeface="黑体" panose="02010609060101010101" charset="-122"/>
              <a:cs typeface="黑体" panose="02010609060101010101" charset="-122"/>
            </a:endParaRPr>
          </a:p>
        </p:txBody>
      </p:sp>
      <p:sp>
        <p:nvSpPr>
          <p:cNvPr id="928" name="textbox 928"/>
          <p:cNvSpPr/>
          <p:nvPr/>
        </p:nvSpPr>
        <p:spPr>
          <a:xfrm>
            <a:off x="7810540" y="2961009"/>
            <a:ext cx="537844" cy="108076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51765" algn="l" rtl="0" eaLnBrk="0">
              <a:lnSpc>
                <a:spcPts val="510"/>
              </a:lnSpc>
            </a:pPr>
            <a:r>
              <a:rPr sz="400" kern="0" spc="80" dirty="0">
                <a:solidFill>
                  <a:srgbClr val="000000">
                    <a:alpha val="100000"/>
                  </a:srgbClr>
                </a:solidFill>
                <a:latin typeface="仿宋" panose="02010609060101010101" charset="-122"/>
                <a:ea typeface="仿宋" panose="02010609060101010101" charset="-122"/>
                <a:cs typeface="仿宋" panose="02010609060101010101" charset="-122"/>
              </a:rPr>
              <a:t>随洁方案没置</a:t>
            </a:r>
            <a:endParaRPr sz="400" dirty="0">
              <a:latin typeface="仿宋" panose="02010609060101010101" charset="-122"/>
              <a:ea typeface="仿宋" panose="02010609060101010101" charset="-122"/>
              <a:cs typeface="仿宋" panose="02010609060101010101" charset="-122"/>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19000"/>
              </a:lnSpc>
            </a:pPr>
            <a:endParaRPr sz="1000" dirty="0">
              <a:latin typeface="Arial" panose="020B0604020202020204"/>
              <a:ea typeface="Arial" panose="020B0604020202020204"/>
              <a:cs typeface="Arial" panose="020B0604020202020204"/>
            </a:endParaRPr>
          </a:p>
          <a:p>
            <a:pPr algn="l" rtl="0" eaLnBrk="0">
              <a:lnSpc>
                <a:spcPct val="120000"/>
              </a:lnSpc>
            </a:pPr>
            <a:endParaRPr sz="1000" dirty="0">
              <a:latin typeface="Arial" panose="020B0604020202020204"/>
              <a:ea typeface="Arial" panose="020B0604020202020204"/>
              <a:cs typeface="Arial" panose="020B0604020202020204"/>
            </a:endParaRPr>
          </a:p>
          <a:p>
            <a:pPr algn="l" rtl="0" eaLnBrk="0">
              <a:lnSpc>
                <a:spcPct val="120000"/>
              </a:lnSpc>
            </a:pPr>
            <a:endParaRPr sz="1000" dirty="0">
              <a:latin typeface="Arial" panose="020B0604020202020204"/>
              <a:ea typeface="Arial" panose="020B0604020202020204"/>
              <a:cs typeface="Arial" panose="020B0604020202020204"/>
            </a:endParaRPr>
          </a:p>
          <a:p>
            <a:pPr algn="l" rtl="0" eaLnBrk="0">
              <a:lnSpc>
                <a:spcPct val="103000"/>
              </a:lnSpc>
            </a:pPr>
            <a:endParaRPr sz="100" dirty="0">
              <a:latin typeface="Arial" panose="020B0604020202020204"/>
              <a:ea typeface="Arial" panose="020B0604020202020204"/>
              <a:cs typeface="Arial" panose="020B0604020202020204"/>
            </a:endParaRPr>
          </a:p>
          <a:p>
            <a:pPr marL="12700" algn="l" rtl="0" eaLnBrk="0">
              <a:lnSpc>
                <a:spcPts val="510"/>
              </a:lnSpc>
            </a:pPr>
            <a:r>
              <a:rPr sz="400" kern="0" spc="40" dirty="0">
                <a:solidFill>
                  <a:srgbClr val="000000">
                    <a:alpha val="100000"/>
                  </a:srgbClr>
                </a:solidFill>
                <a:latin typeface="黑体" panose="02010609060101010101" charset="-122"/>
                <a:ea typeface="黑体" panose="02010609060101010101" charset="-122"/>
                <a:cs typeface="黑体" panose="02010609060101010101" charset="-122"/>
              </a:rPr>
              <a:t>随访指标反馈给医生</a:t>
            </a:r>
            <a:endParaRPr sz="400" dirty="0">
              <a:latin typeface="黑体" panose="02010609060101010101" charset="-122"/>
              <a:ea typeface="黑体" panose="02010609060101010101" charset="-122"/>
              <a:cs typeface="黑体" panose="02010609060101010101" charset="-122"/>
            </a:endParaRPr>
          </a:p>
        </p:txBody>
      </p:sp>
      <p:pic>
        <p:nvPicPr>
          <p:cNvPr id="930" name="picture 930"/>
          <p:cNvPicPr>
            <a:picLocks noChangeAspect="1"/>
          </p:cNvPicPr>
          <p:nvPr/>
        </p:nvPicPr>
        <p:blipFill>
          <a:blip r:embed="rId8"/>
          <a:stretch>
            <a:fillRect/>
          </a:stretch>
        </p:blipFill>
        <p:spPr>
          <a:xfrm rot="21600000">
            <a:off x="8763000" y="4806977"/>
            <a:ext cx="2959120" cy="114254"/>
          </a:xfrm>
          <a:prstGeom prst="rect">
            <a:avLst/>
          </a:prstGeom>
        </p:spPr>
      </p:pic>
      <p:sp>
        <p:nvSpPr>
          <p:cNvPr id="932" name="textbox 932"/>
          <p:cNvSpPr/>
          <p:nvPr/>
        </p:nvSpPr>
        <p:spPr>
          <a:xfrm>
            <a:off x="8400998" y="2961408"/>
            <a:ext cx="591819" cy="54165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374650" algn="l" rtl="0" eaLnBrk="0">
              <a:lnSpc>
                <a:spcPts val="510"/>
              </a:lnSpc>
            </a:pPr>
            <a:r>
              <a:rPr sz="400" kern="0" spc="0" dirty="0">
                <a:solidFill>
                  <a:srgbClr val="000000">
                    <a:alpha val="100000"/>
                  </a:srgbClr>
                </a:solidFill>
                <a:latin typeface="Arial" panose="020B0604020202020204"/>
                <a:ea typeface="Arial" panose="020B0604020202020204"/>
                <a:cs typeface="Arial" panose="020B0604020202020204"/>
              </a:rPr>
              <a:t>AI</a:t>
            </a:r>
            <a:r>
              <a:rPr sz="400" kern="0" spc="60" dirty="0">
                <a:solidFill>
                  <a:srgbClr val="000000">
                    <a:alpha val="100000"/>
                  </a:srgbClr>
                </a:solidFill>
                <a:latin typeface="Arial" panose="020B0604020202020204"/>
                <a:ea typeface="Arial" panose="020B0604020202020204"/>
                <a:cs typeface="Arial" panose="020B0604020202020204"/>
              </a:rPr>
              <a:t> </a:t>
            </a:r>
            <a:r>
              <a:rPr sz="400" kern="0" spc="30" dirty="0">
                <a:solidFill>
                  <a:srgbClr val="000000">
                    <a:alpha val="100000"/>
                  </a:srgbClr>
                </a:solidFill>
                <a:latin typeface="黑体" panose="02010609060101010101" charset="-122"/>
                <a:ea typeface="黑体" panose="02010609060101010101" charset="-122"/>
                <a:cs typeface="黑体" panose="02010609060101010101" charset="-122"/>
              </a:rPr>
              <a:t>轴</a:t>
            </a:r>
            <a:r>
              <a:rPr sz="400" kern="0" spc="-30" dirty="0">
                <a:solidFill>
                  <a:srgbClr val="000000">
                    <a:alpha val="100000"/>
                  </a:srgbClr>
                </a:solidFill>
                <a:latin typeface="黑体" panose="02010609060101010101" charset="-122"/>
                <a:ea typeface="黑体" panose="02010609060101010101" charset="-122"/>
                <a:cs typeface="黑体" panose="02010609060101010101" charset="-122"/>
              </a:rPr>
              <a:t> </a:t>
            </a:r>
            <a:r>
              <a:rPr sz="400" kern="0" spc="30" dirty="0">
                <a:solidFill>
                  <a:srgbClr val="000000">
                    <a:alpha val="100000"/>
                  </a:srgbClr>
                </a:solidFill>
                <a:latin typeface="黑体" panose="02010609060101010101" charset="-122"/>
                <a:ea typeface="黑体" panose="02010609060101010101" charset="-122"/>
                <a:cs typeface="黑体" panose="02010609060101010101" charset="-122"/>
              </a:rPr>
              <a:t>出</a:t>
            </a:r>
            <a:endParaRPr sz="400" dirty="0">
              <a:latin typeface="黑体" panose="02010609060101010101" charset="-122"/>
              <a:ea typeface="黑体" panose="02010609060101010101" charset="-122"/>
              <a:cs typeface="黑体" panose="02010609060101010101" charset="-122"/>
            </a:endParaRPr>
          </a:p>
          <a:p>
            <a:pPr algn="l" rtl="0" eaLnBrk="0">
              <a:lnSpc>
                <a:spcPct val="121000"/>
              </a:lnSpc>
            </a:pPr>
            <a:endParaRPr sz="1000" dirty="0">
              <a:latin typeface="Arial" panose="020B0604020202020204"/>
              <a:ea typeface="Arial" panose="020B0604020202020204"/>
              <a:cs typeface="Arial" panose="020B0604020202020204"/>
            </a:endParaRPr>
          </a:p>
          <a:p>
            <a:pPr algn="l" rtl="0" eaLnBrk="0">
              <a:lnSpc>
                <a:spcPct val="122000"/>
              </a:lnSpc>
            </a:pPr>
            <a:endParaRPr sz="1000" dirty="0">
              <a:latin typeface="Arial" panose="020B0604020202020204"/>
              <a:ea typeface="Arial" panose="020B0604020202020204"/>
              <a:cs typeface="Arial" panose="020B0604020202020204"/>
            </a:endParaRPr>
          </a:p>
          <a:p>
            <a:pPr algn="l" rtl="0" eaLnBrk="0">
              <a:lnSpc>
                <a:spcPct val="101000"/>
              </a:lnSpc>
            </a:pPr>
            <a:endParaRPr sz="100" dirty="0">
              <a:latin typeface="Arial" panose="020B0604020202020204"/>
              <a:ea typeface="Arial" panose="020B0604020202020204"/>
              <a:cs typeface="Arial" panose="020B0604020202020204"/>
            </a:endParaRPr>
          </a:p>
          <a:p>
            <a:pPr marL="12700" algn="l" rtl="0" eaLnBrk="0">
              <a:lnSpc>
                <a:spcPts val="510"/>
              </a:lnSpc>
              <a:spcBef>
                <a:spcPts val="0"/>
              </a:spcBef>
            </a:pPr>
            <a:r>
              <a:rPr sz="400" kern="0" spc="20" dirty="0">
                <a:solidFill>
                  <a:srgbClr val="000000">
                    <a:alpha val="100000"/>
                  </a:srgbClr>
                </a:solidFill>
                <a:latin typeface="黑体" panose="02010609060101010101" charset="-122"/>
                <a:ea typeface="黑体" panose="02010609060101010101" charset="-122"/>
                <a:cs typeface="黑体" panose="02010609060101010101" charset="-122"/>
              </a:rPr>
              <a:t>稀</a:t>
            </a:r>
            <a:endParaRPr sz="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71855" y="1678940"/>
            <a:ext cx="9399905" cy="4048760"/>
          </a:xfrm>
          <a:prstGeom prst="rect">
            <a:avLst/>
          </a:prstGeom>
        </p:spPr>
        <p:txBody>
          <a:bodyPr>
            <a:noAutofit/>
          </a:bodyPr>
          <a:p>
            <a:pPr indent="355600" algn="just" defTabSz="266700" fontAlgn="auto">
              <a:lnSpc>
                <a:spcPts val="3300"/>
              </a:lnSpc>
              <a:spcBef>
                <a:spcPct val="0"/>
              </a:spcBef>
              <a:spcAft>
                <a:spcPct val="0"/>
              </a:spcAft>
            </a:pP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本社区家庭医生签约情况：潍坊社区的常住人口有</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9.31 </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万，常住人口签约率达到</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63.5%</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6.05</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万）；重点人群签约率达到</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90.1%</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2.79</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万）；签约组合就诊率 </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73.23%</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；签约社区就诊率 </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45.33%</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；签约社区依从性 </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84.74%</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endPar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en-US" altLang="zh-CN" sz="3000" b="1">
                <a:solidFill>
                  <a:schemeClr val="accent5">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3000" b="1">
                <a:solidFill>
                  <a:schemeClr val="accent5">
                    <a:lumMod val="75000"/>
                  </a:schemeClr>
                </a:solidFill>
                <a:latin typeface="宋体" panose="02010600030101010101" pitchFamily="2" charset="-122"/>
                <a:ea typeface="宋体" panose="02010600030101010101" pitchFamily="2" charset="-122"/>
                <a:cs typeface="宋体" panose="02010600030101010101" pitchFamily="2" charset="-122"/>
              </a:rPr>
              <a:t>上海市目标：</a:t>
            </a:r>
            <a:endParaRPr lang="zh-CN" altLang="en-US" sz="3000" b="1">
              <a:solidFill>
                <a:schemeClr val="accent5">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355600" algn="just" defTabSz="266700" fontAlgn="auto">
              <a:lnSpc>
                <a:spcPts val="3300"/>
              </a:lnSpc>
              <a:spcBef>
                <a:spcPct val="0"/>
              </a:spcBef>
              <a:spcAft>
                <a:spcPct val="0"/>
              </a:spcAft>
            </a:pP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到</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2030 </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年，签约服务覆盖率达到</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60%</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以上，重点人群签约服务覆盖率达到</a:t>
            </a:r>
            <a:r>
              <a:rPr lang="en-US" altLang="zh-CN"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85%</a:t>
            </a:r>
            <a:r>
              <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以上；</a:t>
            </a:r>
            <a:endParaRPr lang="zh-CN" altLang="en-US" sz="28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85470" y="577215"/>
            <a:ext cx="6096000" cy="645160"/>
          </a:xfrm>
          <a:prstGeom prst="rect">
            <a:avLst/>
          </a:prstGeom>
          <a:noFill/>
        </p:spPr>
        <p:txBody>
          <a:bodyPr wrap="square" rtlCol="0" anchor="t">
            <a:spAutoFit/>
          </a:bodyPr>
          <a:p>
            <a:r>
              <a:rPr lang="zh-CN"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rPr>
              <a:t>签约情况</a:t>
            </a:r>
            <a:endParaRPr lang="zh-CN" altLang="en-US" sz="3600" b="1" spc="30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0" name="picture 940"/>
          <p:cNvPicPr>
            <a:picLocks noChangeAspect="1"/>
          </p:cNvPicPr>
          <p:nvPr/>
        </p:nvPicPr>
        <p:blipFill>
          <a:blip r:embed="rId1"/>
          <a:stretch>
            <a:fillRect/>
          </a:stretch>
        </p:blipFill>
        <p:spPr>
          <a:xfrm rot="21600000">
            <a:off x="0" y="0"/>
            <a:ext cx="12192000" cy="6858000"/>
          </a:xfrm>
          <a:prstGeom prst="rect">
            <a:avLst/>
          </a:prstGeom>
        </p:spPr>
      </p:pic>
      <p:sp>
        <p:nvSpPr>
          <p:cNvPr id="942" name="textbox 942"/>
          <p:cNvSpPr/>
          <p:nvPr/>
        </p:nvSpPr>
        <p:spPr>
          <a:xfrm>
            <a:off x="4781560" y="3021091"/>
            <a:ext cx="3168650" cy="2746375"/>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63500" algn="l" rtl="0" eaLnBrk="0">
              <a:lnSpc>
                <a:spcPct val="96000"/>
              </a:lnSpc>
            </a:pPr>
            <a:r>
              <a:rPr sz="2000" kern="0" spc="20" dirty="0">
                <a:solidFill>
                  <a:srgbClr val="1060F0">
                    <a:alpha val="100000"/>
                  </a:srgbClr>
                </a:solidFill>
                <a:latin typeface="黑体" panose="02010609060101010101" charset="-122"/>
                <a:ea typeface="黑体" panose="02010609060101010101" charset="-122"/>
                <a:cs typeface="黑体" panose="02010609060101010101" charset="-122"/>
              </a:rPr>
              <a:t>随访信息标准化</a:t>
            </a:r>
            <a:endParaRPr sz="2000" dirty="0">
              <a:latin typeface="黑体" panose="02010609060101010101" charset="-122"/>
              <a:ea typeface="黑体" panose="02010609060101010101" charset="-122"/>
              <a:cs typeface="黑体" panose="02010609060101010101" charset="-122"/>
            </a:endParaRPr>
          </a:p>
          <a:p>
            <a:pPr algn="l" rtl="0" eaLnBrk="0">
              <a:lnSpc>
                <a:spcPct val="189000"/>
              </a:lnSpc>
            </a:pPr>
            <a:endParaRPr sz="1000" dirty="0">
              <a:latin typeface="Arial" panose="020B0604020202020204"/>
              <a:ea typeface="Arial" panose="020B0604020202020204"/>
              <a:cs typeface="Arial" panose="020B0604020202020204"/>
            </a:endParaRPr>
          </a:p>
          <a:p>
            <a:pPr marL="292100" indent="-279400" algn="l" rtl="0" eaLnBrk="0">
              <a:lnSpc>
                <a:spcPct val="104000"/>
              </a:lnSpc>
              <a:spcBef>
                <a:spcPts val="490"/>
              </a:spcBef>
            </a:pPr>
            <a:r>
              <a:rPr sz="1600" kern="0" spc="-40" dirty="0">
                <a:solidFill>
                  <a:srgbClr val="2050E0">
                    <a:alpha val="100000"/>
                  </a:srgbClr>
                </a:solidFill>
                <a:latin typeface="黑体" panose="02010609060101010101" charset="-122"/>
                <a:ea typeface="黑体" panose="02010609060101010101" charset="-122"/>
                <a:cs typeface="黑体" panose="02010609060101010101" charset="-122"/>
              </a:rPr>
              <a:t>·</a:t>
            </a:r>
            <a:r>
              <a:rPr sz="1600" kern="0" spc="-560" dirty="0">
                <a:solidFill>
                  <a:srgbClr val="2050E0">
                    <a:alpha val="100000"/>
                  </a:srgbClr>
                </a:solidFill>
                <a:latin typeface="黑体" panose="02010609060101010101" charset="-122"/>
                <a:ea typeface="黑体" panose="02010609060101010101" charset="-122"/>
                <a:cs typeface="黑体" panose="02010609060101010101" charset="-122"/>
              </a:rPr>
              <a:t> </a:t>
            </a:r>
            <a:r>
              <a:rPr sz="1600" kern="0" spc="-40" dirty="0">
                <a:solidFill>
                  <a:srgbClr val="2050E0">
                    <a:alpha val="100000"/>
                  </a:srgbClr>
                </a:solidFill>
                <a:latin typeface="黑体" panose="02010609060101010101" charset="-122"/>
                <a:ea typeface="黑体" panose="02010609060101010101" charset="-122"/>
                <a:cs typeface="黑体" panose="02010609060101010101" charset="-122"/>
              </a:rPr>
              <a:t>体征指标：血压、</a:t>
            </a:r>
            <a:r>
              <a:rPr sz="1600" kern="0" spc="-290" dirty="0">
                <a:solidFill>
                  <a:srgbClr val="2050E0">
                    <a:alpha val="100000"/>
                  </a:srgbClr>
                </a:solidFill>
                <a:latin typeface="黑体" panose="02010609060101010101" charset="-122"/>
                <a:ea typeface="黑体" panose="02010609060101010101" charset="-122"/>
                <a:cs typeface="黑体" panose="02010609060101010101" charset="-122"/>
              </a:rPr>
              <a:t> </a:t>
            </a:r>
            <a:r>
              <a:rPr sz="1600" kern="0" spc="-40" dirty="0">
                <a:solidFill>
                  <a:srgbClr val="2050F0">
                    <a:alpha val="100000"/>
                  </a:srgbClr>
                </a:solidFill>
                <a:latin typeface="黑体" panose="02010609060101010101" charset="-122"/>
                <a:ea typeface="黑体" panose="02010609060101010101" charset="-122"/>
                <a:cs typeface="黑体" panose="02010609060101010101" charset="-122"/>
              </a:rPr>
              <a:t>血糖、身高</a:t>
            </a:r>
            <a:r>
              <a:rPr sz="1600" kern="0" spc="0" dirty="0">
                <a:solidFill>
                  <a:srgbClr val="2050F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1050E0">
                    <a:alpha val="100000"/>
                  </a:srgbClr>
                </a:solidFill>
                <a:latin typeface="黑体" panose="02010609060101010101" charset="-122"/>
                <a:ea typeface="黑体" panose="02010609060101010101" charset="-122"/>
                <a:cs typeface="黑体" panose="02010609060101010101" charset="-122"/>
              </a:rPr>
              <a:t>体重</a:t>
            </a:r>
            <a:r>
              <a:rPr sz="1600" kern="0" spc="20" dirty="0">
                <a:solidFill>
                  <a:srgbClr val="2050F0">
                    <a:alpha val="100000"/>
                  </a:srgbClr>
                </a:solidFill>
                <a:latin typeface="黑体" panose="02010609060101010101" charset="-122"/>
                <a:ea typeface="黑体" panose="02010609060101010101" charset="-122"/>
                <a:cs typeface="黑体" panose="02010609060101010101" charset="-122"/>
              </a:rPr>
              <a:t>、肺功能标准化</a:t>
            </a:r>
            <a:r>
              <a:rPr sz="1600" kern="0" spc="10" dirty="0">
                <a:solidFill>
                  <a:srgbClr val="2050F0">
                    <a:alpha val="100000"/>
                  </a:srgbClr>
                </a:solidFill>
                <a:latin typeface="黑体" panose="02010609060101010101" charset="-122"/>
                <a:ea typeface="黑体" panose="02010609060101010101" charset="-122"/>
                <a:cs typeface="黑体" panose="02010609060101010101" charset="-122"/>
              </a:rPr>
              <a:t>测量上传、</a:t>
            </a:r>
            <a:r>
              <a:rPr sz="1600" kern="0" spc="0" dirty="0">
                <a:solidFill>
                  <a:srgbClr val="2050F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2050F0">
                    <a:alpha val="100000"/>
                  </a:srgbClr>
                </a:solidFill>
                <a:latin typeface="黑体" panose="02010609060101010101" charset="-122"/>
                <a:ea typeface="黑体" panose="02010609060101010101" charset="-122"/>
                <a:cs typeface="黑体" panose="02010609060101010101" charset="-122"/>
              </a:rPr>
              <a:t>便隐血检测自动上传；</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265"/>
              </a:spcBef>
            </a:pPr>
            <a:r>
              <a:rPr sz="1600" kern="0" spc="-40" dirty="0">
                <a:solidFill>
                  <a:srgbClr val="1060F0">
                    <a:alpha val="100000"/>
                  </a:srgbClr>
                </a:solidFill>
                <a:latin typeface="黑体" panose="02010609060101010101" charset="-122"/>
                <a:ea typeface="黑体" panose="02010609060101010101" charset="-122"/>
                <a:cs typeface="黑体" panose="02010609060101010101" charset="-122"/>
              </a:rPr>
              <a:t>·</a:t>
            </a:r>
            <a:r>
              <a:rPr sz="1600" kern="0" spc="-640" dirty="0">
                <a:solidFill>
                  <a:srgbClr val="1060F0">
                    <a:alpha val="100000"/>
                  </a:srgbClr>
                </a:solidFill>
                <a:latin typeface="黑体" panose="02010609060101010101" charset="-122"/>
                <a:ea typeface="黑体" panose="02010609060101010101" charset="-122"/>
                <a:cs typeface="黑体" panose="02010609060101010101" charset="-122"/>
              </a:rPr>
              <a:t> </a:t>
            </a:r>
            <a:r>
              <a:rPr sz="1600" kern="0" spc="-40" dirty="0">
                <a:solidFill>
                  <a:srgbClr val="1060F0">
                    <a:alpha val="100000"/>
                  </a:srgbClr>
                </a:solidFill>
                <a:latin typeface="黑体" panose="02010609060101010101" charset="-122"/>
                <a:ea typeface="黑体" panose="02010609060101010101" charset="-122"/>
                <a:cs typeface="黑体" panose="02010609060101010101" charset="-122"/>
              </a:rPr>
              <a:t>症状监测+生活方式：</a:t>
            </a:r>
            <a:r>
              <a:rPr sz="1600" kern="0" spc="-40" dirty="0">
                <a:solidFill>
                  <a:srgbClr val="1060F0">
                    <a:alpha val="100000"/>
                  </a:srgbClr>
                </a:solidFill>
                <a:latin typeface="黑体" panose="02010609060101010101" charset="-122"/>
                <a:ea typeface="黑体" panose="02010609060101010101" charset="-122"/>
                <a:cs typeface="黑体" panose="02010609060101010101" charset="-122"/>
              </a:rPr>
              <a:t> </a:t>
            </a:r>
            <a:r>
              <a:rPr sz="1600" kern="0" spc="-50" dirty="0">
                <a:solidFill>
                  <a:srgbClr val="1060F0">
                    <a:alpha val="100000"/>
                  </a:srgbClr>
                </a:solidFill>
                <a:latin typeface="宋体" panose="02010600030101010101" pitchFamily="2" charset="-122"/>
                <a:ea typeface="宋体" panose="02010600030101010101" pitchFamily="2" charset="-122"/>
                <a:cs typeface="宋体" panose="02010600030101010101" pitchFamily="2" charset="-122"/>
              </a:rPr>
              <a:t>AI</a:t>
            </a:r>
            <a:r>
              <a:rPr sz="1600" kern="0" spc="-50" dirty="0">
                <a:solidFill>
                  <a:srgbClr val="1060F0">
                    <a:alpha val="100000"/>
                  </a:srgbClr>
                </a:solidFill>
                <a:latin typeface="黑体" panose="02010609060101010101" charset="-122"/>
                <a:ea typeface="黑体" panose="02010609060101010101" charset="-122"/>
                <a:cs typeface="黑体" panose="02010609060101010101" charset="-122"/>
              </a:rPr>
              <a:t>智语音</a:t>
            </a:r>
            <a:endParaRPr sz="1600" dirty="0">
              <a:latin typeface="黑体" panose="02010609060101010101" charset="-122"/>
              <a:ea typeface="黑体" panose="02010609060101010101" charset="-122"/>
              <a:cs typeface="黑体" panose="02010609060101010101" charset="-122"/>
            </a:endParaRPr>
          </a:p>
          <a:p>
            <a:pPr marL="215900" algn="l" rtl="0" eaLnBrk="0">
              <a:lnSpc>
                <a:spcPct val="96000"/>
              </a:lnSpc>
              <a:spcBef>
                <a:spcPts val="230"/>
              </a:spcBef>
            </a:pPr>
            <a:r>
              <a:rPr sz="1600" kern="0" spc="80" dirty="0">
                <a:solidFill>
                  <a:srgbClr val="1050F0">
                    <a:alpha val="100000"/>
                  </a:srgbClr>
                </a:solidFill>
                <a:latin typeface="黑体" panose="02010609060101010101" charset="-122"/>
                <a:ea typeface="黑体" panose="02010609060101010101" charset="-122"/>
                <a:cs typeface="黑体" panose="02010609060101010101" charset="-122"/>
              </a:rPr>
              <a:t>采集</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255"/>
              </a:spcBef>
            </a:pPr>
            <a:r>
              <a:rPr sz="1600" kern="0" spc="-20" dirty="0">
                <a:solidFill>
                  <a:srgbClr val="1050F0">
                    <a:alpha val="100000"/>
                  </a:srgbClr>
                </a:solidFill>
                <a:latin typeface="黑体" panose="02010609060101010101" charset="-122"/>
                <a:ea typeface="黑体" panose="02010609060101010101" charset="-122"/>
                <a:cs typeface="黑体" panose="02010609060101010101" charset="-122"/>
              </a:rPr>
              <a:t>·</a:t>
            </a:r>
            <a:r>
              <a:rPr sz="1600" kern="0" spc="-610" dirty="0">
                <a:solidFill>
                  <a:srgbClr val="1050F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1050F0">
                    <a:alpha val="100000"/>
                  </a:srgbClr>
                </a:solidFill>
                <a:latin typeface="黑体" panose="02010609060101010101" charset="-122"/>
                <a:ea typeface="黑体" panose="02010609060101010101" charset="-122"/>
                <a:cs typeface="黑体" panose="02010609060101010101" charset="-122"/>
              </a:rPr>
              <a:t>其他(体征测量、</a:t>
            </a:r>
            <a:r>
              <a:rPr sz="1600" kern="0" spc="-30" dirty="0">
                <a:solidFill>
                  <a:srgbClr val="1050F0">
                    <a:alpha val="100000"/>
                  </a:srgbClr>
                </a:solidFill>
                <a:latin typeface="黑体" panose="02010609060101010101" charset="-122"/>
                <a:ea typeface="黑体" panose="02010609060101010101" charset="-122"/>
                <a:cs typeface="黑体" panose="02010609060101010101" charset="-122"/>
              </a:rPr>
              <a:t>实验室检测、</a:t>
            </a:r>
            <a:endParaRPr sz="1600" dirty="0">
              <a:latin typeface="黑体" panose="02010609060101010101" charset="-122"/>
              <a:ea typeface="黑体" panose="02010609060101010101" charset="-122"/>
              <a:cs typeface="黑体" panose="02010609060101010101" charset="-122"/>
            </a:endParaRPr>
          </a:p>
          <a:p>
            <a:pPr marL="215900" algn="l" rtl="0" eaLnBrk="0">
              <a:lnSpc>
                <a:spcPct val="92000"/>
              </a:lnSpc>
              <a:spcBef>
                <a:spcPts val="510"/>
              </a:spcBef>
            </a:pPr>
            <a:r>
              <a:rPr sz="1600" kern="0" spc="90" dirty="0">
                <a:solidFill>
                  <a:srgbClr val="2050E0">
                    <a:alpha val="100000"/>
                  </a:srgbClr>
                </a:solidFill>
                <a:latin typeface="黑体" panose="02010609060101010101" charset="-122"/>
                <a:ea typeface="黑体" panose="02010609060101010101" charset="-122"/>
                <a:cs typeface="黑体" panose="02010609060101010101" charset="-122"/>
              </a:rPr>
              <a:t>新发合并症、治疗情况):</a:t>
            </a:r>
            <a:r>
              <a:rPr sz="1600" kern="0" spc="-390" dirty="0">
                <a:solidFill>
                  <a:srgbClr val="2050E0">
                    <a:alpha val="100000"/>
                  </a:srgbClr>
                </a:solidFill>
                <a:latin typeface="黑体" panose="02010609060101010101" charset="-122"/>
                <a:ea typeface="黑体" panose="02010609060101010101" charset="-122"/>
                <a:cs typeface="黑体" panose="02010609060101010101" charset="-122"/>
              </a:rPr>
              <a:t> </a:t>
            </a:r>
            <a:r>
              <a:rPr sz="1600" kern="0" spc="90" dirty="0">
                <a:solidFill>
                  <a:srgbClr val="1050E0">
                    <a:alpha val="100000"/>
                  </a:srgbClr>
                </a:solidFill>
                <a:latin typeface="黑体" panose="02010609060101010101" charset="-122"/>
                <a:ea typeface="黑体" panose="02010609060101010101" charset="-122"/>
                <a:cs typeface="黑体" panose="02010609060101010101" charset="-122"/>
              </a:rPr>
              <a:t>数</a:t>
            </a:r>
            <a:endParaRPr sz="1600" dirty="0">
              <a:latin typeface="黑体" panose="02010609060101010101" charset="-122"/>
              <a:ea typeface="黑体" panose="02010609060101010101" charset="-122"/>
              <a:cs typeface="黑体" panose="02010609060101010101" charset="-122"/>
            </a:endParaRPr>
          </a:p>
          <a:p>
            <a:pPr marL="215900" algn="l" rtl="0" eaLnBrk="0">
              <a:lnSpc>
                <a:spcPct val="96000"/>
              </a:lnSpc>
              <a:spcBef>
                <a:spcPts val="0"/>
              </a:spcBef>
            </a:pPr>
            <a:r>
              <a:rPr sz="1600" kern="0" spc="40" dirty="0">
                <a:solidFill>
                  <a:srgbClr val="1060F0">
                    <a:alpha val="100000"/>
                  </a:srgbClr>
                </a:solidFill>
                <a:latin typeface="黑体" panose="02010609060101010101" charset="-122"/>
                <a:ea typeface="黑体" panose="02010609060101010101" charset="-122"/>
                <a:cs typeface="黑体" panose="02010609060101010101" charset="-122"/>
              </a:rPr>
              <a:t>据共享</a:t>
            </a:r>
            <a:endParaRPr sz="1600" dirty="0">
              <a:latin typeface="黑体" panose="02010609060101010101" charset="-122"/>
              <a:ea typeface="黑体" panose="02010609060101010101" charset="-122"/>
              <a:cs typeface="黑体" panose="02010609060101010101" charset="-122"/>
            </a:endParaRPr>
          </a:p>
        </p:txBody>
      </p:sp>
      <p:sp>
        <p:nvSpPr>
          <p:cNvPr id="944" name="textbox 944"/>
          <p:cNvSpPr/>
          <p:nvPr/>
        </p:nvSpPr>
        <p:spPr>
          <a:xfrm>
            <a:off x="337496" y="336577"/>
            <a:ext cx="11080115" cy="631825"/>
          </a:xfrm>
          <a:prstGeom prst="rect">
            <a:avLst/>
          </a:prstGeom>
          <a:noFill/>
          <a:ln w="0" cap="flat">
            <a:noFill/>
            <a:prstDash val="solid"/>
            <a:miter lim="0"/>
          </a:ln>
        </p:spPr>
        <p:txBody>
          <a:bodyPr vert="horz" wrap="square" lIns="0" tIns="0" rIns="0" bIns="0"/>
          <a:lstStyle/>
          <a:p>
            <a:pPr algn="l" rtl="0" eaLnBrk="0">
              <a:lnSpc>
                <a:spcPct val="122000"/>
              </a:lnSpc>
            </a:pPr>
            <a:endParaRPr sz="100" dirty="0">
              <a:latin typeface="Arial" panose="020B0604020202020204"/>
              <a:ea typeface="Arial" panose="020B0604020202020204"/>
              <a:cs typeface="Arial" panose="020B0604020202020204"/>
            </a:endParaRPr>
          </a:p>
          <a:p>
            <a:pPr marL="12700" algn="l" rtl="0" eaLnBrk="0">
              <a:lnSpc>
                <a:spcPct val="95000"/>
              </a:lnSpc>
              <a:spcBef>
                <a:spcPts val="0"/>
              </a:spcBef>
            </a:pPr>
            <a:r>
              <a:rPr sz="4000" b="1" kern="0" spc="-40" dirty="0">
                <a:solidFill>
                  <a:srgbClr val="2060E0">
                    <a:alpha val="100000"/>
                  </a:srgbClr>
                </a:solidFill>
                <a:latin typeface="黑体" panose="02010609060101010101" charset="-122"/>
                <a:ea typeface="黑体" panose="02010609060101010101" charset="-122"/>
                <a:cs typeface="黑体" panose="02010609060101010101" charset="-122"/>
              </a:rPr>
              <a:t>建设成果--整合式慢性病健</a:t>
            </a:r>
            <a:r>
              <a:rPr sz="4000" b="1" kern="0" spc="-50" dirty="0">
                <a:solidFill>
                  <a:srgbClr val="2060E0">
                    <a:alpha val="100000"/>
                  </a:srgbClr>
                </a:solidFill>
                <a:latin typeface="黑体" panose="02010609060101010101" charset="-122"/>
                <a:ea typeface="黑体" panose="02010609060101010101" charset="-122"/>
                <a:cs typeface="黑体" panose="02010609060101010101" charset="-122"/>
              </a:rPr>
              <a:t>康管理服务模式</a:t>
            </a:r>
            <a:r>
              <a:rPr sz="4000" kern="0" spc="-10" dirty="0">
                <a:solidFill>
                  <a:srgbClr val="2060E0">
                    <a:alpha val="100000"/>
                  </a:srgbClr>
                </a:solidFill>
                <a:latin typeface="黑体" panose="02010609060101010101" charset="-122"/>
                <a:ea typeface="黑体" panose="02010609060101010101" charset="-122"/>
                <a:cs typeface="黑体" panose="02010609060101010101" charset="-122"/>
              </a:rPr>
              <a:t>  </a:t>
            </a:r>
            <a:endParaRPr sz="4000" dirty="0">
              <a:latin typeface="黑体" panose="02010609060101010101" charset="-122"/>
              <a:ea typeface="黑体" panose="02010609060101010101" charset="-122"/>
              <a:cs typeface="黑体" panose="02010609060101010101" charset="-122"/>
            </a:endParaRPr>
          </a:p>
        </p:txBody>
      </p:sp>
      <p:sp>
        <p:nvSpPr>
          <p:cNvPr id="948" name="textbox 948"/>
          <p:cNvSpPr/>
          <p:nvPr/>
        </p:nvSpPr>
        <p:spPr>
          <a:xfrm>
            <a:off x="1352560" y="3043671"/>
            <a:ext cx="2497454" cy="2245995"/>
          </a:xfrm>
          <a:prstGeom prst="rect">
            <a:avLst/>
          </a:prstGeom>
          <a:no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00965" algn="l" rtl="0" eaLnBrk="0">
              <a:lnSpc>
                <a:spcPct val="95000"/>
              </a:lnSpc>
            </a:pPr>
            <a:r>
              <a:rPr sz="2000" kern="0" spc="40" dirty="0">
                <a:solidFill>
                  <a:srgbClr val="1050F0">
                    <a:alpha val="100000"/>
                  </a:srgbClr>
                </a:solidFill>
                <a:latin typeface="黑体" panose="02010609060101010101" charset="-122"/>
                <a:ea typeface="黑体" panose="02010609060101010101" charset="-122"/>
                <a:cs typeface="黑体" panose="02010609060101010101" charset="-122"/>
              </a:rPr>
              <a:t>管理流程标准化</a:t>
            </a:r>
            <a:endParaRPr sz="2000" dirty="0">
              <a:latin typeface="黑体" panose="02010609060101010101" charset="-122"/>
              <a:ea typeface="黑体" panose="02010609060101010101" charset="-122"/>
              <a:cs typeface="黑体" panose="02010609060101010101" charset="-122"/>
            </a:endParaRPr>
          </a:p>
          <a:p>
            <a:pPr algn="l" rtl="0" eaLnBrk="0">
              <a:lnSpc>
                <a:spcPct val="135000"/>
              </a:lnSpc>
            </a:pPr>
            <a:endParaRPr sz="1000" dirty="0">
              <a:latin typeface="Arial" panose="020B0604020202020204"/>
              <a:ea typeface="Arial" panose="020B0604020202020204"/>
              <a:cs typeface="Arial" panose="020B0604020202020204"/>
            </a:endParaRPr>
          </a:p>
          <a:p>
            <a:pPr marL="12700" algn="l" rtl="0" eaLnBrk="0">
              <a:lnSpc>
                <a:spcPct val="95000"/>
              </a:lnSpc>
              <a:spcBef>
                <a:spcPts val="485"/>
              </a:spcBef>
            </a:pPr>
            <a:r>
              <a:rPr sz="1600" kern="0" spc="30" dirty="0">
                <a:solidFill>
                  <a:srgbClr val="1050F0">
                    <a:alpha val="100000"/>
                  </a:srgbClr>
                </a:solidFill>
                <a:latin typeface="黑体" panose="02010609060101010101" charset="-122"/>
                <a:ea typeface="黑体" panose="02010609060101010101" charset="-122"/>
                <a:cs typeface="黑体" panose="02010609060101010101" charset="-122"/>
              </a:rPr>
              <a:t>·</a:t>
            </a:r>
            <a:r>
              <a:rPr sz="1600" kern="0" spc="-540" dirty="0">
                <a:solidFill>
                  <a:srgbClr val="1050F0">
                    <a:alpha val="100000"/>
                  </a:srgbClr>
                </a:solidFill>
                <a:latin typeface="黑体" panose="02010609060101010101" charset="-122"/>
                <a:ea typeface="黑体" panose="02010609060101010101" charset="-122"/>
                <a:cs typeface="黑体" panose="02010609060101010101" charset="-122"/>
              </a:rPr>
              <a:t> </a:t>
            </a:r>
            <a:r>
              <a:rPr sz="1600" kern="0" spc="30" dirty="0">
                <a:solidFill>
                  <a:srgbClr val="1050F0">
                    <a:alpha val="100000"/>
                  </a:srgbClr>
                </a:solidFill>
                <a:latin typeface="黑体" panose="02010609060101010101" charset="-122"/>
                <a:ea typeface="黑体" panose="02010609060101010101" charset="-122"/>
                <a:cs typeface="黑体" panose="02010609060101010101" charset="-122"/>
              </a:rPr>
              <a:t>管理流程重整：共病随</a:t>
            </a:r>
            <a:endParaRPr sz="1600" dirty="0">
              <a:latin typeface="黑体" panose="02010609060101010101" charset="-122"/>
              <a:ea typeface="黑体" panose="02010609060101010101" charset="-122"/>
              <a:cs typeface="黑体" panose="02010609060101010101" charset="-122"/>
            </a:endParaRPr>
          </a:p>
          <a:p>
            <a:pPr marL="222250" algn="l" rtl="0" eaLnBrk="0">
              <a:lnSpc>
                <a:spcPct val="92000"/>
              </a:lnSpc>
              <a:spcBef>
                <a:spcPts val="545"/>
              </a:spcBef>
            </a:pPr>
            <a:r>
              <a:rPr sz="1600" kern="0" spc="10" dirty="0">
                <a:solidFill>
                  <a:srgbClr val="2050F0">
                    <a:alpha val="100000"/>
                  </a:srgbClr>
                </a:solidFill>
                <a:latin typeface="黑体" panose="02010609060101010101" charset="-122"/>
                <a:ea typeface="黑体" panose="02010609060101010101" charset="-122"/>
                <a:cs typeface="黑体" panose="02010609060101010101" charset="-122"/>
              </a:rPr>
              <a:t>访管理，综合达标评估</a:t>
            </a:r>
            <a:endParaRPr sz="1600" dirty="0">
              <a:latin typeface="黑体" panose="02010609060101010101" charset="-122"/>
              <a:ea typeface="黑体" panose="02010609060101010101" charset="-122"/>
              <a:cs typeface="黑体" panose="02010609060101010101" charset="-122"/>
            </a:endParaRPr>
          </a:p>
          <a:p>
            <a:pPr marL="222250" indent="-209550" algn="l" rtl="0" eaLnBrk="0">
              <a:lnSpc>
                <a:spcPct val="99000"/>
              </a:lnSpc>
              <a:spcBef>
                <a:spcPts val="600"/>
              </a:spcBef>
            </a:pPr>
            <a:r>
              <a:rPr sz="1600" kern="0" spc="10" dirty="0">
                <a:solidFill>
                  <a:srgbClr val="1050F0">
                    <a:alpha val="100000"/>
                  </a:srgbClr>
                </a:solidFill>
                <a:latin typeface="黑体" panose="02010609060101010101" charset="-122"/>
                <a:ea typeface="黑体" panose="02010609060101010101" charset="-122"/>
                <a:cs typeface="黑体" panose="02010609060101010101" charset="-122"/>
              </a:rPr>
              <a:t>·</a:t>
            </a:r>
            <a:r>
              <a:rPr sz="1600" kern="0" spc="-670" dirty="0">
                <a:solidFill>
                  <a:srgbClr val="1050F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1050F0">
                    <a:alpha val="100000"/>
                  </a:srgbClr>
                </a:solidFill>
                <a:latin typeface="黑体" panose="02010609060101010101" charset="-122"/>
                <a:ea typeface="黑体" panose="02010609060101010101" charset="-122"/>
                <a:cs typeface="黑体" panose="02010609060101010101" charset="-122"/>
              </a:rPr>
              <a:t>健康数据共享：大数据</a:t>
            </a:r>
            <a:r>
              <a:rPr sz="1600" kern="0" spc="0" dirty="0">
                <a:solidFill>
                  <a:srgbClr val="1050F0">
                    <a:alpha val="100000"/>
                  </a:srgbClr>
                </a:solidFill>
                <a:latin typeface="黑体" panose="02010609060101010101" charset="-122"/>
                <a:ea typeface="黑体" panose="02010609060101010101" charset="-122"/>
                <a:cs typeface="黑体" panose="02010609060101010101" charset="-122"/>
              </a:rPr>
              <a:t>抓</a:t>
            </a:r>
            <a:r>
              <a:rPr sz="1600" kern="0" spc="0" dirty="0">
                <a:solidFill>
                  <a:srgbClr val="1050F0">
                    <a:alpha val="100000"/>
                  </a:srgbClr>
                </a:solidFill>
                <a:latin typeface="黑体" panose="02010609060101010101" charset="-122"/>
                <a:ea typeface="黑体" panose="02010609060101010101" charset="-122"/>
                <a:cs typeface="黑体" panose="02010609060101010101" charset="-122"/>
              </a:rPr>
              <a:t> </a:t>
            </a:r>
            <a:r>
              <a:rPr sz="1600" kern="0" spc="20" dirty="0">
                <a:solidFill>
                  <a:srgbClr val="1050F0">
                    <a:alpha val="100000"/>
                  </a:srgbClr>
                </a:solidFill>
                <a:latin typeface="黑体" panose="02010609060101010101" charset="-122"/>
                <a:ea typeface="黑体" panose="02010609060101010101" charset="-122"/>
                <a:cs typeface="黑体" panose="02010609060101010101" charset="-122"/>
              </a:rPr>
              <a:t>取推送，自动更新</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915"/>
              </a:spcBef>
            </a:pPr>
            <a:r>
              <a:rPr sz="1600" kern="0" spc="0" dirty="0">
                <a:solidFill>
                  <a:srgbClr val="2050F0">
                    <a:alpha val="100000"/>
                  </a:srgbClr>
                </a:solidFill>
                <a:latin typeface="黑体" panose="02010609060101010101" charset="-122"/>
                <a:ea typeface="黑体" panose="02010609060101010101" charset="-122"/>
                <a:cs typeface="黑体" panose="02010609060101010101" charset="-122"/>
              </a:rPr>
              <a:t>·</a:t>
            </a:r>
            <a:r>
              <a:rPr sz="1600" kern="0" spc="-670" dirty="0">
                <a:solidFill>
                  <a:srgbClr val="2050F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2050F0">
                    <a:alpha val="100000"/>
                  </a:srgbClr>
                </a:solidFill>
                <a:latin typeface="黑体" panose="02010609060101010101" charset="-122"/>
                <a:ea typeface="黑体" panose="02010609060101010101" charset="-122"/>
                <a:cs typeface="黑体" panose="02010609060101010101" charset="-122"/>
              </a:rPr>
              <a:t>社区服务协同：签约</a:t>
            </a:r>
            <a:r>
              <a:rPr sz="1600" kern="0" spc="-10" dirty="0">
                <a:solidFill>
                  <a:srgbClr val="2050F0">
                    <a:alpha val="100000"/>
                  </a:srgbClr>
                </a:solidFill>
                <a:latin typeface="黑体" panose="02010609060101010101" charset="-122"/>
                <a:ea typeface="黑体" panose="02010609060101010101" charset="-122"/>
                <a:cs typeface="黑体" panose="02010609060101010101" charset="-122"/>
              </a:rPr>
              <a:t>数据</a:t>
            </a:r>
            <a:endParaRPr sz="1600" dirty="0">
              <a:latin typeface="黑体" panose="02010609060101010101" charset="-122"/>
              <a:ea typeface="黑体" panose="02010609060101010101" charset="-122"/>
              <a:cs typeface="黑体" panose="02010609060101010101" charset="-122"/>
            </a:endParaRPr>
          </a:p>
          <a:p>
            <a:pPr marL="222250" algn="l" rtl="0" eaLnBrk="0">
              <a:lnSpc>
                <a:spcPct val="92000"/>
              </a:lnSpc>
              <a:spcBef>
                <a:spcPts val="45"/>
              </a:spcBef>
            </a:pPr>
            <a:r>
              <a:rPr sz="1600" kern="0" spc="20" dirty="0">
                <a:solidFill>
                  <a:srgbClr val="1050F0">
                    <a:alpha val="100000"/>
                  </a:srgbClr>
                </a:solidFill>
                <a:latin typeface="黑体" panose="02010609060101010101" charset="-122"/>
                <a:ea typeface="黑体" panose="02010609060101010101" charset="-122"/>
                <a:cs typeface="黑体" panose="02010609060101010101" charset="-122"/>
              </a:rPr>
              <a:t>共享，实现签管一致</a:t>
            </a:r>
            <a:endParaRPr sz="1600" dirty="0">
              <a:latin typeface="黑体" panose="02010609060101010101" charset="-122"/>
              <a:ea typeface="黑体" panose="02010609060101010101" charset="-122"/>
              <a:cs typeface="黑体" panose="02010609060101010101" charset="-122"/>
            </a:endParaRPr>
          </a:p>
        </p:txBody>
      </p:sp>
      <p:sp>
        <p:nvSpPr>
          <p:cNvPr id="950" name="textbox 950"/>
          <p:cNvSpPr/>
          <p:nvPr/>
        </p:nvSpPr>
        <p:spPr>
          <a:xfrm>
            <a:off x="1166402" y="5906334"/>
            <a:ext cx="7882890" cy="400684"/>
          </a:xfrm>
          <a:prstGeom prst="rect">
            <a:avLst/>
          </a:prstGeom>
          <a:noFill/>
          <a:ln w="0" cap="flat">
            <a:noFill/>
            <a:prstDash val="solid"/>
            <a:miter lim="0"/>
          </a:ln>
        </p:spPr>
        <p:txBody>
          <a:bodyPr vert="horz" wrap="square" lIns="0" tIns="0" rIns="0" bIns="0"/>
          <a:lstStyle/>
          <a:p>
            <a:pPr algn="l" rtl="0" eaLnBrk="0">
              <a:lnSpc>
                <a:spcPct val="96000"/>
              </a:lnSpc>
            </a:pPr>
            <a:endParaRPr sz="100" dirty="0">
              <a:latin typeface="Arial" panose="020B0604020202020204"/>
              <a:ea typeface="Arial" panose="020B0604020202020204"/>
              <a:cs typeface="Arial" panose="020B0604020202020204"/>
            </a:endParaRPr>
          </a:p>
          <a:p>
            <a:pPr algn="r" rtl="0" eaLnBrk="0">
              <a:lnSpc>
                <a:spcPct val="98000"/>
              </a:lnSpc>
            </a:pPr>
            <a:r>
              <a:rPr sz="2500" b="1" kern="0" spc="70" dirty="0">
                <a:solidFill>
                  <a:srgbClr val="204080">
                    <a:alpha val="100000"/>
                  </a:srgbClr>
                </a:solidFill>
                <a:latin typeface="黑体" panose="02010609060101010101" charset="-122"/>
                <a:ea typeface="黑体" panose="02010609060101010101" charset="-122"/>
                <a:cs typeface="黑体" panose="02010609060101010101" charset="-122"/>
              </a:rPr>
              <a:t>标准化</a:t>
            </a:r>
            <a:r>
              <a:rPr sz="2500" kern="0" spc="70" dirty="0">
                <a:solidFill>
                  <a:srgbClr val="204080">
                    <a:alpha val="100000"/>
                  </a:srgbClr>
                </a:solidFill>
                <a:latin typeface="黑体" panose="02010609060101010101" charset="-122"/>
                <a:ea typeface="黑体" panose="02010609060101010101" charset="-122"/>
                <a:cs typeface="黑体" panose="02010609060101010101" charset="-122"/>
              </a:rPr>
              <a:t> </a:t>
            </a:r>
            <a:r>
              <a:rPr sz="2500" b="1" kern="0" spc="70" dirty="0">
                <a:solidFill>
                  <a:srgbClr val="B03060">
                    <a:alpha val="100000"/>
                  </a:srgbClr>
                </a:solidFill>
                <a:latin typeface="宋体" panose="02010600030101010101" pitchFamily="2" charset="-122"/>
                <a:ea typeface="宋体" panose="02010600030101010101" pitchFamily="2" charset="-122"/>
                <a:cs typeface="宋体" panose="02010600030101010101" pitchFamily="2" charset="-122"/>
              </a:rPr>
              <a:t>1</a:t>
            </a:r>
            <a:r>
              <a:rPr sz="2500" kern="0" spc="900" dirty="0">
                <a:solidFill>
                  <a:srgbClr val="B03060">
                    <a:alpha val="100000"/>
                  </a:srgbClr>
                </a:solidFill>
                <a:latin typeface="宋体" panose="02010600030101010101" pitchFamily="2" charset="-122"/>
                <a:ea typeface="宋体" panose="02010600030101010101" pitchFamily="2" charset="-122"/>
                <a:cs typeface="宋体" panose="02010600030101010101" pitchFamily="2" charset="-122"/>
              </a:rPr>
              <a:t> </a:t>
            </a:r>
            <a:r>
              <a:rPr sz="2500" b="1" kern="0" spc="70" dirty="0">
                <a:solidFill>
                  <a:srgbClr val="404080">
                    <a:alpha val="100000"/>
                  </a:srgbClr>
                </a:solidFill>
                <a:latin typeface="黑体" panose="02010609060101010101" charset="-122"/>
                <a:ea typeface="黑体" panose="02010609060101010101" charset="-122"/>
                <a:cs typeface="黑体" panose="02010609060101010101" charset="-122"/>
              </a:rPr>
              <a:t>规范化1</a:t>
            </a:r>
            <a:r>
              <a:rPr sz="2500" kern="0" spc="360" dirty="0">
                <a:solidFill>
                  <a:srgbClr val="404080">
                    <a:alpha val="100000"/>
                  </a:srgbClr>
                </a:solidFill>
                <a:latin typeface="黑体" panose="02010609060101010101" charset="-122"/>
                <a:ea typeface="黑体" panose="02010609060101010101" charset="-122"/>
                <a:cs typeface="黑体" panose="02010609060101010101" charset="-122"/>
              </a:rPr>
              <a:t>  </a:t>
            </a:r>
            <a:r>
              <a:rPr sz="2500" b="1" kern="0" spc="70" dirty="0">
                <a:solidFill>
                  <a:srgbClr val="305090">
                    <a:alpha val="100000"/>
                  </a:srgbClr>
                </a:solidFill>
                <a:latin typeface="黑体" panose="02010609060101010101" charset="-122"/>
                <a:ea typeface="黑体" panose="02010609060101010101" charset="-122"/>
                <a:cs typeface="黑体" panose="02010609060101010101" charset="-122"/>
              </a:rPr>
              <a:t>真实性1</a:t>
            </a:r>
            <a:r>
              <a:rPr sz="2500" kern="0" spc="200" dirty="0">
                <a:solidFill>
                  <a:srgbClr val="305090">
                    <a:alpha val="100000"/>
                  </a:srgbClr>
                </a:solidFill>
                <a:latin typeface="黑体" panose="02010609060101010101" charset="-122"/>
                <a:ea typeface="黑体" panose="02010609060101010101" charset="-122"/>
                <a:cs typeface="黑体" panose="02010609060101010101" charset="-122"/>
              </a:rPr>
              <a:t>   </a:t>
            </a:r>
            <a:r>
              <a:rPr sz="2500" b="1" kern="0" spc="70" dirty="0">
                <a:solidFill>
                  <a:srgbClr val="205080">
                    <a:alpha val="100000"/>
                  </a:srgbClr>
                </a:solidFill>
                <a:latin typeface="黑体" panose="02010609060101010101" charset="-122"/>
                <a:ea typeface="黑体" panose="02010609060101010101" charset="-122"/>
                <a:cs typeface="黑体" panose="02010609060101010101" charset="-122"/>
              </a:rPr>
              <a:t>准确性</a:t>
            </a:r>
            <a:r>
              <a:rPr sz="2500" b="1" kern="0" spc="70" dirty="0">
                <a:solidFill>
                  <a:srgbClr val="C04040">
                    <a:alpha val="100000"/>
                  </a:srgbClr>
                </a:solidFill>
                <a:latin typeface="宋体" panose="02010600030101010101" pitchFamily="2" charset="-122"/>
                <a:ea typeface="宋体" panose="02010600030101010101" pitchFamily="2" charset="-122"/>
                <a:cs typeface="宋体" panose="02010600030101010101" pitchFamily="2" charset="-122"/>
              </a:rPr>
              <a:t>1</a:t>
            </a:r>
            <a:r>
              <a:rPr sz="2500" kern="0" spc="230" dirty="0">
                <a:solidFill>
                  <a:srgbClr val="C04040">
                    <a:alpha val="100000"/>
                  </a:srgbClr>
                </a:solidFill>
                <a:latin typeface="宋体" panose="02010600030101010101" pitchFamily="2" charset="-122"/>
                <a:ea typeface="宋体" panose="02010600030101010101" pitchFamily="2" charset="-122"/>
                <a:cs typeface="宋体" panose="02010600030101010101" pitchFamily="2" charset="-122"/>
              </a:rPr>
              <a:t>   </a:t>
            </a:r>
            <a:r>
              <a:rPr sz="2500" b="1" kern="0" spc="70" dirty="0">
                <a:solidFill>
                  <a:srgbClr val="305080">
                    <a:alpha val="100000"/>
                  </a:srgbClr>
                </a:solidFill>
                <a:latin typeface="黑体" panose="02010609060101010101" charset="-122"/>
                <a:ea typeface="黑体" panose="02010609060101010101" charset="-122"/>
                <a:cs typeface="黑体" panose="02010609060101010101" charset="-122"/>
              </a:rPr>
              <a:t>高效性</a:t>
            </a:r>
            <a:r>
              <a:rPr sz="2500" kern="0" spc="-280" dirty="0">
                <a:solidFill>
                  <a:srgbClr val="305080">
                    <a:alpha val="100000"/>
                  </a:srgbClr>
                </a:solidFill>
                <a:latin typeface="黑体" panose="02010609060101010101" charset="-122"/>
                <a:ea typeface="黑体" panose="02010609060101010101" charset="-122"/>
                <a:cs typeface="黑体" panose="02010609060101010101" charset="-122"/>
              </a:rPr>
              <a:t> </a:t>
            </a:r>
            <a:r>
              <a:rPr sz="2500" b="1" kern="0" spc="70" dirty="0">
                <a:solidFill>
                  <a:srgbClr val="503090">
                    <a:alpha val="100000"/>
                  </a:srgbClr>
                </a:solidFill>
                <a:latin typeface="宋体" panose="02010600030101010101" pitchFamily="2" charset="-122"/>
                <a:ea typeface="宋体" panose="02010600030101010101" pitchFamily="2" charset="-122"/>
                <a:cs typeface="宋体" panose="02010600030101010101" pitchFamily="2" charset="-122"/>
              </a:rPr>
              <a:t>1</a:t>
            </a:r>
            <a:endParaRPr sz="2500" dirty="0">
              <a:latin typeface="宋体" panose="02010600030101010101" pitchFamily="2" charset="-122"/>
              <a:ea typeface="宋体" panose="02010600030101010101" pitchFamily="2" charset="-122"/>
              <a:cs typeface="宋体" panose="02010600030101010101" pitchFamily="2" charset="-122"/>
            </a:endParaRPr>
          </a:p>
        </p:txBody>
      </p:sp>
      <p:sp>
        <p:nvSpPr>
          <p:cNvPr id="952" name="textbox 952"/>
          <p:cNvSpPr/>
          <p:nvPr/>
        </p:nvSpPr>
        <p:spPr>
          <a:xfrm>
            <a:off x="8890019" y="3006626"/>
            <a:ext cx="1878329" cy="134302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96000"/>
              </a:lnSpc>
            </a:pPr>
            <a:r>
              <a:rPr sz="2000" kern="0" spc="30" dirty="0">
                <a:solidFill>
                  <a:srgbClr val="1050F0">
                    <a:alpha val="100000"/>
                  </a:srgbClr>
                </a:solidFill>
                <a:latin typeface="黑体" panose="02010609060101010101" charset="-122"/>
                <a:ea typeface="黑体" panose="02010609060101010101" charset="-122"/>
                <a:cs typeface="黑体" panose="02010609060101010101" charset="-122"/>
              </a:rPr>
              <a:t>干预措施标准化</a:t>
            </a:r>
            <a:endParaRPr sz="2000" dirty="0">
              <a:latin typeface="黑体" panose="02010609060101010101" charset="-122"/>
              <a:ea typeface="黑体" panose="02010609060101010101" charset="-122"/>
              <a:cs typeface="黑体" panose="02010609060101010101" charset="-122"/>
            </a:endParaRPr>
          </a:p>
          <a:p>
            <a:pPr marL="1600200" algn="l" rtl="0" eaLnBrk="0">
              <a:lnSpc>
                <a:spcPts val="1125"/>
              </a:lnSpc>
              <a:spcBef>
                <a:spcPts val="155"/>
              </a:spcBef>
            </a:pPr>
            <a:r>
              <a:rPr sz="900" kern="0" spc="-40" dirty="0">
                <a:solidFill>
                  <a:srgbClr val="206090">
                    <a:alpha val="100000"/>
                  </a:srgbClr>
                </a:solidFill>
                <a:latin typeface="宋体" panose="02010600030101010101" pitchFamily="2" charset="-122"/>
                <a:ea typeface="宋体" panose="02010600030101010101" pitchFamily="2" charset="-122"/>
                <a:cs typeface="宋体" panose="02010600030101010101" pitchFamily="2" charset="-122"/>
              </a:rPr>
              <a:t>…-&gt;</a:t>
            </a:r>
            <a:endParaRPr sz="9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6000"/>
              </a:lnSpc>
              <a:spcBef>
                <a:spcPts val="475"/>
              </a:spcBef>
            </a:pPr>
            <a:r>
              <a:rPr sz="1600" kern="0" spc="-90" dirty="0">
                <a:solidFill>
                  <a:srgbClr val="1060E0">
                    <a:alpha val="100000"/>
                  </a:srgbClr>
                </a:solidFill>
                <a:latin typeface="黑体" panose="02010609060101010101" charset="-122"/>
                <a:ea typeface="黑体" panose="02010609060101010101" charset="-122"/>
                <a:cs typeface="黑体" panose="02010609060101010101" charset="-122"/>
              </a:rPr>
              <a:t>·</a:t>
            </a:r>
            <a:r>
              <a:rPr sz="1600" kern="0" spc="-90" dirty="0">
                <a:solidFill>
                  <a:srgbClr val="1060E0">
                    <a:alpha val="100000"/>
                  </a:srgbClr>
                </a:solidFill>
                <a:latin typeface="黑体" panose="02010609060101010101" charset="-122"/>
                <a:ea typeface="黑体" panose="02010609060101010101" charset="-122"/>
                <a:cs typeface="黑体" panose="02010609060101010101" charset="-122"/>
              </a:rPr>
              <a:t> </a:t>
            </a:r>
            <a:r>
              <a:rPr sz="1600" kern="0" spc="-90" dirty="0">
                <a:solidFill>
                  <a:srgbClr val="1060E0">
                    <a:alpha val="100000"/>
                  </a:srgbClr>
                </a:solidFill>
                <a:latin typeface="黑体" panose="02010609060101010101" charset="-122"/>
                <a:ea typeface="黑体" panose="02010609060101010101" charset="-122"/>
                <a:cs typeface="黑体" panose="02010609060101010101" charset="-122"/>
              </a:rPr>
              <a:t>标</a:t>
            </a:r>
            <a:r>
              <a:rPr sz="1600" kern="0" spc="-90" dirty="0">
                <a:solidFill>
                  <a:srgbClr val="2050F0">
                    <a:alpha val="100000"/>
                  </a:srgbClr>
                </a:solidFill>
                <a:latin typeface="黑体" panose="02010609060101010101" charset="-122"/>
                <a:ea typeface="黑体" panose="02010609060101010101" charset="-122"/>
                <a:cs typeface="黑体" panose="02010609060101010101" charset="-122"/>
              </a:rPr>
              <a:t>准化健康教育</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640"/>
              </a:spcBef>
            </a:pPr>
            <a:r>
              <a:rPr sz="1600" kern="0" spc="0" dirty="0">
                <a:solidFill>
                  <a:srgbClr val="1050F0">
                    <a:alpha val="100000"/>
                  </a:srgbClr>
                </a:solidFill>
                <a:latin typeface="黑体" panose="02010609060101010101" charset="-122"/>
                <a:ea typeface="黑体" panose="02010609060101010101" charset="-122"/>
                <a:cs typeface="黑体" panose="02010609060101010101" charset="-122"/>
              </a:rPr>
              <a:t>·</a:t>
            </a:r>
            <a:r>
              <a:rPr sz="1600" kern="0" spc="-630" dirty="0">
                <a:solidFill>
                  <a:srgbClr val="1050F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1050F0">
                    <a:alpha val="100000"/>
                  </a:srgbClr>
                </a:solidFill>
                <a:latin typeface="黑体" panose="02010609060101010101" charset="-122"/>
                <a:ea typeface="黑体" panose="02010609060101010101" charset="-122"/>
                <a:cs typeface="黑体" panose="02010609060101010101" charset="-122"/>
              </a:rPr>
              <a:t>健康云居民端调阅</a:t>
            </a:r>
            <a:endParaRPr sz="1600" dirty="0">
              <a:latin typeface="黑体" panose="02010609060101010101" charset="-122"/>
              <a:ea typeface="黑体" panose="02010609060101010101" charset="-122"/>
              <a:cs typeface="黑体" panose="02010609060101010101" charset="-122"/>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26000"/>
              </a:lnSpc>
            </a:pPr>
            <a:endParaRPr sz="100" dirty="0">
              <a:latin typeface="Arial" panose="020B0604020202020204"/>
              <a:ea typeface="Arial" panose="020B0604020202020204"/>
              <a:cs typeface="Arial" panose="020B0604020202020204"/>
            </a:endParaRPr>
          </a:p>
          <a:p>
            <a:pPr marL="812165" algn="l" rtl="0" eaLnBrk="0">
              <a:lnSpc>
                <a:spcPct val="96000"/>
              </a:lnSpc>
            </a:pPr>
            <a:r>
              <a:rPr sz="500" kern="0" spc="40" dirty="0">
                <a:solidFill>
                  <a:srgbClr val="FFFFFF">
                    <a:alpha val="100000"/>
                  </a:srgbClr>
                </a:solidFill>
                <a:latin typeface="黑体" panose="02010609060101010101" charset="-122"/>
                <a:ea typeface="黑体" panose="02010609060101010101" charset="-122"/>
                <a:cs typeface="黑体" panose="02010609060101010101" charset="-122"/>
              </a:rPr>
              <a:t>慢性病健康管理报告</a:t>
            </a:r>
            <a:endParaRPr sz="500" dirty="0">
              <a:latin typeface="黑体" panose="02010609060101010101" charset="-122"/>
              <a:ea typeface="黑体" panose="02010609060101010101" charset="-122"/>
              <a:cs typeface="黑体" panose="02010609060101010101" charset="-122"/>
            </a:endParaRPr>
          </a:p>
        </p:txBody>
      </p:sp>
      <p:pic>
        <p:nvPicPr>
          <p:cNvPr id="954" name="picture 954"/>
          <p:cNvPicPr>
            <a:picLocks noChangeAspect="1"/>
          </p:cNvPicPr>
          <p:nvPr/>
        </p:nvPicPr>
        <p:blipFill>
          <a:blip r:embed="rId2"/>
          <a:stretch>
            <a:fillRect/>
          </a:stretch>
        </p:blipFill>
        <p:spPr>
          <a:xfrm rot="21600000">
            <a:off x="9239220" y="1695435"/>
            <a:ext cx="838200" cy="679490"/>
          </a:xfrm>
          <a:prstGeom prst="rect">
            <a:avLst/>
          </a:prstGeom>
        </p:spPr>
      </p:pic>
      <p:pic>
        <p:nvPicPr>
          <p:cNvPr id="956" name="picture 956"/>
          <p:cNvPicPr>
            <a:picLocks noChangeAspect="1"/>
          </p:cNvPicPr>
          <p:nvPr/>
        </p:nvPicPr>
        <p:blipFill>
          <a:blip r:embed="rId3"/>
          <a:stretch>
            <a:fillRect/>
          </a:stretch>
        </p:blipFill>
        <p:spPr>
          <a:xfrm rot="21600000">
            <a:off x="1949500" y="1695435"/>
            <a:ext cx="672998" cy="603298"/>
          </a:xfrm>
          <a:prstGeom prst="rect">
            <a:avLst/>
          </a:prstGeom>
        </p:spPr>
      </p:pic>
      <p:pic>
        <p:nvPicPr>
          <p:cNvPr id="958" name="picture 958"/>
          <p:cNvPicPr>
            <a:picLocks noChangeAspect="1"/>
          </p:cNvPicPr>
          <p:nvPr/>
        </p:nvPicPr>
        <p:blipFill>
          <a:blip r:embed="rId4"/>
          <a:stretch>
            <a:fillRect/>
          </a:stretch>
        </p:blipFill>
        <p:spPr>
          <a:xfrm rot="21600000">
            <a:off x="5816559" y="1739874"/>
            <a:ext cx="596920" cy="603298"/>
          </a:xfrm>
          <a:prstGeom prst="rect">
            <a:avLst/>
          </a:prstGeom>
        </p:spPr>
      </p:pic>
      <p:sp>
        <p:nvSpPr>
          <p:cNvPr id="960" name="textbox 960"/>
          <p:cNvSpPr/>
          <p:nvPr/>
        </p:nvSpPr>
        <p:spPr>
          <a:xfrm>
            <a:off x="9334539" y="4575332"/>
            <a:ext cx="352425" cy="57023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740"/>
              </a:lnSpc>
            </a:pPr>
            <a:r>
              <a:rPr sz="600" kern="0" spc="40" dirty="0">
                <a:solidFill>
                  <a:srgbClr val="000000">
                    <a:alpha val="100000"/>
                  </a:srgbClr>
                </a:solidFill>
                <a:latin typeface="黑体" panose="02010609060101010101" charset="-122"/>
                <a:ea typeface="黑体" panose="02010609060101010101" charset="-122"/>
                <a:cs typeface="黑体" panose="02010609060101010101" charset="-122"/>
              </a:rPr>
              <a:t>血压报告</a:t>
            </a:r>
            <a:endParaRPr sz="600" dirty="0">
              <a:latin typeface="黑体" panose="02010609060101010101" charset="-122"/>
              <a:ea typeface="黑体" panose="02010609060101010101" charset="-122"/>
              <a:cs typeface="黑体" panose="02010609060101010101" charset="-122"/>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09000"/>
              </a:lnSpc>
            </a:pPr>
            <a:endParaRPr sz="1000" dirty="0">
              <a:latin typeface="Arial" panose="020B0604020202020204"/>
              <a:ea typeface="Arial" panose="020B0604020202020204"/>
              <a:cs typeface="Arial" panose="020B0604020202020204"/>
            </a:endParaRPr>
          </a:p>
          <a:p>
            <a:pPr algn="l" rtl="0" eaLnBrk="0">
              <a:lnSpc>
                <a:spcPct val="155000"/>
              </a:lnSpc>
            </a:pPr>
            <a:endParaRPr sz="100" dirty="0">
              <a:latin typeface="Arial" panose="020B0604020202020204"/>
              <a:ea typeface="Arial" panose="020B0604020202020204"/>
              <a:cs typeface="Arial" panose="020B0604020202020204"/>
            </a:endParaRPr>
          </a:p>
          <a:p>
            <a:pPr marL="12700" algn="l" rtl="0" eaLnBrk="0">
              <a:lnSpc>
                <a:spcPts val="745"/>
              </a:lnSpc>
              <a:spcBef>
                <a:spcPts val="0"/>
              </a:spcBef>
            </a:pPr>
            <a:r>
              <a:rPr sz="600" kern="0" spc="30" dirty="0">
                <a:solidFill>
                  <a:srgbClr val="000000">
                    <a:alpha val="100000"/>
                  </a:srgbClr>
                </a:solidFill>
                <a:latin typeface="仿宋" panose="02010609060101010101" charset="-122"/>
                <a:ea typeface="仿宋" panose="02010609060101010101" charset="-122"/>
                <a:cs typeface="仿宋" panose="02010609060101010101" charset="-122"/>
              </a:rPr>
              <a:t>身高体重</a:t>
            </a:r>
            <a:endParaRPr sz="600" dirty="0">
              <a:latin typeface="仿宋" panose="02010609060101010101" charset="-122"/>
              <a:ea typeface="仿宋" panose="02010609060101010101" charset="-122"/>
              <a:cs typeface="仿宋" panose="02010609060101010101" charset="-122"/>
            </a:endParaRPr>
          </a:p>
        </p:txBody>
      </p:sp>
      <p:sp>
        <p:nvSpPr>
          <p:cNvPr id="962" name="textbox 962"/>
          <p:cNvSpPr/>
          <p:nvPr/>
        </p:nvSpPr>
        <p:spPr>
          <a:xfrm>
            <a:off x="10090201" y="4594659"/>
            <a:ext cx="352425" cy="51180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745"/>
              </a:lnSpc>
            </a:pPr>
            <a:r>
              <a:rPr sz="600" kern="0" spc="40" dirty="0">
                <a:solidFill>
                  <a:srgbClr val="000000">
                    <a:alpha val="100000"/>
                  </a:srgbClr>
                </a:solidFill>
                <a:latin typeface="黑体" panose="02010609060101010101" charset="-122"/>
                <a:ea typeface="黑体" panose="02010609060101010101" charset="-122"/>
                <a:cs typeface="黑体" panose="02010609060101010101" charset="-122"/>
              </a:rPr>
              <a:t>血糖报告</a:t>
            </a:r>
            <a:endParaRPr sz="600" dirty="0">
              <a:latin typeface="黑体" panose="02010609060101010101" charset="-122"/>
              <a:ea typeface="黑体" panose="02010609060101010101" charset="-122"/>
              <a:cs typeface="黑体" panose="02010609060101010101" charset="-122"/>
            </a:endParaRPr>
          </a:p>
          <a:p>
            <a:pPr algn="l" rtl="0" eaLnBrk="0">
              <a:lnSpc>
                <a:spcPct val="181000"/>
              </a:lnSpc>
            </a:pPr>
            <a:endParaRPr sz="1000" dirty="0">
              <a:latin typeface="Arial" panose="020B0604020202020204"/>
              <a:ea typeface="Arial" panose="020B0604020202020204"/>
              <a:cs typeface="Arial" panose="020B0604020202020204"/>
            </a:endParaRPr>
          </a:p>
          <a:p>
            <a:pPr algn="l" rtl="0" eaLnBrk="0">
              <a:lnSpc>
                <a:spcPct val="150000"/>
              </a:lnSpc>
            </a:pPr>
            <a:endParaRPr sz="100" dirty="0">
              <a:latin typeface="Arial" panose="020B0604020202020204"/>
              <a:ea typeface="Arial" panose="020B0604020202020204"/>
              <a:cs typeface="Arial" panose="020B0604020202020204"/>
            </a:endParaRPr>
          </a:p>
          <a:p>
            <a:pPr marL="18415" algn="l" rtl="0" eaLnBrk="0">
              <a:lnSpc>
                <a:spcPts val="730"/>
              </a:lnSpc>
              <a:spcBef>
                <a:spcPts val="0"/>
              </a:spcBef>
            </a:pPr>
            <a:r>
              <a:rPr sz="6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语音随访</a:t>
            </a:r>
            <a:endParaRPr sz="600" dirty="0">
              <a:latin typeface="宋体" panose="02010600030101010101" pitchFamily="2" charset="-122"/>
              <a:ea typeface="宋体" panose="02010600030101010101" pitchFamily="2" charset="-122"/>
              <a:cs typeface="宋体" panose="02010600030101010101" pitchFamily="2" charset="-122"/>
            </a:endParaRPr>
          </a:p>
        </p:txBody>
      </p:sp>
      <p:sp>
        <p:nvSpPr>
          <p:cNvPr id="964" name="textbox 964"/>
          <p:cNvSpPr/>
          <p:nvPr/>
        </p:nvSpPr>
        <p:spPr>
          <a:xfrm>
            <a:off x="9988519" y="5476245"/>
            <a:ext cx="701040" cy="9906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6000"/>
              </a:lnSpc>
            </a:pPr>
            <a:r>
              <a:rPr sz="500" kern="0" spc="0" dirty="0">
                <a:solidFill>
                  <a:srgbClr val="000000">
                    <a:alpha val="100000"/>
                  </a:srgbClr>
                </a:solidFill>
                <a:latin typeface="Times New Roman" panose="02020603050405020304"/>
                <a:ea typeface="Times New Roman" panose="02020603050405020304"/>
                <a:cs typeface="Times New Roman" panose="02020603050405020304"/>
              </a:rPr>
              <a:t>2023-10-1                  </a:t>
            </a:r>
            <a:r>
              <a:rPr sz="500" kern="0" spc="0" dirty="0">
                <a:solidFill>
                  <a:srgbClr val="FFFFFF">
                    <a:alpha val="100000"/>
                  </a:srgbClr>
                </a:solidFill>
                <a:latin typeface="黑体" panose="02010609060101010101" charset="-122"/>
                <a:ea typeface="黑体" panose="02010609060101010101" charset="-122"/>
                <a:cs typeface="黑体" panose="02010609060101010101" charset="-122"/>
              </a:rPr>
              <a:t>审</a:t>
            </a:r>
            <a:r>
              <a:rPr sz="500" kern="0" spc="-10" dirty="0">
                <a:solidFill>
                  <a:srgbClr val="FFFFFF">
                    <a:alpha val="100000"/>
                  </a:srgbClr>
                </a:solidFill>
                <a:latin typeface="黑体" panose="02010609060101010101" charset="-122"/>
                <a:ea typeface="黑体" panose="02010609060101010101" charset="-122"/>
                <a:cs typeface="黑体" panose="02010609060101010101" charset="-122"/>
              </a:rPr>
              <a:t>询</a:t>
            </a:r>
            <a:endParaRPr sz="5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8" name="rect 968"/>
          <p:cNvSpPr/>
          <p:nvPr/>
        </p:nvSpPr>
        <p:spPr>
          <a:xfrm>
            <a:off x="0" y="0"/>
            <a:ext cx="12192000" cy="6858000"/>
          </a:xfrm>
          <a:prstGeom prst="rect">
            <a:avLst/>
          </a:prstGeom>
          <a:solidFill>
            <a:srgbClr val="F5F8FE">
              <a:alpha val="100000"/>
            </a:srgbClr>
          </a:solidFill>
          <a:ln w="0" cap="flat">
            <a:noFill/>
            <a:prstDash val="solid"/>
            <a:miter lim="0"/>
          </a:ln>
        </p:spPr>
        <p:txBody>
          <a:bodyPr rtlCol="0"/>
          <a:lstStyle/>
          <a:p>
            <a:pPr algn="ctr"/>
            <a:endParaRPr lang="zh-CN" altLang="en-US"/>
          </a:p>
        </p:txBody>
      </p:sp>
      <p:sp>
        <p:nvSpPr>
          <p:cNvPr id="970" name="textbox 970"/>
          <p:cNvSpPr/>
          <p:nvPr/>
        </p:nvSpPr>
        <p:spPr>
          <a:xfrm>
            <a:off x="7537439" y="1530917"/>
            <a:ext cx="4173220" cy="456692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13665" algn="l" rtl="0" eaLnBrk="0">
              <a:lnSpc>
                <a:spcPct val="98000"/>
              </a:lnSpc>
            </a:pPr>
            <a:r>
              <a:rPr sz="1600" kern="0" spc="70" dirty="0">
                <a:solidFill>
                  <a:srgbClr val="D03030">
                    <a:alpha val="100000"/>
                  </a:srgbClr>
                </a:solidFill>
                <a:latin typeface="黑体" panose="02010609060101010101" charset="-122"/>
                <a:ea typeface="黑体" panose="02010609060101010101" charset="-122"/>
                <a:cs typeface="黑体" panose="02010609060101010101" charset="-122"/>
              </a:rPr>
              <a:t>以人为中心</a:t>
            </a:r>
            <a:endParaRPr sz="1600" dirty="0">
              <a:latin typeface="黑体" panose="02010609060101010101" charset="-122"/>
              <a:ea typeface="黑体" panose="02010609060101010101" charset="-122"/>
              <a:cs typeface="黑体" panose="02010609060101010101" charset="-122"/>
            </a:endParaRPr>
          </a:p>
          <a:p>
            <a:pPr marL="349250" algn="l" rtl="0" eaLnBrk="0">
              <a:lnSpc>
                <a:spcPct val="95000"/>
              </a:lnSpc>
              <a:spcBef>
                <a:spcPts val="885"/>
              </a:spcBef>
            </a:pPr>
            <a:r>
              <a:rPr sz="1600" kern="0" spc="60" dirty="0">
                <a:solidFill>
                  <a:srgbClr val="305080">
                    <a:alpha val="100000"/>
                  </a:srgbClr>
                </a:solidFill>
                <a:latin typeface="黑体" panose="02010609060101010101" charset="-122"/>
                <a:ea typeface="黑体" panose="02010609060101010101" charset="-122"/>
                <a:cs typeface="黑体" panose="02010609060101010101" charset="-122"/>
              </a:rPr>
              <a:t>以居民健康为核心，多种疾病综合</a:t>
            </a:r>
            <a:r>
              <a:rPr sz="1600" kern="0" spc="50" dirty="0">
                <a:solidFill>
                  <a:srgbClr val="305080">
                    <a:alpha val="100000"/>
                  </a:srgbClr>
                </a:solidFill>
                <a:latin typeface="黑体" panose="02010609060101010101" charset="-122"/>
                <a:ea typeface="黑体" panose="02010609060101010101" charset="-122"/>
                <a:cs typeface="黑体" panose="02010609060101010101" charset="-122"/>
              </a:rPr>
              <a:t>管理</a:t>
            </a:r>
            <a:endParaRPr sz="1600" dirty="0">
              <a:latin typeface="黑体" panose="02010609060101010101" charset="-122"/>
              <a:ea typeface="黑体" panose="02010609060101010101" charset="-122"/>
              <a:cs typeface="黑体" panose="02010609060101010101" charset="-122"/>
            </a:endParaRPr>
          </a:p>
          <a:p>
            <a:pPr marL="100965" algn="l" rtl="0" eaLnBrk="0">
              <a:lnSpc>
                <a:spcPct val="98000"/>
              </a:lnSpc>
              <a:spcBef>
                <a:spcPts val="810"/>
              </a:spcBef>
            </a:pPr>
            <a:r>
              <a:rPr sz="1600" kern="0" spc="80" dirty="0">
                <a:solidFill>
                  <a:srgbClr val="C03030">
                    <a:alpha val="100000"/>
                  </a:srgbClr>
                </a:solidFill>
                <a:latin typeface="黑体" panose="02010609060101010101" charset="-122"/>
                <a:ea typeface="黑体" panose="02010609060101010101" charset="-122"/>
                <a:cs typeface="黑体" panose="02010609060101010101" charset="-122"/>
              </a:rPr>
              <a:t>以社区为服务单位</a:t>
            </a:r>
            <a:endParaRPr sz="1600" dirty="0">
              <a:latin typeface="黑体" panose="02010609060101010101" charset="-122"/>
              <a:ea typeface="黑体" panose="02010609060101010101" charset="-122"/>
              <a:cs typeface="黑体" panose="02010609060101010101" charset="-122"/>
            </a:endParaRPr>
          </a:p>
          <a:p>
            <a:pPr marL="349250" algn="l" rtl="0" eaLnBrk="0">
              <a:lnSpc>
                <a:spcPct val="95000"/>
              </a:lnSpc>
              <a:spcBef>
                <a:spcPts val="735"/>
              </a:spcBef>
            </a:pPr>
            <a:r>
              <a:rPr sz="1600" kern="0" spc="100" dirty="0">
                <a:solidFill>
                  <a:srgbClr val="204060">
                    <a:alpha val="100000"/>
                  </a:srgbClr>
                </a:solidFill>
                <a:latin typeface="黑体" panose="02010609060101010101" charset="-122"/>
                <a:ea typeface="黑体" panose="02010609060101010101" charset="-122"/>
                <a:cs typeface="黑体" panose="02010609060101010101" charset="-122"/>
              </a:rPr>
              <a:t>发挥社区优势</a:t>
            </a:r>
            <a:r>
              <a:rPr sz="1600" kern="0" spc="100" dirty="0">
                <a:solidFill>
                  <a:srgbClr val="205080">
                    <a:alpha val="100000"/>
                  </a:srgbClr>
                </a:solidFill>
                <a:latin typeface="黑体" panose="02010609060101010101" charset="-122"/>
                <a:ea typeface="黑体" panose="02010609060101010101" charset="-122"/>
                <a:cs typeface="黑体" panose="02010609060101010101" charset="-122"/>
              </a:rPr>
              <a:t>，做好患者健康管理</a:t>
            </a:r>
            <a:r>
              <a:rPr sz="1600" kern="0" spc="90" dirty="0">
                <a:solidFill>
                  <a:srgbClr val="205080">
                    <a:alpha val="100000"/>
                  </a:srgbClr>
                </a:solidFill>
                <a:latin typeface="黑体" panose="02010609060101010101" charset="-122"/>
                <a:ea typeface="黑体" panose="02010609060101010101" charset="-122"/>
                <a:cs typeface="黑体" panose="02010609060101010101" charset="-122"/>
              </a:rPr>
              <a:t>“守</a:t>
            </a:r>
            <a:endParaRPr sz="1600" dirty="0">
              <a:latin typeface="黑体" panose="02010609060101010101" charset="-122"/>
              <a:ea typeface="黑体" panose="02010609060101010101" charset="-122"/>
              <a:cs typeface="黑体" panose="02010609060101010101" charset="-122"/>
            </a:endParaRPr>
          </a:p>
          <a:p>
            <a:pPr marL="349250" algn="l" rtl="0" eaLnBrk="0">
              <a:lnSpc>
                <a:spcPct val="95000"/>
              </a:lnSpc>
              <a:spcBef>
                <a:spcPts val="1305"/>
              </a:spcBef>
            </a:pPr>
            <a:r>
              <a:rPr sz="1400" kern="0" spc="-80" dirty="0">
                <a:solidFill>
                  <a:srgbClr val="305090">
                    <a:alpha val="100000"/>
                  </a:srgbClr>
                </a:solidFill>
                <a:latin typeface="黑体" panose="02010609060101010101" charset="-122"/>
                <a:ea typeface="黑体" panose="02010609060101010101" charset="-122"/>
                <a:cs typeface="黑体" panose="02010609060101010101" charset="-122"/>
              </a:rPr>
              <a:t>门</a:t>
            </a:r>
            <a:r>
              <a:rPr sz="1400" kern="0" spc="-180" dirty="0">
                <a:solidFill>
                  <a:srgbClr val="305090">
                    <a:alpha val="100000"/>
                  </a:srgbClr>
                </a:solidFill>
                <a:latin typeface="黑体" panose="02010609060101010101" charset="-122"/>
                <a:ea typeface="黑体" panose="02010609060101010101" charset="-122"/>
                <a:cs typeface="黑体" panose="02010609060101010101" charset="-122"/>
              </a:rPr>
              <a:t> </a:t>
            </a:r>
            <a:r>
              <a:rPr sz="1400" kern="0" spc="-80" dirty="0">
                <a:solidFill>
                  <a:srgbClr val="305090">
                    <a:alpha val="100000"/>
                  </a:srgbClr>
                </a:solidFill>
                <a:latin typeface="黑体" panose="02010609060101010101" charset="-122"/>
                <a:ea typeface="黑体" panose="02010609060101010101" charset="-122"/>
                <a:cs typeface="黑体" panose="02010609060101010101" charset="-122"/>
              </a:rPr>
              <a:t>员</a:t>
            </a:r>
            <a:r>
              <a:rPr sz="1400" kern="0" spc="-150" dirty="0">
                <a:solidFill>
                  <a:srgbClr val="305090">
                    <a:alpha val="100000"/>
                  </a:srgbClr>
                </a:solidFill>
                <a:latin typeface="黑体" panose="02010609060101010101" charset="-122"/>
                <a:ea typeface="黑体" panose="02010609060101010101" charset="-122"/>
                <a:cs typeface="黑体" panose="02010609060101010101" charset="-122"/>
              </a:rPr>
              <a:t> </a:t>
            </a:r>
            <a:r>
              <a:rPr sz="1400" kern="0" spc="-80" dirty="0">
                <a:solidFill>
                  <a:srgbClr val="305090">
                    <a:alpha val="100000"/>
                  </a:srgbClr>
                </a:solidFill>
                <a:latin typeface="黑体" panose="02010609060101010101" charset="-122"/>
                <a:ea typeface="黑体" panose="02010609060101010101" charset="-122"/>
                <a:cs typeface="黑体" panose="02010609060101010101" charset="-122"/>
              </a:rPr>
              <a:t>”</a:t>
            </a:r>
            <a:endParaRPr sz="1400" dirty="0">
              <a:latin typeface="黑体" panose="02010609060101010101" charset="-122"/>
              <a:ea typeface="黑体" panose="02010609060101010101" charset="-122"/>
              <a:cs typeface="黑体" panose="02010609060101010101" charset="-122"/>
            </a:endParaRPr>
          </a:p>
          <a:p>
            <a:pPr marL="12700" algn="l" rtl="0" eaLnBrk="0">
              <a:lnSpc>
                <a:spcPct val="98000"/>
              </a:lnSpc>
              <a:spcBef>
                <a:spcPts val="605"/>
              </a:spcBef>
            </a:pPr>
            <a:r>
              <a:rPr sz="1600" kern="0" spc="80" dirty="0">
                <a:solidFill>
                  <a:srgbClr val="C03030">
                    <a:alpha val="100000"/>
                  </a:srgbClr>
                </a:solidFill>
                <a:latin typeface="黑体" panose="02010609060101010101" charset="-122"/>
                <a:ea typeface="黑体" panose="02010609060101010101" charset="-122"/>
                <a:cs typeface="黑体" panose="02010609060101010101" charset="-122"/>
              </a:rPr>
              <a:t>以全疾病周期管理</a:t>
            </a:r>
            <a:endParaRPr sz="1600" dirty="0">
              <a:latin typeface="黑体" panose="02010609060101010101" charset="-122"/>
              <a:ea typeface="黑体" panose="02010609060101010101" charset="-122"/>
              <a:cs typeface="黑体" panose="02010609060101010101" charset="-122"/>
            </a:endParaRPr>
          </a:p>
          <a:p>
            <a:pPr marL="234950" algn="l" rtl="0" eaLnBrk="0">
              <a:lnSpc>
                <a:spcPct val="96000"/>
              </a:lnSpc>
              <a:spcBef>
                <a:spcPts val="980"/>
              </a:spcBef>
            </a:pPr>
            <a:r>
              <a:rPr sz="1900" kern="0" spc="-40" dirty="0">
                <a:solidFill>
                  <a:srgbClr val="204060">
                    <a:alpha val="100000"/>
                  </a:srgbClr>
                </a:solidFill>
                <a:latin typeface="黑体" panose="02010609060101010101" charset="-122"/>
                <a:ea typeface="黑体" panose="02010609060101010101" charset="-122"/>
                <a:cs typeface="黑体" panose="02010609060101010101" charset="-122"/>
              </a:rPr>
              <a:t>集合筛查、干预、管理、治疗等管</a:t>
            </a:r>
            <a:r>
              <a:rPr sz="1900" kern="0" spc="-50" dirty="0">
                <a:solidFill>
                  <a:srgbClr val="204060">
                    <a:alpha val="100000"/>
                  </a:srgbClr>
                </a:solidFill>
                <a:latin typeface="黑体" panose="02010609060101010101" charset="-122"/>
                <a:ea typeface="黑体" panose="02010609060101010101" charset="-122"/>
                <a:cs typeface="黑体" panose="02010609060101010101" charset="-122"/>
              </a:rPr>
              <a:t>理</a:t>
            </a:r>
            <a:endParaRPr sz="1900" dirty="0">
              <a:latin typeface="黑体" panose="02010609060101010101" charset="-122"/>
              <a:ea typeface="黑体" panose="02010609060101010101" charset="-122"/>
              <a:cs typeface="黑体" panose="02010609060101010101" charset="-122"/>
            </a:endParaRPr>
          </a:p>
          <a:p>
            <a:pPr marL="234950" algn="l" rtl="0" eaLnBrk="0">
              <a:lnSpc>
                <a:spcPct val="98000"/>
              </a:lnSpc>
              <a:spcBef>
                <a:spcPts val="700"/>
              </a:spcBef>
            </a:pPr>
            <a:r>
              <a:rPr sz="1600" kern="0" spc="200" dirty="0">
                <a:solidFill>
                  <a:srgbClr val="304070">
                    <a:alpha val="100000"/>
                  </a:srgbClr>
                </a:solidFill>
                <a:latin typeface="黑体" panose="02010609060101010101" charset="-122"/>
                <a:ea typeface="黑体" panose="02010609060101010101" charset="-122"/>
                <a:cs typeface="黑体" panose="02010609060101010101" charset="-122"/>
              </a:rPr>
              <a:t>全程“</a:t>
            </a:r>
            <a:r>
              <a:rPr sz="1600" kern="0" spc="-440" dirty="0">
                <a:solidFill>
                  <a:srgbClr val="304070">
                    <a:alpha val="100000"/>
                  </a:srgbClr>
                </a:solidFill>
                <a:latin typeface="黑体" panose="02010609060101010101" charset="-122"/>
                <a:ea typeface="黑体" panose="02010609060101010101" charset="-122"/>
                <a:cs typeface="黑体" panose="02010609060101010101" charset="-122"/>
              </a:rPr>
              <a:t> </a:t>
            </a:r>
            <a:r>
              <a:rPr sz="1600" kern="0" spc="200" dirty="0">
                <a:solidFill>
                  <a:srgbClr val="304070">
                    <a:alpha val="100000"/>
                  </a:srgbClr>
                </a:solidFill>
                <a:latin typeface="黑体" panose="02010609060101010101" charset="-122"/>
                <a:ea typeface="黑体" panose="02010609060101010101" charset="-122"/>
                <a:cs typeface="黑体" panose="02010609060101010101" charset="-122"/>
              </a:rPr>
              <a:t>一站式服务”</a:t>
            </a:r>
            <a:endParaRPr sz="1600" dirty="0">
              <a:latin typeface="黑体" panose="02010609060101010101" charset="-122"/>
              <a:ea typeface="黑体" panose="02010609060101010101" charset="-122"/>
              <a:cs typeface="黑体" panose="02010609060101010101" charset="-122"/>
            </a:endParaRPr>
          </a:p>
          <a:p>
            <a:pPr marL="43815" algn="l" rtl="0" eaLnBrk="0">
              <a:lnSpc>
                <a:spcPct val="98000"/>
              </a:lnSpc>
              <a:spcBef>
                <a:spcPts val="270"/>
              </a:spcBef>
            </a:pPr>
            <a:r>
              <a:rPr sz="1600" kern="0" spc="70" dirty="0">
                <a:solidFill>
                  <a:srgbClr val="C03030">
                    <a:alpha val="100000"/>
                  </a:srgbClr>
                </a:solidFill>
                <a:latin typeface="黑体" panose="02010609060101010101" charset="-122"/>
                <a:ea typeface="黑体" panose="02010609060101010101" charset="-122"/>
                <a:cs typeface="黑体" panose="02010609060101010101" charset="-122"/>
              </a:rPr>
              <a:t>以慢性病患者需求为导向</a:t>
            </a:r>
            <a:endParaRPr sz="1600" dirty="0">
              <a:latin typeface="黑体" panose="02010609060101010101" charset="-122"/>
              <a:ea typeface="黑体" panose="02010609060101010101" charset="-122"/>
              <a:cs typeface="黑体" panose="02010609060101010101" charset="-122"/>
            </a:endParaRPr>
          </a:p>
          <a:p>
            <a:pPr algn="r" rtl="0" eaLnBrk="0">
              <a:lnSpc>
                <a:spcPct val="87000"/>
              </a:lnSpc>
              <a:spcBef>
                <a:spcPts val="520"/>
              </a:spcBef>
            </a:pPr>
            <a:r>
              <a:rPr sz="1600" kern="0" spc="90" dirty="0">
                <a:solidFill>
                  <a:srgbClr val="305080">
                    <a:alpha val="100000"/>
                  </a:srgbClr>
                </a:solidFill>
                <a:latin typeface="黑体" panose="02010609060101010101" charset="-122"/>
                <a:ea typeface="黑体" panose="02010609060101010101" charset="-122"/>
                <a:cs typeface="黑体" panose="02010609060101010101" charset="-122"/>
              </a:rPr>
              <a:t>多途径提高慢病患者自我健康管理认知与</a:t>
            </a:r>
            <a:endParaRPr sz="1600" dirty="0">
              <a:latin typeface="黑体" panose="02010609060101010101" charset="-122"/>
              <a:ea typeface="黑体" panose="02010609060101010101" charset="-122"/>
              <a:cs typeface="黑体" panose="02010609060101010101" charset="-122"/>
            </a:endParaRPr>
          </a:p>
          <a:p>
            <a:pPr marL="279400" algn="l" rtl="0" eaLnBrk="0">
              <a:lnSpc>
                <a:spcPts val="2580"/>
              </a:lnSpc>
            </a:pPr>
            <a:r>
              <a:rPr sz="1600" kern="0" spc="-10" dirty="0">
                <a:solidFill>
                  <a:srgbClr val="204080">
                    <a:alpha val="100000"/>
                  </a:srgbClr>
                </a:solidFill>
                <a:latin typeface="黑体" panose="02010609060101010101" charset="-122"/>
                <a:ea typeface="黑体" panose="02010609060101010101" charset="-122"/>
                <a:cs typeface="黑体" panose="02010609060101010101" charset="-122"/>
              </a:rPr>
              <a:t>能</a:t>
            </a:r>
            <a:r>
              <a:rPr sz="1600" kern="0" spc="-140" dirty="0">
                <a:solidFill>
                  <a:srgbClr val="20408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204080">
                    <a:alpha val="100000"/>
                  </a:srgbClr>
                </a:solidFill>
                <a:latin typeface="黑体" panose="02010609060101010101" charset="-122"/>
                <a:ea typeface="黑体" panose="02010609060101010101" charset="-122"/>
                <a:cs typeface="黑体" panose="02010609060101010101" charset="-122"/>
              </a:rPr>
              <a:t>力</a:t>
            </a:r>
            <a:r>
              <a:rPr sz="1600" kern="0" spc="-270" dirty="0">
                <a:solidFill>
                  <a:srgbClr val="20408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204080">
                    <a:alpha val="100000"/>
                  </a:srgbClr>
                </a:solidFill>
                <a:latin typeface="黑体" panose="02010609060101010101" charset="-122"/>
                <a:ea typeface="黑体" panose="02010609060101010101" charset="-122"/>
                <a:cs typeface="黑体" panose="02010609060101010101" charset="-122"/>
              </a:rPr>
              <a:t>，</a:t>
            </a:r>
            <a:r>
              <a:rPr sz="1600" kern="0" spc="-10" dirty="0">
                <a:solidFill>
                  <a:srgbClr val="305080">
                    <a:alpha val="100000"/>
                  </a:srgbClr>
                </a:solidFill>
                <a:latin typeface="黑体" panose="02010609060101010101" charset="-122"/>
                <a:ea typeface="黑体" panose="02010609060101010101" charset="-122"/>
                <a:cs typeface="黑体" panose="02010609060101010101" charset="-122"/>
              </a:rPr>
              <a:t>契合患者实际需要提供服务</a:t>
            </a:r>
            <a:endParaRPr sz="1600" dirty="0">
              <a:latin typeface="黑体" panose="02010609060101010101" charset="-122"/>
              <a:ea typeface="黑体" panose="02010609060101010101" charset="-122"/>
              <a:cs typeface="黑体" panose="02010609060101010101" charset="-122"/>
            </a:endParaRPr>
          </a:p>
          <a:p>
            <a:pPr marL="18415" algn="l" rtl="0" eaLnBrk="0">
              <a:lnSpc>
                <a:spcPct val="98000"/>
              </a:lnSpc>
              <a:spcBef>
                <a:spcPts val="850"/>
              </a:spcBef>
            </a:pPr>
            <a:r>
              <a:rPr sz="1600" kern="0" spc="70" dirty="0">
                <a:solidFill>
                  <a:srgbClr val="C03030">
                    <a:alpha val="100000"/>
                  </a:srgbClr>
                </a:solidFill>
                <a:latin typeface="黑体" panose="02010609060101010101" charset="-122"/>
                <a:ea typeface="黑体" panose="02010609060101010101" charset="-122"/>
                <a:cs typeface="黑体" panose="02010609060101010101" charset="-122"/>
              </a:rPr>
              <a:t>以慢病健康管理支持中心为服务载体</a:t>
            </a:r>
            <a:endParaRPr sz="1600" dirty="0">
              <a:latin typeface="黑体" panose="02010609060101010101" charset="-122"/>
              <a:ea typeface="黑体" panose="02010609060101010101" charset="-122"/>
              <a:cs typeface="黑体" panose="02010609060101010101" charset="-122"/>
            </a:endParaRPr>
          </a:p>
          <a:p>
            <a:pPr marL="234950" algn="l" rtl="0" eaLnBrk="0">
              <a:lnSpc>
                <a:spcPct val="95000"/>
              </a:lnSpc>
              <a:spcBef>
                <a:spcPts val="485"/>
              </a:spcBef>
            </a:pPr>
            <a:r>
              <a:rPr sz="1600" kern="0" spc="80" dirty="0">
                <a:solidFill>
                  <a:srgbClr val="204070">
                    <a:alpha val="100000"/>
                  </a:srgbClr>
                </a:solidFill>
                <a:latin typeface="黑体" panose="02010609060101010101" charset="-122"/>
                <a:ea typeface="黑体" panose="02010609060101010101" charset="-122"/>
                <a:cs typeface="黑体" panose="02010609060101010101" charset="-122"/>
              </a:rPr>
              <a:t>独立区域</a:t>
            </a:r>
            <a:r>
              <a:rPr sz="1600" kern="0" spc="80" dirty="0">
                <a:solidFill>
                  <a:srgbClr val="2040B0">
                    <a:alpha val="100000"/>
                  </a:srgbClr>
                </a:solidFill>
                <a:latin typeface="黑体" panose="02010609060101010101" charset="-122"/>
                <a:ea typeface="黑体" panose="02010609060101010101" charset="-122"/>
                <a:cs typeface="黑体" panose="02010609060101010101" charset="-122"/>
              </a:rPr>
              <a:t>，</a:t>
            </a:r>
            <a:r>
              <a:rPr sz="1600" kern="0" spc="80" dirty="0">
                <a:solidFill>
                  <a:srgbClr val="204080">
                    <a:alpha val="100000"/>
                  </a:srgbClr>
                </a:solidFill>
                <a:latin typeface="黑体" panose="02010609060101010101" charset="-122"/>
                <a:ea typeface="黑体" panose="02010609060101010101" charset="-122"/>
                <a:cs typeface="黑体" panose="02010609060101010101" charset="-122"/>
              </a:rPr>
              <a:t>标准化流程与适</a:t>
            </a:r>
            <a:r>
              <a:rPr sz="1600" kern="0" spc="70" dirty="0">
                <a:solidFill>
                  <a:srgbClr val="204080">
                    <a:alpha val="100000"/>
                  </a:srgbClr>
                </a:solidFill>
                <a:latin typeface="黑体" panose="02010609060101010101" charset="-122"/>
                <a:ea typeface="黑体" panose="02010609060101010101" charset="-122"/>
                <a:cs typeface="黑体" panose="02010609060101010101" charset="-122"/>
              </a:rPr>
              <a:t>宜技术，精准</a:t>
            </a:r>
            <a:endParaRPr sz="1600" dirty="0">
              <a:latin typeface="黑体" panose="02010609060101010101" charset="-122"/>
              <a:ea typeface="黑体" panose="02010609060101010101" charset="-122"/>
              <a:cs typeface="黑体" panose="02010609060101010101" charset="-122"/>
            </a:endParaRPr>
          </a:p>
          <a:p>
            <a:pPr algn="l" rtl="0" eaLnBrk="0">
              <a:lnSpc>
                <a:spcPct val="108000"/>
              </a:lnSpc>
            </a:pPr>
            <a:endParaRPr sz="700" dirty="0">
              <a:latin typeface="Arial" panose="020B0604020202020204"/>
              <a:ea typeface="Arial" panose="020B0604020202020204"/>
              <a:cs typeface="Arial" panose="020B0604020202020204"/>
            </a:endParaRPr>
          </a:p>
          <a:p>
            <a:pPr marL="234950" algn="l" rtl="0" eaLnBrk="0">
              <a:lnSpc>
                <a:spcPct val="99000"/>
              </a:lnSpc>
              <a:spcBef>
                <a:spcPts val="5"/>
              </a:spcBef>
            </a:pPr>
            <a:r>
              <a:rPr sz="1600" kern="0" spc="100" dirty="0">
                <a:solidFill>
                  <a:srgbClr val="205070">
                    <a:alpha val="100000"/>
                  </a:srgbClr>
                </a:solidFill>
                <a:latin typeface="黑体" panose="02010609060101010101" charset="-122"/>
                <a:ea typeface="黑体" panose="02010609060101010101" charset="-122"/>
                <a:cs typeface="黑体" panose="02010609060101010101" charset="-122"/>
              </a:rPr>
              <a:t>化慢病管理</a:t>
            </a:r>
            <a:endParaRPr sz="1600" dirty="0">
              <a:latin typeface="黑体" panose="02010609060101010101" charset="-122"/>
              <a:ea typeface="黑体" panose="02010609060101010101" charset="-122"/>
              <a:cs typeface="黑体" panose="02010609060101010101" charset="-122"/>
            </a:endParaRPr>
          </a:p>
        </p:txBody>
      </p:sp>
      <p:pic>
        <p:nvPicPr>
          <p:cNvPr id="972" name="picture 972"/>
          <p:cNvPicPr>
            <a:picLocks noChangeAspect="1"/>
          </p:cNvPicPr>
          <p:nvPr/>
        </p:nvPicPr>
        <p:blipFill>
          <a:blip r:embed="rId1"/>
          <a:stretch>
            <a:fillRect/>
          </a:stretch>
        </p:blipFill>
        <p:spPr>
          <a:xfrm rot="21600000">
            <a:off x="1765279" y="2317729"/>
            <a:ext cx="3644920" cy="3079790"/>
          </a:xfrm>
          <a:prstGeom prst="rect">
            <a:avLst/>
          </a:prstGeom>
        </p:spPr>
      </p:pic>
      <p:graphicFrame>
        <p:nvGraphicFramePr>
          <p:cNvPr id="974" name="table 974"/>
          <p:cNvGraphicFramePr>
            <a:graphicFrameLocks noGrp="1"/>
          </p:cNvGraphicFramePr>
          <p:nvPr/>
        </p:nvGraphicFramePr>
        <p:xfrm>
          <a:off x="260299" y="3705966"/>
          <a:ext cx="6686550" cy="2112010"/>
        </p:xfrm>
        <a:graphic>
          <a:graphicData uri="http://schemas.openxmlformats.org/drawingml/2006/table">
            <a:tbl>
              <a:tblPr/>
              <a:tblGrid>
                <a:gridCol w="3495040"/>
                <a:gridCol w="3191510"/>
              </a:tblGrid>
              <a:tr h="2112010">
                <a:tc>
                  <a:txBody>
                    <a:bodyPr/>
                    <a:lstStyle/>
                    <a:p>
                      <a:pPr marL="1628140" algn="l" rtl="0" eaLnBrk="0">
                        <a:lnSpc>
                          <a:spcPct val="98000"/>
                        </a:lnSpc>
                        <a:spcBef>
                          <a:spcPts val="0"/>
                        </a:spcBef>
                      </a:pPr>
                      <a:r>
                        <a:rPr sz="1600" b="1" kern="0" spc="50" dirty="0">
                          <a:solidFill>
                            <a:srgbClr val="FFFFFF">
                              <a:alpha val="100000"/>
                            </a:srgbClr>
                          </a:solidFill>
                          <a:latin typeface="黑体" panose="02010609060101010101" charset="-122"/>
                          <a:ea typeface="黑体" panose="02010609060101010101" charset="-122"/>
                          <a:cs typeface="黑体" panose="02010609060101010101" charset="-122"/>
                        </a:rPr>
                        <a:t>疾病筛查</a:t>
                      </a:r>
                      <a:endParaRPr sz="1600" dirty="0">
                        <a:latin typeface="黑体" panose="02010609060101010101" charset="-122"/>
                        <a:ea typeface="黑体" panose="02010609060101010101" charset="-122"/>
                        <a:cs typeface="黑体" panose="02010609060101010101" charset="-122"/>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1000" dirty="0">
                        <a:latin typeface="Arial" panose="020B0604020202020204"/>
                        <a:ea typeface="Arial" panose="020B0604020202020204"/>
                        <a:cs typeface="Arial" panose="020B0604020202020204"/>
                      </a:endParaRPr>
                    </a:p>
                    <a:p>
                      <a:pPr marL="1717040" algn="l" rtl="0" eaLnBrk="0">
                        <a:lnSpc>
                          <a:spcPct val="93000"/>
                        </a:lnSpc>
                        <a:spcBef>
                          <a:spcPts val="490"/>
                        </a:spcBef>
                      </a:pPr>
                      <a:r>
                        <a:rPr sz="1600" b="1" kern="0" spc="20" dirty="0">
                          <a:solidFill>
                            <a:srgbClr val="FFFFFF">
                              <a:alpha val="100000"/>
                            </a:srgbClr>
                          </a:solidFill>
                          <a:latin typeface="黑体" panose="02010609060101010101" charset="-122"/>
                          <a:ea typeface="黑体" panose="02010609060101010101" charset="-122"/>
                          <a:cs typeface="黑体" panose="02010609060101010101" charset="-122"/>
                        </a:rPr>
                        <a:t>健康风险评估</a:t>
                      </a:r>
                      <a:endParaRPr sz="1600" dirty="0">
                        <a:latin typeface="黑体" panose="02010609060101010101" charset="-122"/>
                        <a:ea typeface="黑体" panose="02010609060101010101" charset="-122"/>
                        <a:cs typeface="黑体" panose="02010609060101010101" charset="-122"/>
                      </a:endParaRPr>
                    </a:p>
                    <a:p>
                      <a:pPr algn="l" rtl="0" eaLnBrk="0">
                        <a:lnSpc>
                          <a:spcPct val="82000"/>
                        </a:lnSpc>
                        <a:spcBef>
                          <a:spcPts val="15"/>
                        </a:spcBef>
                      </a:pPr>
                      <a:r>
                        <a:rPr sz="1600" kern="0" spc="-80" dirty="0">
                          <a:solidFill>
                            <a:srgbClr val="204070">
                              <a:alpha val="100000"/>
                            </a:srgbClr>
                          </a:solidFill>
                          <a:latin typeface="黑体" panose="02010609060101010101" charset="-122"/>
                          <a:ea typeface="黑体" panose="02010609060101010101" charset="-122"/>
                          <a:cs typeface="黑体" panose="02010609060101010101" charset="-122"/>
                        </a:rPr>
                        <a:t>·</a:t>
                      </a:r>
                      <a:r>
                        <a:rPr sz="1600" kern="0" spc="-420" dirty="0">
                          <a:solidFill>
                            <a:srgbClr val="204070">
                              <a:alpha val="100000"/>
                            </a:srgbClr>
                          </a:solidFill>
                          <a:latin typeface="黑体" panose="02010609060101010101" charset="-122"/>
                          <a:ea typeface="黑体" panose="02010609060101010101" charset="-122"/>
                          <a:cs typeface="黑体" panose="02010609060101010101" charset="-122"/>
                        </a:rPr>
                        <a:t> </a:t>
                      </a:r>
                      <a:r>
                        <a:rPr sz="1600" b="1" kern="0" spc="-80" dirty="0">
                          <a:solidFill>
                            <a:srgbClr val="204070">
                              <a:alpha val="100000"/>
                            </a:srgbClr>
                          </a:solidFill>
                          <a:latin typeface="黑体" panose="02010609060101010101" charset="-122"/>
                          <a:ea typeface="黑体" panose="02010609060101010101" charset="-122"/>
                          <a:cs typeface="黑体" panose="02010609060101010101" charset="-122"/>
                        </a:rPr>
                        <a:t>家医及助理综合评估±服务</a:t>
                      </a:r>
                      <a:endParaRPr sz="1600" dirty="0">
                        <a:latin typeface="黑体" panose="02010609060101010101" charset="-122"/>
                        <a:ea typeface="黑体" panose="02010609060101010101" charset="-122"/>
                        <a:cs typeface="黑体" panose="02010609060101010101" charset="-122"/>
                      </a:endParaRPr>
                    </a:p>
                    <a:p>
                      <a:pPr marL="307340" algn="l" rtl="0" eaLnBrk="0">
                        <a:lnSpc>
                          <a:spcPct val="80000"/>
                        </a:lnSpc>
                        <a:spcBef>
                          <a:spcPts val="20"/>
                        </a:spcBef>
                      </a:pPr>
                      <a:r>
                        <a:rPr sz="1600" b="1" kern="0" spc="20" dirty="0">
                          <a:solidFill>
                            <a:srgbClr val="204060">
                              <a:alpha val="100000"/>
                            </a:srgbClr>
                          </a:solidFill>
                          <a:latin typeface="黑体" panose="02010609060101010101" charset="-122"/>
                          <a:ea typeface="黑体" panose="02010609060101010101" charset="-122"/>
                          <a:cs typeface="黑体" panose="02010609060101010101" charset="-122"/>
                        </a:rPr>
                        <a:t>对象自主健康管理评</a:t>
                      </a:r>
                      <a:r>
                        <a:rPr sz="1600" b="1" kern="0" spc="10" dirty="0">
                          <a:solidFill>
                            <a:srgbClr val="204060">
                              <a:alpha val="100000"/>
                            </a:srgbClr>
                          </a:solidFill>
                          <a:latin typeface="黑体" panose="02010609060101010101" charset="-122"/>
                          <a:ea typeface="黑体" panose="02010609060101010101" charset="-122"/>
                          <a:cs typeface="黑体" panose="02010609060101010101" charset="-122"/>
                        </a:rPr>
                        <a:t>估一</a:t>
                      </a:r>
                      <a:endParaRPr sz="1600" dirty="0">
                        <a:latin typeface="黑体" panose="02010609060101010101" charset="-122"/>
                        <a:ea typeface="黑体" panose="02010609060101010101" charset="-122"/>
                        <a:cs typeface="黑体" panose="02010609060101010101" charset="-122"/>
                      </a:endParaRPr>
                    </a:p>
                    <a:p>
                      <a:pPr marL="732790" algn="l" rtl="0" eaLnBrk="0">
                        <a:lnSpc>
                          <a:spcPct val="82000"/>
                        </a:lnSpc>
                        <a:spcBef>
                          <a:spcPts val="10"/>
                        </a:spcBef>
                      </a:pPr>
                      <a:r>
                        <a:rPr sz="1600" b="1" kern="0" spc="0" dirty="0">
                          <a:solidFill>
                            <a:srgbClr val="203060">
                              <a:alpha val="100000"/>
                            </a:srgbClr>
                          </a:solidFill>
                          <a:latin typeface="黑体" panose="02010609060101010101" charset="-122"/>
                          <a:ea typeface="黑体" panose="02010609060101010101" charset="-122"/>
                          <a:cs typeface="黑体" panose="02010609060101010101" charset="-122"/>
                        </a:rPr>
                        <a:t>制定个性化干预措施</a:t>
                      </a:r>
                      <a:endParaRPr sz="1600" dirty="0">
                        <a:latin typeface="黑体" panose="02010609060101010101" charset="-122"/>
                        <a:ea typeface="黑体" panose="02010609060101010101" charset="-122"/>
                        <a:cs typeface="黑体" panose="02010609060101010101" charset="-122"/>
                      </a:endParaRPr>
                    </a:p>
                  </a:txBody>
                  <a:tcPr marL="0" marR="0" marT="291" marB="0" vert="horz">
                    <a:lnL>
                      <a:noFill/>
                    </a:lnL>
                    <a:lnR>
                      <a:noFill/>
                    </a:lnR>
                    <a:lnT>
                      <a:noFill/>
                    </a:lnT>
                    <a:lnB>
                      <a:noFill/>
                    </a:lnB>
                  </a:tcPr>
                </a:tc>
                <a:tc>
                  <a:txBody>
                    <a:bodyPr/>
                    <a:lstStyle/>
                    <a:p>
                      <a:pPr algn="l" rtl="0" eaLnBrk="0">
                        <a:lnSpc>
                          <a:spcPct val="112000"/>
                        </a:lnSpc>
                      </a:pPr>
                      <a:endParaRPr sz="200" dirty="0">
                        <a:latin typeface="Arial" panose="020B0604020202020204"/>
                        <a:ea typeface="Arial" panose="020B0604020202020204"/>
                        <a:cs typeface="Arial" panose="020B0604020202020204"/>
                      </a:endParaRPr>
                    </a:p>
                    <a:p>
                      <a:pPr marL="527050" algn="l" rtl="0" eaLnBrk="0">
                        <a:lnSpc>
                          <a:spcPct val="99000"/>
                        </a:lnSpc>
                        <a:spcBef>
                          <a:spcPts val="0"/>
                        </a:spcBef>
                      </a:pPr>
                      <a:r>
                        <a:rPr sz="1600" b="1" kern="0" spc="20" dirty="0">
                          <a:solidFill>
                            <a:srgbClr val="FFFFFF">
                              <a:alpha val="100000"/>
                            </a:srgbClr>
                          </a:solidFill>
                          <a:latin typeface="黑体" panose="02010609060101010101" charset="-122"/>
                          <a:ea typeface="黑体" panose="02010609060101010101" charset="-122"/>
                          <a:cs typeface="黑体" panose="02010609060101010101" charset="-122"/>
                        </a:rPr>
                        <a:t>健康教育</a:t>
                      </a:r>
                      <a:endParaRPr sz="1600" dirty="0">
                        <a:latin typeface="黑体" panose="02010609060101010101" charset="-122"/>
                        <a:ea typeface="黑体" panose="02010609060101010101" charset="-122"/>
                        <a:cs typeface="黑体" panose="02010609060101010101" charset="-122"/>
                      </a:endParaRPr>
                    </a:p>
                    <a:p>
                      <a:pPr algn="l" rtl="0" eaLnBrk="0">
                        <a:lnSpc>
                          <a:spcPct val="123000"/>
                        </a:lnSpc>
                      </a:pPr>
                      <a:endParaRPr sz="1000" dirty="0">
                        <a:latin typeface="Arial" panose="020B0604020202020204"/>
                        <a:ea typeface="Arial" panose="020B0604020202020204"/>
                        <a:cs typeface="Arial" panose="020B0604020202020204"/>
                      </a:endParaRPr>
                    </a:p>
                    <a:p>
                      <a:pPr algn="l" rtl="0" eaLnBrk="0">
                        <a:lnSpc>
                          <a:spcPct val="124000"/>
                        </a:lnSpc>
                      </a:pPr>
                      <a:endParaRPr sz="1000" dirty="0">
                        <a:latin typeface="Arial" panose="020B0604020202020204"/>
                        <a:ea typeface="Arial" panose="020B0604020202020204"/>
                        <a:cs typeface="Arial" panose="020B0604020202020204"/>
                      </a:endParaRPr>
                    </a:p>
                    <a:p>
                      <a:pPr algn="r" rtl="0" eaLnBrk="0">
                        <a:lnSpc>
                          <a:spcPct val="86000"/>
                        </a:lnSpc>
                        <a:spcBef>
                          <a:spcPts val="480"/>
                        </a:spcBef>
                      </a:pPr>
                      <a:r>
                        <a:rPr sz="1600" kern="0" spc="-80" dirty="0">
                          <a:solidFill>
                            <a:srgbClr val="204060">
                              <a:alpha val="100000"/>
                            </a:srgbClr>
                          </a:solidFill>
                          <a:latin typeface="黑体" panose="02010609060101010101" charset="-122"/>
                          <a:ea typeface="黑体" panose="02010609060101010101" charset="-122"/>
                          <a:cs typeface="黑体" panose="02010609060101010101" charset="-122"/>
                        </a:rPr>
                        <a:t>·</a:t>
                      </a:r>
                      <a:r>
                        <a:rPr sz="1600" kern="0" spc="-370" dirty="0">
                          <a:solidFill>
                            <a:srgbClr val="204060">
                              <a:alpha val="100000"/>
                            </a:srgbClr>
                          </a:solidFill>
                          <a:latin typeface="黑体" panose="02010609060101010101" charset="-122"/>
                          <a:ea typeface="黑体" panose="02010609060101010101" charset="-122"/>
                          <a:cs typeface="黑体" panose="02010609060101010101" charset="-122"/>
                        </a:rPr>
                        <a:t> </a:t>
                      </a:r>
                      <a:r>
                        <a:rPr sz="1600" b="1" kern="0" spc="-80" dirty="0">
                          <a:solidFill>
                            <a:srgbClr val="204060">
                              <a:alpha val="100000"/>
                            </a:srgbClr>
                          </a:solidFill>
                          <a:latin typeface="黑体" panose="02010609060101010101" charset="-122"/>
                          <a:ea typeface="黑体" panose="02010609060101010101" charset="-122"/>
                          <a:cs typeface="黑体" panose="02010609060101010101" charset="-122"/>
                        </a:rPr>
                        <a:t>依据评估结果提供</a:t>
                      </a:r>
                      <a:endParaRPr sz="1600" dirty="0">
                        <a:latin typeface="黑体" panose="02010609060101010101" charset="-122"/>
                        <a:ea typeface="黑体" panose="02010609060101010101" charset="-122"/>
                        <a:cs typeface="黑体" panose="02010609060101010101" charset="-122"/>
                      </a:endParaRPr>
                    </a:p>
                    <a:p>
                      <a:pPr marL="1733550" indent="-196850" algn="l" rtl="0" eaLnBrk="0">
                        <a:lnSpc>
                          <a:spcPct val="85000"/>
                        </a:lnSpc>
                        <a:spcBef>
                          <a:spcPts val="15"/>
                        </a:spcBef>
                      </a:pPr>
                      <a:r>
                        <a:rPr sz="1600" b="1" kern="0" spc="0" dirty="0">
                          <a:solidFill>
                            <a:srgbClr val="204070">
                              <a:alpha val="100000"/>
                            </a:srgbClr>
                          </a:solidFill>
                          <a:latin typeface="黑体" panose="02010609060101010101" charset="-122"/>
                          <a:ea typeface="黑体" panose="02010609060101010101" charset="-122"/>
                          <a:cs typeface="黑体" panose="02010609060101010101" charset="-122"/>
                        </a:rPr>
                        <a:t>针对性的营养和运</a:t>
                      </a:r>
                      <a:r>
                        <a:rPr sz="1600" kern="0" spc="20" dirty="0">
                          <a:solidFill>
                            <a:srgbClr val="204070">
                              <a:alpha val="100000"/>
                            </a:srgbClr>
                          </a:solidFill>
                          <a:latin typeface="黑体" panose="02010609060101010101" charset="-122"/>
                          <a:ea typeface="黑体" panose="02010609060101010101" charset="-122"/>
                          <a:cs typeface="黑体" panose="02010609060101010101" charset="-122"/>
                        </a:rPr>
                        <a:t> </a:t>
                      </a:r>
                      <a:r>
                        <a:rPr sz="1600" b="1" kern="0" spc="20" dirty="0">
                          <a:solidFill>
                            <a:srgbClr val="204070">
                              <a:alpha val="100000"/>
                            </a:srgbClr>
                          </a:solidFill>
                          <a:latin typeface="黑体" panose="02010609060101010101" charset="-122"/>
                          <a:ea typeface="黑体" panose="02010609060101010101" charset="-122"/>
                          <a:cs typeface="黑体" panose="02010609060101010101" charset="-122"/>
                        </a:rPr>
                        <a:t>动综合干预指导</a:t>
                      </a:r>
                      <a:endParaRPr sz="1600" dirty="0">
                        <a:latin typeface="黑体" panose="02010609060101010101" charset="-122"/>
                        <a:ea typeface="黑体" panose="02010609060101010101" charset="-122"/>
                        <a:cs typeface="黑体" panose="02010609060101010101" charset="-122"/>
                      </a:endParaRPr>
                    </a:p>
                    <a:p>
                      <a:pPr marL="552450" algn="l" rtl="0" eaLnBrk="0">
                        <a:lnSpc>
                          <a:spcPct val="86000"/>
                        </a:lnSpc>
                        <a:spcBef>
                          <a:spcPts val="0"/>
                        </a:spcBef>
                      </a:pPr>
                      <a:r>
                        <a:rPr sz="1600" b="1" kern="0" spc="140" dirty="0">
                          <a:solidFill>
                            <a:srgbClr val="D0D0F0">
                              <a:alpha val="100000"/>
                            </a:srgbClr>
                          </a:solidFill>
                          <a:latin typeface="黑体" panose="02010609060101010101" charset="-122"/>
                          <a:ea typeface="黑体" panose="02010609060101010101" charset="-122"/>
                          <a:cs typeface="黑体" panose="02010609060101010101" charset="-122"/>
                        </a:rPr>
                        <a:t>综合干预</a:t>
                      </a:r>
                      <a:endParaRPr sz="16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r>
            </a:tbl>
          </a:graphicData>
        </a:graphic>
      </p:graphicFrame>
      <p:sp>
        <p:nvSpPr>
          <p:cNvPr id="976" name="textbox 976"/>
          <p:cNvSpPr/>
          <p:nvPr/>
        </p:nvSpPr>
        <p:spPr>
          <a:xfrm>
            <a:off x="280302" y="341703"/>
            <a:ext cx="9626600" cy="607694"/>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marL="12700" algn="l" rtl="0" eaLnBrk="0">
              <a:lnSpc>
                <a:spcPct val="95000"/>
              </a:lnSpc>
            </a:pPr>
            <a:r>
              <a:rPr sz="4000" b="1" kern="0" spc="-40" dirty="0">
                <a:solidFill>
                  <a:srgbClr val="2060E0">
                    <a:alpha val="100000"/>
                  </a:srgbClr>
                </a:solidFill>
                <a:latin typeface="黑体" panose="02010609060101010101" charset="-122"/>
                <a:ea typeface="黑体" panose="02010609060101010101" charset="-122"/>
                <a:cs typeface="黑体" panose="02010609060101010101" charset="-122"/>
              </a:rPr>
              <a:t>建设成果--整合式慢性病健康管理</a:t>
            </a:r>
            <a:r>
              <a:rPr sz="4000" kern="0" spc="-40" dirty="0">
                <a:solidFill>
                  <a:srgbClr val="2060E0">
                    <a:alpha val="100000"/>
                  </a:srgbClr>
                </a:solidFill>
                <a:latin typeface="黑体" panose="02010609060101010101" charset="-122"/>
                <a:ea typeface="黑体" panose="02010609060101010101" charset="-122"/>
                <a:cs typeface="黑体" panose="02010609060101010101" charset="-122"/>
              </a:rPr>
              <a:t>服务模式</a:t>
            </a:r>
            <a:endParaRPr sz="4000" dirty="0">
              <a:latin typeface="黑体" panose="02010609060101010101" charset="-122"/>
              <a:ea typeface="黑体" panose="02010609060101010101" charset="-122"/>
              <a:cs typeface="黑体" panose="02010609060101010101" charset="-122"/>
            </a:endParaRPr>
          </a:p>
        </p:txBody>
      </p:sp>
      <p:graphicFrame>
        <p:nvGraphicFramePr>
          <p:cNvPr id="978" name="table 978"/>
          <p:cNvGraphicFramePr>
            <a:graphicFrameLocks noGrp="1"/>
          </p:cNvGraphicFramePr>
          <p:nvPr/>
        </p:nvGraphicFramePr>
        <p:xfrm>
          <a:off x="190560" y="2687320"/>
          <a:ext cx="6810374" cy="687070"/>
        </p:xfrm>
        <a:graphic>
          <a:graphicData uri="http://schemas.openxmlformats.org/drawingml/2006/table">
            <a:tbl>
              <a:tblPr/>
              <a:tblGrid>
                <a:gridCol w="2461260"/>
                <a:gridCol w="1496060"/>
                <a:gridCol w="2853054"/>
              </a:tblGrid>
              <a:tr h="687069">
                <a:tc>
                  <a:txBody>
                    <a:bodyPr/>
                    <a:lstStyle/>
                    <a:p>
                      <a:pPr algn="l" rtl="0" eaLnBrk="0">
                        <a:lnSpc>
                          <a:spcPct val="141000"/>
                        </a:lnSpc>
                      </a:pPr>
                      <a:endParaRPr sz="100" dirty="0">
                        <a:latin typeface="Arial" panose="020B0604020202020204"/>
                        <a:ea typeface="Arial" panose="020B0604020202020204"/>
                        <a:cs typeface="Arial" panose="020B0604020202020204"/>
                      </a:endParaRPr>
                    </a:p>
                    <a:p>
                      <a:pPr algn="l" rtl="0" eaLnBrk="0">
                        <a:lnSpc>
                          <a:spcPct val="87000"/>
                        </a:lnSpc>
                        <a:spcBef>
                          <a:spcPts val="0"/>
                        </a:spcBef>
                      </a:pPr>
                      <a:r>
                        <a:rPr sz="1600" kern="0" spc="-70" dirty="0">
                          <a:solidFill>
                            <a:srgbClr val="204060">
                              <a:alpha val="100000"/>
                            </a:srgbClr>
                          </a:solidFill>
                          <a:latin typeface="黑体" panose="02010609060101010101" charset="-122"/>
                          <a:ea typeface="黑体" panose="02010609060101010101" charset="-122"/>
                          <a:cs typeface="黑体" panose="02010609060101010101" charset="-122"/>
                        </a:rPr>
                        <a:t>·</a:t>
                      </a:r>
                      <a:r>
                        <a:rPr sz="1600" kern="0" spc="-360" dirty="0">
                          <a:solidFill>
                            <a:srgbClr val="204060">
                              <a:alpha val="100000"/>
                            </a:srgbClr>
                          </a:solidFill>
                          <a:latin typeface="黑体" panose="02010609060101010101" charset="-122"/>
                          <a:ea typeface="黑体" panose="02010609060101010101" charset="-122"/>
                          <a:cs typeface="黑体" panose="02010609060101010101" charset="-122"/>
                        </a:rPr>
                        <a:t> </a:t>
                      </a:r>
                      <a:r>
                        <a:rPr sz="1600" b="1" kern="0" spc="-70" dirty="0">
                          <a:solidFill>
                            <a:srgbClr val="204060">
                              <a:alpha val="100000"/>
                            </a:srgbClr>
                          </a:solidFill>
                          <a:latin typeface="黑体" panose="02010609060101010101" charset="-122"/>
                          <a:ea typeface="黑体" panose="02010609060101010101" charset="-122"/>
                          <a:cs typeface="黑体" panose="02010609060101010101" charset="-122"/>
                        </a:rPr>
                        <a:t>根据评估结果一开展</a:t>
                      </a:r>
                      <a:endParaRPr sz="1600" dirty="0">
                        <a:latin typeface="黑体" panose="02010609060101010101" charset="-122"/>
                        <a:ea typeface="黑体" panose="02010609060101010101" charset="-122"/>
                        <a:cs typeface="黑体" panose="02010609060101010101" charset="-122"/>
                      </a:endParaRPr>
                    </a:p>
                    <a:p>
                      <a:pPr marL="598805" indent="-424815" algn="l" rtl="0" eaLnBrk="0">
                        <a:lnSpc>
                          <a:spcPct val="91000"/>
                        </a:lnSpc>
                        <a:spcBef>
                          <a:spcPts val="25"/>
                        </a:spcBef>
                      </a:pPr>
                      <a:r>
                        <a:rPr sz="1600" b="1" kern="0" spc="0" dirty="0">
                          <a:solidFill>
                            <a:srgbClr val="204070">
                              <a:alpha val="100000"/>
                            </a:srgbClr>
                          </a:solidFill>
                          <a:latin typeface="黑体" panose="02010609060101010101" charset="-122"/>
                          <a:ea typeface="黑体" panose="02010609060101010101" charset="-122"/>
                          <a:cs typeface="黑体" panose="02010609060101010101" charset="-122"/>
                        </a:rPr>
                        <a:t>慢性病筛查一开展综</a:t>
                      </a:r>
                      <a:r>
                        <a:rPr sz="1600" kern="0" spc="0" dirty="0">
                          <a:solidFill>
                            <a:srgbClr val="204070">
                              <a:alpha val="100000"/>
                            </a:srgbClr>
                          </a:solidFill>
                          <a:latin typeface="黑体" panose="02010609060101010101" charset="-122"/>
                          <a:ea typeface="黑体" panose="02010609060101010101" charset="-122"/>
                          <a:cs typeface="黑体" panose="02010609060101010101" charset="-122"/>
                        </a:rPr>
                        <a:t>     </a:t>
                      </a:r>
                      <a:r>
                        <a:rPr sz="1600" b="1" kern="0" spc="-20" dirty="0">
                          <a:solidFill>
                            <a:srgbClr val="204070">
                              <a:alpha val="100000"/>
                            </a:srgbClr>
                          </a:solidFill>
                          <a:latin typeface="黑体" panose="02010609060101010101" charset="-122"/>
                          <a:ea typeface="黑体" panose="02010609060101010101" charset="-122"/>
                          <a:cs typeface="黑体" panose="02010609060101010101" charset="-122"/>
                        </a:rPr>
                        <a:t>合健康管理服务</a:t>
                      </a:r>
                      <a:endParaRPr sz="16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c>
                  <a:txBody>
                    <a:bodyPr/>
                    <a:lstStyle/>
                    <a:p>
                      <a:pPr algn="l" rtl="0" eaLnBrk="0">
                        <a:lnSpc>
                          <a:spcPct val="112000"/>
                        </a:lnSpc>
                      </a:pPr>
                      <a:endParaRPr sz="1000" dirty="0">
                        <a:latin typeface="Arial" panose="020B0604020202020204"/>
                        <a:ea typeface="Arial" panose="020B0604020202020204"/>
                        <a:cs typeface="Arial" panose="020B0604020202020204"/>
                      </a:endParaRPr>
                    </a:p>
                    <a:p>
                      <a:pPr marL="655955" algn="l" rtl="0" eaLnBrk="0">
                        <a:lnSpc>
                          <a:spcPct val="77000"/>
                        </a:lnSpc>
                      </a:pPr>
                      <a:r>
                        <a:rPr sz="1000" kern="0" spc="-10" dirty="0">
                          <a:solidFill>
                            <a:srgbClr val="FFFFFF">
                              <a:alpha val="100000"/>
                            </a:srgbClr>
                          </a:solidFill>
                          <a:latin typeface="Times New Roman" panose="02020603050405020304"/>
                          <a:ea typeface="Times New Roman" panose="02020603050405020304"/>
                          <a:cs typeface="Times New Roman" panose="02020603050405020304"/>
                        </a:rPr>
                        <a:t>0000</a:t>
                      </a:r>
                      <a:endParaRPr sz="1000" dirty="0">
                        <a:latin typeface="Times New Roman" panose="02020603050405020304"/>
                        <a:ea typeface="Times New Roman" panose="02020603050405020304"/>
                        <a:cs typeface="Times New Roman" panose="02020603050405020304"/>
                      </a:endParaRPr>
                    </a:p>
                    <a:p>
                      <a:pPr algn="l" rtl="0" eaLnBrk="0">
                        <a:lnSpc>
                          <a:spcPct val="102000"/>
                        </a:lnSpc>
                      </a:pPr>
                      <a:endParaRPr sz="1200" dirty="0">
                        <a:latin typeface="Arial" panose="020B0604020202020204"/>
                        <a:ea typeface="Arial" panose="020B0604020202020204"/>
                        <a:cs typeface="Arial" panose="020B0604020202020204"/>
                      </a:endParaRPr>
                    </a:p>
                    <a:p>
                      <a:pPr algn="l" rtl="0" eaLnBrk="0">
                        <a:lnSpc>
                          <a:spcPct val="9000"/>
                        </a:lnSpc>
                      </a:pPr>
                      <a:endParaRPr sz="100" dirty="0">
                        <a:latin typeface="Arial" panose="020B0604020202020204"/>
                        <a:ea typeface="Arial" panose="020B0604020202020204"/>
                        <a:cs typeface="Arial" panose="020B0604020202020204"/>
                      </a:endParaRPr>
                    </a:p>
                    <a:p>
                      <a:pPr marL="436880" algn="l" rtl="0" eaLnBrk="0">
                        <a:lnSpc>
                          <a:spcPct val="84000"/>
                        </a:lnSpc>
                      </a:pPr>
                      <a:r>
                        <a:rPr sz="1600" b="1" kern="0" spc="0" dirty="0">
                          <a:solidFill>
                            <a:srgbClr val="FFFFFF">
                              <a:alpha val="100000"/>
                            </a:srgbClr>
                          </a:solidFill>
                          <a:latin typeface="黑体" panose="02010609060101010101" charset="-122"/>
                          <a:ea typeface="黑体" panose="02010609060101010101" charset="-122"/>
                          <a:cs typeface="黑体" panose="02010609060101010101" charset="-122"/>
                        </a:rPr>
                        <a:t>随访管理</a:t>
                      </a:r>
                      <a:endParaRPr sz="16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c>
                  <a:txBody>
                    <a:bodyPr/>
                    <a:lstStyle/>
                    <a:p>
                      <a:pPr algn="l" rtl="0" eaLnBrk="0">
                        <a:lnSpc>
                          <a:spcPct val="27000"/>
                        </a:lnSpc>
                      </a:pPr>
                      <a:endParaRPr sz="100" dirty="0">
                        <a:latin typeface="Arial" panose="020B0604020202020204"/>
                        <a:ea typeface="Arial" panose="020B0604020202020204"/>
                        <a:cs typeface="Arial" panose="020B0604020202020204"/>
                      </a:endParaRPr>
                    </a:p>
                    <a:p>
                      <a:pPr marL="407035" indent="-173990" algn="l" rtl="0" eaLnBrk="0">
                        <a:lnSpc>
                          <a:spcPct val="92000"/>
                        </a:lnSpc>
                      </a:pPr>
                      <a:r>
                        <a:rPr sz="1600" kern="0" spc="-70" dirty="0">
                          <a:solidFill>
                            <a:srgbClr val="204060">
                              <a:alpha val="100000"/>
                            </a:srgbClr>
                          </a:solidFill>
                          <a:latin typeface="黑体" panose="02010609060101010101" charset="-122"/>
                          <a:ea typeface="黑体" panose="02010609060101010101" charset="-122"/>
                          <a:cs typeface="黑体" panose="02010609060101010101" charset="-122"/>
                        </a:rPr>
                        <a:t>·</a:t>
                      </a:r>
                      <a:r>
                        <a:rPr sz="1600" kern="0" spc="-440" dirty="0">
                          <a:solidFill>
                            <a:srgbClr val="204060">
                              <a:alpha val="100000"/>
                            </a:srgbClr>
                          </a:solidFill>
                          <a:latin typeface="黑体" panose="02010609060101010101" charset="-122"/>
                          <a:ea typeface="黑体" panose="02010609060101010101" charset="-122"/>
                          <a:cs typeface="黑体" panose="02010609060101010101" charset="-122"/>
                        </a:rPr>
                        <a:t> </a:t>
                      </a:r>
                      <a:r>
                        <a:rPr sz="1600" b="1" kern="0" spc="-70" dirty="0">
                          <a:solidFill>
                            <a:srgbClr val="204060">
                              <a:alpha val="100000"/>
                            </a:srgbClr>
                          </a:solidFill>
                          <a:latin typeface="黑体" panose="02010609060101010101" charset="-122"/>
                          <a:ea typeface="黑体" panose="02010609060101010101" charset="-122"/>
                          <a:cs typeface="黑体" panose="02010609060101010101" charset="-122"/>
                        </a:rPr>
                        <a:t>多种方式开展健康教育</a:t>
                      </a:r>
                      <a:r>
                        <a:rPr sz="1600" b="1" kern="0" spc="-70" dirty="0">
                          <a:solidFill>
                            <a:srgbClr val="102050">
                              <a:alpha val="100000"/>
                            </a:srgbClr>
                          </a:solidFill>
                          <a:latin typeface="黑体" panose="02010609060101010101" charset="-122"/>
                          <a:ea typeface="黑体" panose="02010609060101010101" charset="-122"/>
                          <a:cs typeface="黑体" panose="02010609060101010101" charset="-122"/>
                        </a:rPr>
                        <a:t>，</a:t>
                      </a:r>
                      <a:r>
                        <a:rPr sz="1600" b="1" kern="0" spc="-70" dirty="0">
                          <a:solidFill>
                            <a:srgbClr val="203050">
                              <a:alpha val="100000"/>
                            </a:srgbClr>
                          </a:solidFill>
                          <a:latin typeface="黑体" panose="02010609060101010101" charset="-122"/>
                          <a:ea typeface="黑体" panose="02010609060101010101" charset="-122"/>
                          <a:cs typeface="黑体" panose="02010609060101010101" charset="-122"/>
                        </a:rPr>
                        <a:t>提</a:t>
                      </a:r>
                      <a:r>
                        <a:rPr sz="1600" kern="0" spc="0" dirty="0">
                          <a:solidFill>
                            <a:srgbClr val="203050">
                              <a:alpha val="100000"/>
                            </a:srgbClr>
                          </a:solidFill>
                          <a:latin typeface="黑体" panose="02010609060101010101" charset="-122"/>
                          <a:ea typeface="黑体" panose="02010609060101010101" charset="-122"/>
                          <a:cs typeface="黑体" panose="02010609060101010101" charset="-122"/>
                        </a:rPr>
                        <a:t> </a:t>
                      </a:r>
                      <a:r>
                        <a:rPr sz="1600" b="1" kern="0" spc="-30" dirty="0">
                          <a:solidFill>
                            <a:srgbClr val="204070">
                              <a:alpha val="100000"/>
                            </a:srgbClr>
                          </a:solidFill>
                          <a:latin typeface="黑体" panose="02010609060101010101" charset="-122"/>
                          <a:ea typeface="黑体" panose="02010609060101010101" charset="-122"/>
                          <a:cs typeface="黑体" panose="02010609060101010101" charset="-122"/>
                        </a:rPr>
                        <a:t>供慢性病防治核心知识</a:t>
                      </a:r>
                      <a:r>
                        <a:rPr sz="1600" b="1" kern="0" spc="-30" dirty="0">
                          <a:solidFill>
                            <a:srgbClr val="205080">
                              <a:alpha val="100000"/>
                            </a:srgbClr>
                          </a:solidFill>
                          <a:latin typeface="黑体" panose="02010609060101010101" charset="-122"/>
                          <a:ea typeface="黑体" panose="02010609060101010101" charset="-122"/>
                          <a:cs typeface="黑体" panose="02010609060101010101" charset="-122"/>
                        </a:rPr>
                        <a:t>，</a:t>
                      </a:r>
                      <a:r>
                        <a:rPr sz="1600" b="1" kern="0" spc="-30" dirty="0">
                          <a:solidFill>
                            <a:srgbClr val="203050">
                              <a:alpha val="100000"/>
                            </a:srgbClr>
                          </a:solidFill>
                          <a:latin typeface="黑体" panose="02010609060101010101" charset="-122"/>
                          <a:ea typeface="黑体" panose="02010609060101010101" charset="-122"/>
                          <a:cs typeface="黑体" panose="02010609060101010101" charset="-122"/>
                        </a:rPr>
                        <a:t>以</a:t>
                      </a:r>
                      <a:endParaRPr sz="1600" dirty="0">
                        <a:latin typeface="黑体" panose="02010609060101010101" charset="-122"/>
                        <a:ea typeface="黑体" panose="02010609060101010101" charset="-122"/>
                        <a:cs typeface="黑体" panose="02010609060101010101" charset="-122"/>
                      </a:endParaRPr>
                    </a:p>
                    <a:p>
                      <a:pPr algn="r" rtl="0" eaLnBrk="0">
                        <a:lnSpc>
                          <a:spcPct val="88000"/>
                        </a:lnSpc>
                        <a:spcBef>
                          <a:spcPts val="105"/>
                        </a:spcBef>
                      </a:pPr>
                      <a:r>
                        <a:rPr sz="1600" b="1" kern="0" spc="-10" dirty="0">
                          <a:solidFill>
                            <a:srgbClr val="203060">
                              <a:alpha val="100000"/>
                            </a:srgbClr>
                          </a:solidFill>
                          <a:latin typeface="黑体" panose="02010609060101010101" charset="-122"/>
                          <a:ea typeface="黑体" panose="02010609060101010101" charset="-122"/>
                          <a:cs typeface="黑体" panose="02010609060101010101" charset="-122"/>
                        </a:rPr>
                        <a:t>及相关健康处方</a:t>
                      </a:r>
                      <a:endParaRPr sz="1600" dirty="0">
                        <a:latin typeface="黑体" panose="02010609060101010101" charset="-122"/>
                        <a:ea typeface="黑体" panose="02010609060101010101" charset="-122"/>
                        <a:cs typeface="黑体" panose="02010609060101010101" charset="-122"/>
                      </a:endParaRPr>
                    </a:p>
                  </a:txBody>
                  <a:tcPr marL="0" marR="0" marT="0" marB="0" vert="horz">
                    <a:lnL>
                      <a:noFill/>
                    </a:lnL>
                    <a:lnR>
                      <a:noFill/>
                    </a:lnR>
                    <a:lnT>
                      <a:noFill/>
                    </a:lnT>
                    <a:lnB>
                      <a:noFill/>
                    </a:lnB>
                  </a:tcPr>
                </a:tc>
              </a:tr>
            </a:tbl>
          </a:graphicData>
        </a:graphic>
      </p:graphicFrame>
      <p:sp>
        <p:nvSpPr>
          <p:cNvPr id="980" name="textbox 980"/>
          <p:cNvSpPr/>
          <p:nvPr/>
        </p:nvSpPr>
        <p:spPr>
          <a:xfrm>
            <a:off x="1314399" y="1470794"/>
            <a:ext cx="4479290" cy="678815"/>
          </a:xfrm>
          <a:prstGeom prst="rect">
            <a:avLst/>
          </a:prstGeom>
          <a:noFill/>
          <a:ln w="0" cap="flat">
            <a:noFill/>
            <a:prstDash val="solid"/>
            <a:miter lim="0"/>
          </a:ln>
        </p:spPr>
        <p:txBody>
          <a:bodyPr vert="horz" wrap="square" lIns="0" tIns="0" rIns="0" bIns="0"/>
          <a:lstStyle/>
          <a:p>
            <a:pPr algn="l" rtl="0" eaLnBrk="0">
              <a:lnSpc>
                <a:spcPct val="98000"/>
              </a:lnSpc>
            </a:pPr>
            <a:endParaRPr sz="100" dirty="0">
              <a:latin typeface="Arial" panose="020B0604020202020204"/>
              <a:ea typeface="Arial" panose="020B0604020202020204"/>
              <a:cs typeface="Arial" panose="020B0604020202020204"/>
            </a:endParaRPr>
          </a:p>
          <a:p>
            <a:pPr marL="179705" indent="-167640" algn="l" rtl="0" eaLnBrk="0">
              <a:lnSpc>
                <a:spcPct val="89000"/>
              </a:lnSpc>
            </a:pPr>
            <a:r>
              <a:rPr sz="1600" kern="0" spc="-40" dirty="0">
                <a:solidFill>
                  <a:srgbClr val="204080">
                    <a:alpha val="100000"/>
                  </a:srgbClr>
                </a:solidFill>
                <a:latin typeface="黑体" panose="02010609060101010101" charset="-122"/>
                <a:ea typeface="黑体" panose="02010609060101010101" charset="-122"/>
                <a:cs typeface="黑体" panose="02010609060101010101" charset="-122"/>
              </a:rPr>
              <a:t>·</a:t>
            </a:r>
            <a:r>
              <a:rPr sz="1600" kern="0" spc="-420" dirty="0">
                <a:solidFill>
                  <a:srgbClr val="204080">
                    <a:alpha val="100000"/>
                  </a:srgbClr>
                </a:solidFill>
                <a:latin typeface="黑体" panose="02010609060101010101" charset="-122"/>
                <a:ea typeface="黑体" panose="02010609060101010101" charset="-122"/>
                <a:cs typeface="黑体" panose="02010609060101010101" charset="-122"/>
              </a:rPr>
              <a:t> </a:t>
            </a:r>
            <a:r>
              <a:rPr sz="1600" b="1" kern="0" spc="-40" dirty="0">
                <a:solidFill>
                  <a:srgbClr val="204080">
                    <a:alpha val="100000"/>
                  </a:srgbClr>
                </a:solidFill>
                <a:latin typeface="黑体" panose="02010609060101010101" charset="-122"/>
                <a:ea typeface="黑体" panose="02010609060101010101" charset="-122"/>
                <a:cs typeface="黑体" panose="02010609060101010101" charset="-122"/>
              </a:rPr>
              <a:t>家医及助理对慢性病患者开展疾病监测和管理评</a:t>
            </a:r>
            <a:r>
              <a:rPr sz="1600" kern="0" spc="0" dirty="0">
                <a:solidFill>
                  <a:srgbClr val="204080">
                    <a:alpha val="100000"/>
                  </a:srgbClr>
                </a:solidFill>
                <a:latin typeface="黑体" panose="02010609060101010101" charset="-122"/>
                <a:ea typeface="黑体" panose="02010609060101010101" charset="-122"/>
                <a:cs typeface="黑体" panose="02010609060101010101" charset="-122"/>
              </a:rPr>
              <a:t> </a:t>
            </a:r>
            <a:r>
              <a:rPr sz="1600" b="1" kern="0" spc="-10" dirty="0">
                <a:solidFill>
                  <a:srgbClr val="204080">
                    <a:alpha val="100000"/>
                  </a:srgbClr>
                </a:solidFill>
                <a:latin typeface="黑体" panose="02010609060101010101" charset="-122"/>
                <a:ea typeface="黑体" panose="02010609060101010101" charset="-122"/>
                <a:cs typeface="黑体" panose="02010609060101010101" charset="-122"/>
              </a:rPr>
              <a:t>估，同时开展慢性病随访管理、分级诊疗、双向</a:t>
            </a:r>
            <a:r>
              <a:rPr sz="1600" kern="0" spc="70" dirty="0">
                <a:solidFill>
                  <a:srgbClr val="204080">
                    <a:alpha val="100000"/>
                  </a:srgbClr>
                </a:solidFill>
                <a:latin typeface="黑体" panose="02010609060101010101" charset="-122"/>
                <a:ea typeface="黑体" panose="02010609060101010101" charset="-122"/>
                <a:cs typeface="黑体" panose="02010609060101010101" charset="-122"/>
              </a:rPr>
              <a:t> </a:t>
            </a:r>
            <a:r>
              <a:rPr sz="1600" b="1" kern="0" spc="70" dirty="0">
                <a:solidFill>
                  <a:srgbClr val="204080">
                    <a:alpha val="100000"/>
                  </a:srgbClr>
                </a:solidFill>
                <a:latin typeface="黑体" panose="02010609060101010101" charset="-122"/>
                <a:ea typeface="黑体" panose="02010609060101010101" charset="-122"/>
                <a:cs typeface="黑体" panose="02010609060101010101" charset="-122"/>
              </a:rPr>
              <a:t>转诊等服务，指导服务对象进行自主疾病管理</a:t>
            </a:r>
            <a:endParaRPr sz="1600" dirty="0">
              <a:latin typeface="黑体" panose="02010609060101010101" charset="-122"/>
              <a:ea typeface="黑体" panose="02010609060101010101" charset="-122"/>
              <a:cs typeface="黑体" panose="02010609060101010101" charset="-122"/>
            </a:endParaRPr>
          </a:p>
        </p:txBody>
      </p:sp>
      <p:sp>
        <p:nvSpPr>
          <p:cNvPr id="982" name="textbox 982"/>
          <p:cNvSpPr/>
          <p:nvPr/>
        </p:nvSpPr>
        <p:spPr>
          <a:xfrm>
            <a:off x="3652685" y="6222736"/>
            <a:ext cx="4998084" cy="395604"/>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algn="r" rtl="0" eaLnBrk="0">
              <a:lnSpc>
                <a:spcPct val="97000"/>
              </a:lnSpc>
            </a:pPr>
            <a:r>
              <a:rPr sz="2500" b="1" kern="0" spc="10" dirty="0">
                <a:solidFill>
                  <a:srgbClr val="D02020">
                    <a:alpha val="100000"/>
                  </a:srgbClr>
                </a:solidFill>
                <a:latin typeface="黑体" panose="02010609060101010101" charset="-122"/>
                <a:ea typeface="黑体" panose="02010609060101010101" charset="-122"/>
                <a:cs typeface="黑体" panose="02010609060101010101" charset="-122"/>
              </a:rPr>
              <a:t>“筛、诊、管”一体化慢性病管理</a:t>
            </a:r>
            <a:endParaRPr sz="25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0" name="picture 990"/>
          <p:cNvPicPr>
            <a:picLocks noChangeAspect="1"/>
          </p:cNvPicPr>
          <p:nvPr/>
        </p:nvPicPr>
        <p:blipFill>
          <a:blip r:embed="rId1"/>
          <a:stretch>
            <a:fillRect/>
          </a:stretch>
        </p:blipFill>
        <p:spPr>
          <a:xfrm rot="21600000">
            <a:off x="0" y="0"/>
            <a:ext cx="12192000" cy="6858000"/>
          </a:xfrm>
          <a:prstGeom prst="rect">
            <a:avLst/>
          </a:prstGeom>
        </p:spPr>
      </p:pic>
      <p:pic>
        <p:nvPicPr>
          <p:cNvPr id="992" name="picture 992"/>
          <p:cNvPicPr>
            <a:picLocks noChangeAspect="1"/>
          </p:cNvPicPr>
          <p:nvPr/>
        </p:nvPicPr>
        <p:blipFill>
          <a:blip r:embed="rId2"/>
          <a:stretch>
            <a:fillRect/>
          </a:stretch>
        </p:blipFill>
        <p:spPr>
          <a:xfrm rot="21600000">
            <a:off x="4349739" y="4038607"/>
            <a:ext cx="3505200" cy="2667007"/>
          </a:xfrm>
          <a:prstGeom prst="rect">
            <a:avLst/>
          </a:prstGeom>
        </p:spPr>
      </p:pic>
      <p:pic>
        <p:nvPicPr>
          <p:cNvPr id="994" name="picture 994"/>
          <p:cNvPicPr>
            <a:picLocks noChangeAspect="1"/>
          </p:cNvPicPr>
          <p:nvPr/>
        </p:nvPicPr>
        <p:blipFill>
          <a:blip r:embed="rId3"/>
          <a:stretch>
            <a:fillRect/>
          </a:stretch>
        </p:blipFill>
        <p:spPr>
          <a:xfrm rot="21600000">
            <a:off x="8216919" y="1022322"/>
            <a:ext cx="3486181" cy="2622567"/>
          </a:xfrm>
          <a:prstGeom prst="rect">
            <a:avLst/>
          </a:prstGeom>
        </p:spPr>
      </p:pic>
      <p:sp>
        <p:nvSpPr>
          <p:cNvPr id="996" name="textbox 996"/>
          <p:cNvSpPr/>
          <p:nvPr/>
        </p:nvSpPr>
        <p:spPr>
          <a:xfrm>
            <a:off x="4616480" y="1036696"/>
            <a:ext cx="3362325" cy="2659379"/>
          </a:xfrm>
          <a:prstGeom prst="rect">
            <a:avLst/>
          </a:prstGeom>
          <a:noFill/>
          <a:ln w="0" cap="flat">
            <a:noFill/>
            <a:prstDash val="solid"/>
            <a:miter lim="0"/>
          </a:ln>
        </p:spPr>
        <p:txBody>
          <a:bodyPr vert="horz" wrap="square" lIns="0" tIns="0" rIns="0" bIns="0"/>
          <a:lstStyle/>
          <a:p>
            <a:pPr algn="l" rtl="0" eaLnBrk="0">
              <a:lnSpc>
                <a:spcPct val="87000"/>
              </a:lnSpc>
            </a:pPr>
            <a:endParaRPr sz="100" dirty="0">
              <a:latin typeface="Arial" panose="020B0604020202020204"/>
              <a:ea typeface="Arial" panose="020B0604020202020204"/>
              <a:cs typeface="Arial" panose="020B0604020202020204"/>
            </a:endParaRPr>
          </a:p>
          <a:p>
            <a:pPr marL="158750" algn="l" rtl="0" eaLnBrk="0">
              <a:lnSpc>
                <a:spcPct val="77000"/>
              </a:lnSpc>
            </a:pPr>
            <a:r>
              <a:rPr sz="3200" b="1" kern="0" spc="-40" dirty="0">
                <a:solidFill>
                  <a:srgbClr val="1080F0">
                    <a:alpha val="100000"/>
                  </a:srgbClr>
                </a:solidFill>
                <a:latin typeface="Times New Roman" panose="02020603050405020304"/>
                <a:ea typeface="Times New Roman" panose="02020603050405020304"/>
                <a:cs typeface="Times New Roman" panose="02020603050405020304"/>
              </a:rPr>
              <a:t>02</a:t>
            </a:r>
            <a:endParaRPr sz="3200" dirty="0">
              <a:latin typeface="Times New Roman" panose="02020603050405020304"/>
              <a:ea typeface="Times New Roman" panose="02020603050405020304"/>
              <a:cs typeface="Times New Roman" panose="02020603050405020304"/>
            </a:endParaRPr>
          </a:p>
          <a:p>
            <a:pPr marL="12700" algn="l" rtl="0" eaLnBrk="0">
              <a:lnSpc>
                <a:spcPct val="92000"/>
              </a:lnSpc>
              <a:spcBef>
                <a:spcPts val="1360"/>
              </a:spcBef>
            </a:pPr>
            <a:r>
              <a:rPr sz="1600" kern="0" spc="30" dirty="0">
                <a:solidFill>
                  <a:srgbClr val="204070">
                    <a:alpha val="100000"/>
                  </a:srgbClr>
                </a:solidFill>
                <a:latin typeface="黑体" panose="02010609060101010101" charset="-122"/>
                <a:ea typeface="黑体" panose="02010609060101010101" charset="-122"/>
                <a:cs typeface="黑体" panose="02010609060101010101" charset="-122"/>
              </a:rPr>
              <a:t>2024年，全区社区健康管理支持中心</a:t>
            </a:r>
            <a:endParaRPr sz="1600" dirty="0">
              <a:latin typeface="黑体" panose="02010609060101010101" charset="-122"/>
              <a:ea typeface="黑体" panose="02010609060101010101" charset="-122"/>
              <a:cs typeface="黑体" panose="02010609060101010101" charset="-122"/>
            </a:endParaRPr>
          </a:p>
          <a:p>
            <a:pPr marL="12700" algn="l" rtl="0" eaLnBrk="0">
              <a:lnSpc>
                <a:spcPct val="92000"/>
              </a:lnSpc>
              <a:spcBef>
                <a:spcPts val="1185"/>
              </a:spcBef>
            </a:pPr>
            <a:r>
              <a:rPr sz="1600" kern="0" spc="40" dirty="0">
                <a:solidFill>
                  <a:srgbClr val="204060">
                    <a:alpha val="100000"/>
                  </a:srgbClr>
                </a:solidFill>
                <a:latin typeface="黑体" panose="02010609060101010101" charset="-122"/>
                <a:ea typeface="黑体" panose="02010609060101010101" charset="-122"/>
                <a:cs typeface="黑体" panose="02010609060101010101" charset="-122"/>
              </a:rPr>
              <a:t>累计服务居民42.6万人</a:t>
            </a:r>
            <a:r>
              <a:rPr sz="1600" kern="0" spc="30" dirty="0">
                <a:solidFill>
                  <a:srgbClr val="204060">
                    <a:alpha val="100000"/>
                  </a:srgbClr>
                </a:solidFill>
                <a:latin typeface="黑体" panose="02010609060101010101" charset="-122"/>
                <a:ea typeface="黑体" panose="02010609060101010101" charset="-122"/>
                <a:cs typeface="黑体" panose="02010609060101010101" charset="-122"/>
              </a:rPr>
              <a:t>，标准化检测</a:t>
            </a:r>
            <a:endParaRPr sz="1600" dirty="0">
              <a:latin typeface="黑体" panose="02010609060101010101" charset="-122"/>
              <a:ea typeface="黑体" panose="02010609060101010101" charset="-122"/>
              <a:cs typeface="黑体" panose="02010609060101010101" charset="-122"/>
            </a:endParaRPr>
          </a:p>
          <a:p>
            <a:pPr marL="12700" algn="l" rtl="0" eaLnBrk="0">
              <a:lnSpc>
                <a:spcPct val="150000"/>
              </a:lnSpc>
              <a:spcBef>
                <a:spcPts val="100"/>
              </a:spcBef>
            </a:pPr>
            <a:r>
              <a:rPr sz="1600" kern="0" spc="80" dirty="0">
                <a:solidFill>
                  <a:srgbClr val="204070">
                    <a:alpha val="100000"/>
                  </a:srgbClr>
                </a:solidFill>
                <a:latin typeface="黑体" panose="02010609060101010101" charset="-122"/>
                <a:ea typeface="黑体" panose="02010609060101010101" charset="-122"/>
                <a:cs typeface="黑体" panose="02010609060101010101" charset="-122"/>
              </a:rPr>
              <a:t>服务共覆盖136.8万人次；</a:t>
            </a:r>
            <a:r>
              <a:rPr sz="1600" kern="0" spc="70" dirty="0">
                <a:solidFill>
                  <a:srgbClr val="204070">
                    <a:alpha val="100000"/>
                  </a:srgbClr>
                </a:solidFill>
                <a:latin typeface="黑体" panose="02010609060101010101" charset="-122"/>
                <a:ea typeface="黑体" panose="02010609060101010101" charset="-122"/>
                <a:cs typeface="黑体" panose="02010609060101010101" charset="-122"/>
              </a:rPr>
              <a:t>高血压患</a:t>
            </a:r>
            <a:r>
              <a:rPr sz="1600" kern="0" spc="0" dirty="0">
                <a:solidFill>
                  <a:srgbClr val="204070">
                    <a:alpha val="100000"/>
                  </a:srgbClr>
                </a:solidFill>
                <a:latin typeface="黑体" panose="02010609060101010101" charset="-122"/>
                <a:ea typeface="黑体" panose="02010609060101010101" charset="-122"/>
                <a:cs typeface="黑体" panose="02010609060101010101" charset="-122"/>
              </a:rPr>
              <a:t> </a:t>
            </a:r>
            <a:r>
              <a:rPr sz="1600" kern="0" spc="170" dirty="0">
                <a:solidFill>
                  <a:srgbClr val="204070">
                    <a:alpha val="100000"/>
                  </a:srgbClr>
                </a:solidFill>
                <a:latin typeface="黑体" panose="02010609060101010101" charset="-122"/>
                <a:ea typeface="黑体" panose="02010609060101010101" charset="-122"/>
                <a:cs typeface="黑体" panose="02010609060101010101" charset="-122"/>
              </a:rPr>
              <a:t>者标准化服务覆盖率29</a:t>
            </a:r>
            <a:r>
              <a:rPr sz="1600" kern="0" spc="160" dirty="0">
                <a:solidFill>
                  <a:srgbClr val="204070">
                    <a:alpha val="100000"/>
                  </a:srgbClr>
                </a:solidFill>
                <a:latin typeface="黑体" panose="02010609060101010101" charset="-122"/>
                <a:ea typeface="黑体" panose="02010609060101010101" charset="-122"/>
                <a:cs typeface="黑体" panose="02010609060101010101" charset="-122"/>
              </a:rPr>
              <a:t>.81%,糖尿</a:t>
            </a:r>
            <a:r>
              <a:rPr sz="1600" kern="0" spc="0" dirty="0">
                <a:solidFill>
                  <a:srgbClr val="204070">
                    <a:alpha val="100000"/>
                  </a:srgbClr>
                </a:solidFill>
                <a:latin typeface="黑体" panose="02010609060101010101" charset="-122"/>
                <a:ea typeface="黑体" panose="02010609060101010101" charset="-122"/>
                <a:cs typeface="黑体" panose="02010609060101010101" charset="-122"/>
              </a:rPr>
              <a:t> </a:t>
            </a:r>
            <a:r>
              <a:rPr sz="1600" kern="0" spc="150" dirty="0">
                <a:solidFill>
                  <a:srgbClr val="204070">
                    <a:alpha val="100000"/>
                  </a:srgbClr>
                </a:solidFill>
                <a:latin typeface="黑体" panose="02010609060101010101" charset="-122"/>
                <a:ea typeface="黑体" panose="02010609060101010101" charset="-122"/>
                <a:cs typeface="黑体" panose="02010609060101010101" charset="-122"/>
              </a:rPr>
              <a:t>病患者标准化服务覆</a:t>
            </a:r>
            <a:r>
              <a:rPr sz="1600" kern="0" spc="140" dirty="0">
                <a:solidFill>
                  <a:srgbClr val="204070">
                    <a:alpha val="100000"/>
                  </a:srgbClr>
                </a:solidFill>
                <a:latin typeface="黑体" panose="02010609060101010101" charset="-122"/>
                <a:ea typeface="黑体" panose="02010609060101010101" charset="-122"/>
                <a:cs typeface="黑体" panose="02010609060101010101" charset="-122"/>
              </a:rPr>
              <a:t>盖率32.00%,</a:t>
            </a:r>
            <a:endParaRPr sz="1600" dirty="0">
              <a:latin typeface="黑体" panose="02010609060101010101" charset="-122"/>
              <a:ea typeface="黑体" panose="02010609060101010101" charset="-122"/>
              <a:cs typeface="黑体" panose="02010609060101010101" charset="-122"/>
            </a:endParaRPr>
          </a:p>
          <a:p>
            <a:pPr algn="l" rtl="0" eaLnBrk="0">
              <a:lnSpc>
                <a:spcPct val="103000"/>
              </a:lnSpc>
            </a:pPr>
            <a:endParaRPr sz="900" dirty="0">
              <a:latin typeface="Arial" panose="020B0604020202020204"/>
              <a:ea typeface="Arial" panose="020B0604020202020204"/>
              <a:cs typeface="Arial" panose="020B0604020202020204"/>
            </a:endParaRPr>
          </a:p>
          <a:p>
            <a:pPr algn="l" rtl="0" eaLnBrk="0">
              <a:lnSpc>
                <a:spcPct val="6000"/>
              </a:lnSpc>
            </a:pPr>
            <a:endParaRPr sz="100" dirty="0">
              <a:latin typeface="Arial" panose="020B0604020202020204"/>
              <a:ea typeface="Arial" panose="020B0604020202020204"/>
              <a:cs typeface="Arial" panose="020B0604020202020204"/>
            </a:endParaRPr>
          </a:p>
          <a:p>
            <a:pPr marL="12700" algn="l" rtl="0" eaLnBrk="0">
              <a:lnSpc>
                <a:spcPct val="96000"/>
              </a:lnSpc>
            </a:pPr>
            <a:r>
              <a:rPr sz="1600" kern="0" spc="-40" dirty="0">
                <a:solidFill>
                  <a:srgbClr val="304060">
                    <a:alpha val="100000"/>
                  </a:srgbClr>
                </a:solidFill>
                <a:latin typeface="黑体" panose="02010609060101010101" charset="-122"/>
                <a:ea typeface="黑体" panose="02010609060101010101" charset="-122"/>
                <a:cs typeface="黑体" panose="02010609060101010101" charset="-122"/>
              </a:rPr>
              <a:t>均较上年度提升逾20个百分点。</a:t>
            </a:r>
            <a:endParaRPr sz="1600" dirty="0">
              <a:latin typeface="黑体" panose="02010609060101010101" charset="-122"/>
              <a:ea typeface="黑体" panose="02010609060101010101" charset="-122"/>
              <a:cs typeface="黑体" panose="02010609060101010101" charset="-122"/>
            </a:endParaRPr>
          </a:p>
        </p:txBody>
      </p:sp>
      <p:sp>
        <p:nvSpPr>
          <p:cNvPr id="998" name="textbox 998"/>
          <p:cNvSpPr/>
          <p:nvPr/>
        </p:nvSpPr>
        <p:spPr>
          <a:xfrm>
            <a:off x="8191540" y="4205488"/>
            <a:ext cx="3683000" cy="2417445"/>
          </a:xfrm>
          <a:prstGeom prst="rect">
            <a:avLst/>
          </a:prstGeom>
          <a:noFill/>
          <a:ln w="0" cap="flat">
            <a:noFill/>
            <a:prstDash val="solid"/>
            <a:miter lim="0"/>
          </a:ln>
        </p:spPr>
        <p:txBody>
          <a:bodyPr vert="horz"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12700" algn="l" rtl="0" eaLnBrk="0">
              <a:lnSpc>
                <a:spcPct val="85000"/>
              </a:lnSpc>
            </a:pPr>
            <a:r>
              <a:rPr sz="1600" kern="0" spc="0" dirty="0">
                <a:solidFill>
                  <a:srgbClr val="304080">
                    <a:alpha val="100000"/>
                  </a:srgbClr>
                </a:solidFill>
                <a:latin typeface="黑体" panose="02010609060101010101" charset="-122"/>
                <a:ea typeface="黑体" panose="02010609060101010101" charset="-122"/>
                <a:cs typeface="黑体" panose="02010609060101010101" charset="-122"/>
              </a:rPr>
              <a:t>继续深化社区慢性病健</a:t>
            </a:r>
            <a:r>
              <a:rPr sz="1600" kern="0" spc="0" dirty="0">
                <a:solidFill>
                  <a:srgbClr val="204060">
                    <a:alpha val="100000"/>
                  </a:srgbClr>
                </a:solidFill>
                <a:latin typeface="黑体" panose="02010609060101010101" charset="-122"/>
                <a:ea typeface="黑体" panose="02010609060101010101" charset="-122"/>
                <a:cs typeface="黑体" panose="02010609060101010101" charset="-122"/>
              </a:rPr>
              <a:t>康管理支持中心</a:t>
            </a:r>
            <a:endParaRPr sz="1600" dirty="0">
              <a:latin typeface="黑体" panose="02010609060101010101" charset="-122"/>
              <a:ea typeface="黑体" panose="02010609060101010101" charset="-122"/>
              <a:cs typeface="黑体" panose="02010609060101010101" charset="-122"/>
            </a:endParaRPr>
          </a:p>
          <a:p>
            <a:pPr marL="12700" algn="l" rtl="0" eaLnBrk="0">
              <a:lnSpc>
                <a:spcPct val="154000"/>
              </a:lnSpc>
              <a:spcBef>
                <a:spcPts val="35"/>
              </a:spcBef>
            </a:pPr>
            <a:r>
              <a:rPr sz="1600" kern="0" spc="10" dirty="0">
                <a:solidFill>
                  <a:srgbClr val="204070">
                    <a:alpha val="100000"/>
                  </a:srgbClr>
                </a:solidFill>
                <a:latin typeface="黑体" panose="02010609060101010101" charset="-122"/>
                <a:ea typeface="黑体" panose="02010609060101010101" charset="-122"/>
                <a:cs typeface="黑体" panose="02010609060101010101" charset="-122"/>
              </a:rPr>
              <a:t>建设，努力提高标准化服务覆盖面。试</a:t>
            </a:r>
            <a:r>
              <a:rPr sz="1600" kern="0" spc="10" dirty="0">
                <a:solidFill>
                  <a:srgbClr val="20407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204070">
                    <a:alpha val="100000"/>
                  </a:srgbClr>
                </a:solidFill>
                <a:latin typeface="黑体" panose="02010609060101010101" charset="-122"/>
                <a:ea typeface="黑体" panose="02010609060101010101" charset="-122"/>
                <a:cs typeface="黑体" panose="02010609060101010101" charset="-122"/>
              </a:rPr>
              <a:t>点在社区卫生服务中心分中</a:t>
            </a:r>
            <a:r>
              <a:rPr sz="1600" kern="0" spc="0" dirty="0">
                <a:solidFill>
                  <a:srgbClr val="204070">
                    <a:alpha val="100000"/>
                  </a:srgbClr>
                </a:solidFill>
                <a:latin typeface="黑体" panose="02010609060101010101" charset="-122"/>
                <a:ea typeface="黑体" panose="02010609060101010101" charset="-122"/>
                <a:cs typeface="黑体" panose="02010609060101010101" charset="-122"/>
              </a:rPr>
              <a:t>心、村卫生</a:t>
            </a:r>
            <a:endParaRPr sz="1600" dirty="0">
              <a:latin typeface="黑体" panose="02010609060101010101" charset="-122"/>
              <a:ea typeface="黑体" panose="02010609060101010101" charset="-122"/>
              <a:cs typeface="黑体" panose="02010609060101010101" charset="-122"/>
            </a:endParaRPr>
          </a:p>
          <a:p>
            <a:pPr marL="12700" algn="l" rtl="0" eaLnBrk="0">
              <a:lnSpc>
                <a:spcPct val="144000"/>
              </a:lnSpc>
              <a:spcBef>
                <a:spcPts val="205"/>
              </a:spcBef>
            </a:pPr>
            <a:r>
              <a:rPr sz="1600" kern="0" spc="0" dirty="0">
                <a:solidFill>
                  <a:srgbClr val="204080">
                    <a:alpha val="100000"/>
                  </a:srgbClr>
                </a:solidFill>
                <a:latin typeface="黑体" panose="02010609060101010101" charset="-122"/>
                <a:ea typeface="黑体" panose="02010609060101010101" charset="-122"/>
                <a:cs typeface="黑体" panose="02010609060101010101" charset="-122"/>
              </a:rPr>
              <a:t>室、服务站部署和应用标准化测量仪</a:t>
            </a:r>
            <a:r>
              <a:rPr sz="1600" kern="0" spc="-10" dirty="0">
                <a:solidFill>
                  <a:srgbClr val="204080">
                    <a:alpha val="100000"/>
                  </a:srgbClr>
                </a:solidFill>
                <a:latin typeface="黑体" panose="02010609060101010101" charset="-122"/>
                <a:ea typeface="黑体" panose="02010609060101010101" charset="-122"/>
                <a:cs typeface="黑体" panose="02010609060101010101" charset="-122"/>
              </a:rPr>
              <a:t>器。</a:t>
            </a:r>
            <a:r>
              <a:rPr sz="1600" kern="0" spc="0" dirty="0">
                <a:solidFill>
                  <a:srgbClr val="20408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204060">
                    <a:alpha val="100000"/>
                  </a:srgbClr>
                </a:solidFill>
                <a:latin typeface="黑体" panose="02010609060101010101" charset="-122"/>
                <a:ea typeface="黑体" panose="02010609060101010101" charset="-122"/>
                <a:cs typeface="黑体" panose="02010609060101010101" charset="-122"/>
              </a:rPr>
              <a:t>综合利用支持中心创新实践阵地</a:t>
            </a:r>
            <a:r>
              <a:rPr sz="1600" kern="0" spc="0" dirty="0">
                <a:solidFill>
                  <a:srgbClr val="204080">
                    <a:alpha val="100000"/>
                  </a:srgbClr>
                </a:solidFill>
                <a:latin typeface="黑体" panose="02010609060101010101" charset="-122"/>
                <a:ea typeface="黑体" panose="02010609060101010101" charset="-122"/>
                <a:cs typeface="黑体" panose="02010609060101010101" charset="-122"/>
              </a:rPr>
              <a:t>，</a:t>
            </a:r>
            <a:r>
              <a:rPr sz="1600" kern="0" spc="-10" dirty="0">
                <a:solidFill>
                  <a:srgbClr val="204080">
                    <a:alpha val="100000"/>
                  </a:srgbClr>
                </a:solidFill>
                <a:latin typeface="黑体" panose="02010609060101010101" charset="-122"/>
                <a:ea typeface="黑体" panose="02010609060101010101" charset="-122"/>
                <a:cs typeface="黑体" panose="02010609060101010101" charset="-122"/>
              </a:rPr>
              <a:t>应用</a:t>
            </a:r>
            <a:r>
              <a:rPr sz="1600" kern="0" spc="0" dirty="0">
                <a:solidFill>
                  <a:srgbClr val="204080">
                    <a:alpha val="100000"/>
                  </a:srgbClr>
                </a:solidFill>
                <a:latin typeface="黑体" panose="02010609060101010101" charset="-122"/>
                <a:ea typeface="黑体" panose="02010609060101010101" charset="-122"/>
                <a:cs typeface="黑体" panose="02010609060101010101" charset="-122"/>
              </a:rPr>
              <a:t>   </a:t>
            </a:r>
            <a:r>
              <a:rPr sz="1600" kern="0" spc="0" dirty="0">
                <a:solidFill>
                  <a:srgbClr val="204070">
                    <a:alpha val="100000"/>
                  </a:srgbClr>
                </a:solidFill>
                <a:latin typeface="黑体" panose="02010609060101010101" charset="-122"/>
                <a:ea typeface="黑体" panose="02010609060101010101" charset="-122"/>
                <a:cs typeface="黑体" panose="02010609060101010101" charset="-122"/>
              </a:rPr>
              <a:t>特色适宜技术，丰富健康管理内涵，提</a:t>
            </a:r>
            <a:r>
              <a:rPr sz="1600" kern="0" spc="10" dirty="0">
                <a:solidFill>
                  <a:srgbClr val="204070">
                    <a:alpha val="100000"/>
                  </a:srgbClr>
                </a:solidFill>
                <a:latin typeface="黑体" panose="02010609060101010101" charset="-122"/>
                <a:ea typeface="黑体" panose="02010609060101010101" charset="-122"/>
                <a:cs typeface="黑体" panose="02010609060101010101" charset="-122"/>
              </a:rPr>
              <a:t>   </a:t>
            </a:r>
            <a:r>
              <a:rPr sz="1600" kern="0" spc="-10" dirty="0">
                <a:solidFill>
                  <a:srgbClr val="204070">
                    <a:alpha val="100000"/>
                  </a:srgbClr>
                </a:solidFill>
                <a:latin typeface="黑体" panose="02010609060101010101" charset="-122"/>
                <a:ea typeface="黑体" panose="02010609060101010101" charset="-122"/>
                <a:cs typeface="黑体" panose="02010609060101010101" charset="-122"/>
              </a:rPr>
              <a:t>高居民的接受度和满</a:t>
            </a:r>
            <a:r>
              <a:rPr sz="1600" kern="0" spc="-20" dirty="0">
                <a:solidFill>
                  <a:srgbClr val="204070">
                    <a:alpha val="100000"/>
                  </a:srgbClr>
                </a:solidFill>
                <a:latin typeface="黑体" panose="02010609060101010101" charset="-122"/>
                <a:ea typeface="黑体" panose="02010609060101010101" charset="-122"/>
                <a:cs typeface="黑体" panose="02010609060101010101" charset="-122"/>
              </a:rPr>
              <a:t>意度。</a:t>
            </a:r>
            <a:endParaRPr sz="1600" dirty="0">
              <a:latin typeface="黑体" panose="02010609060101010101" charset="-122"/>
              <a:ea typeface="黑体" panose="02010609060101010101" charset="-122"/>
              <a:cs typeface="黑体" panose="02010609060101010101" charset="-122"/>
            </a:endParaRPr>
          </a:p>
        </p:txBody>
      </p:sp>
      <p:pic>
        <p:nvPicPr>
          <p:cNvPr id="1000" name="picture 1000"/>
          <p:cNvPicPr>
            <a:picLocks noChangeAspect="1"/>
          </p:cNvPicPr>
          <p:nvPr/>
        </p:nvPicPr>
        <p:blipFill>
          <a:blip r:embed="rId4"/>
          <a:stretch>
            <a:fillRect/>
          </a:stretch>
        </p:blipFill>
        <p:spPr>
          <a:xfrm rot="21600000">
            <a:off x="304800" y="1308095"/>
            <a:ext cx="3898879" cy="2082774"/>
          </a:xfrm>
          <a:prstGeom prst="rect">
            <a:avLst/>
          </a:prstGeom>
        </p:spPr>
      </p:pic>
      <p:sp>
        <p:nvSpPr>
          <p:cNvPr id="1002" name="textbox 1002"/>
          <p:cNvSpPr/>
          <p:nvPr/>
        </p:nvSpPr>
        <p:spPr>
          <a:xfrm>
            <a:off x="711260" y="4102430"/>
            <a:ext cx="3105785" cy="2423795"/>
          </a:xfrm>
          <a:prstGeom prst="rect">
            <a:avLst/>
          </a:prstGeom>
          <a:noFill/>
          <a:ln w="0" cap="flat">
            <a:noFill/>
            <a:prstDash val="solid"/>
            <a:miter lim="0"/>
          </a:ln>
        </p:spPr>
        <p:txBody>
          <a:bodyPr vert="horz" wrap="square" lIns="0" tIns="0" rIns="0" bIns="0"/>
          <a:lstStyle/>
          <a:p>
            <a:pPr algn="l" rtl="0" eaLnBrk="0">
              <a:lnSpc>
                <a:spcPct val="9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600" kern="0" spc="70" dirty="0">
                <a:solidFill>
                  <a:srgbClr val="304080">
                    <a:alpha val="100000"/>
                  </a:srgbClr>
                </a:solidFill>
                <a:latin typeface="黑体" panose="02010609060101010101" charset="-122"/>
                <a:ea typeface="黑体" panose="02010609060101010101" charset="-122"/>
                <a:cs typeface="黑体" panose="02010609060101010101" charset="-122"/>
              </a:rPr>
              <a:t>浦东新区实现46家社区健康管理</a:t>
            </a:r>
            <a:endParaRPr sz="1600" dirty="0">
              <a:latin typeface="黑体" panose="02010609060101010101" charset="-122"/>
              <a:ea typeface="黑体" panose="02010609060101010101" charset="-122"/>
              <a:cs typeface="黑体" panose="02010609060101010101" charset="-122"/>
            </a:endParaRPr>
          </a:p>
          <a:p>
            <a:pPr marL="12700" algn="l" rtl="0" eaLnBrk="0">
              <a:lnSpc>
                <a:spcPct val="85000"/>
              </a:lnSpc>
              <a:spcBef>
                <a:spcPts val="960"/>
              </a:spcBef>
            </a:pPr>
            <a:r>
              <a:rPr sz="1600" kern="0" spc="90" dirty="0">
                <a:solidFill>
                  <a:srgbClr val="204070">
                    <a:alpha val="100000"/>
                  </a:srgbClr>
                </a:solidFill>
                <a:latin typeface="黑体" panose="02010609060101010101" charset="-122"/>
                <a:ea typeface="黑体" panose="02010609060101010101" charset="-122"/>
                <a:cs typeface="黑体" panose="02010609060101010101" charset="-122"/>
              </a:rPr>
              <a:t>支持中心建设和标准化服务应用</a:t>
            </a:r>
            <a:endParaRPr sz="1600" dirty="0">
              <a:latin typeface="黑体" panose="02010609060101010101" charset="-122"/>
              <a:ea typeface="黑体" panose="02010609060101010101" charset="-122"/>
              <a:cs typeface="黑体" panose="02010609060101010101" charset="-122"/>
            </a:endParaRPr>
          </a:p>
          <a:p>
            <a:pPr marL="12700" algn="l" rtl="0" eaLnBrk="0">
              <a:lnSpc>
                <a:spcPts val="2930"/>
              </a:lnSpc>
            </a:pPr>
            <a:r>
              <a:rPr sz="1600" kern="0" spc="-30" dirty="0">
                <a:solidFill>
                  <a:srgbClr val="204070">
                    <a:alpha val="100000"/>
                  </a:srgbClr>
                </a:solidFill>
                <a:latin typeface="黑体" panose="02010609060101010101" charset="-122"/>
                <a:ea typeface="黑体" panose="02010609060101010101" charset="-122"/>
                <a:cs typeface="黑体" panose="02010609060101010101" charset="-122"/>
              </a:rPr>
              <a:t>全覆盖，其中38家通过</a:t>
            </a:r>
            <a:r>
              <a:rPr sz="1600" kern="0" spc="-40" dirty="0">
                <a:solidFill>
                  <a:srgbClr val="204070">
                    <a:alpha val="100000"/>
                  </a:srgbClr>
                </a:solidFill>
                <a:latin typeface="黑体" panose="02010609060101010101" charset="-122"/>
                <a:ea typeface="黑体" panose="02010609060101010101" charset="-122"/>
                <a:cs typeface="黑体" panose="02010609060101010101" charset="-122"/>
              </a:rPr>
              <a:t>市级验收，</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1305"/>
              </a:spcBef>
            </a:pPr>
            <a:r>
              <a:rPr sz="1600" kern="0" spc="-30" dirty="0">
                <a:solidFill>
                  <a:srgbClr val="204060">
                    <a:alpha val="100000"/>
                  </a:srgbClr>
                </a:solidFill>
                <a:latin typeface="黑体" panose="02010609060101010101" charset="-122"/>
                <a:ea typeface="黑体" panose="02010609060101010101" charset="-122"/>
                <a:cs typeface="黑体" panose="02010609060101010101" charset="-122"/>
              </a:rPr>
              <a:t>13家获评市级“优秀建</a:t>
            </a:r>
            <a:r>
              <a:rPr sz="1600" kern="0" spc="-40" dirty="0">
                <a:solidFill>
                  <a:srgbClr val="204060">
                    <a:alpha val="100000"/>
                  </a:srgbClr>
                </a:solidFill>
                <a:latin typeface="黑体" panose="02010609060101010101" charset="-122"/>
                <a:ea typeface="黑体" panose="02010609060101010101" charset="-122"/>
                <a:cs typeface="黑体" panose="02010609060101010101" charset="-122"/>
              </a:rPr>
              <a:t>设单位”。</a:t>
            </a:r>
            <a:endParaRPr sz="1600" dirty="0">
              <a:latin typeface="黑体" panose="02010609060101010101" charset="-122"/>
              <a:ea typeface="黑体" panose="02010609060101010101" charset="-122"/>
              <a:cs typeface="黑体" panose="02010609060101010101" charset="-122"/>
            </a:endParaRPr>
          </a:p>
          <a:p>
            <a:pPr marL="12700" algn="l" rtl="0" eaLnBrk="0">
              <a:lnSpc>
                <a:spcPct val="95000"/>
              </a:lnSpc>
              <a:spcBef>
                <a:spcPts val="1075"/>
              </a:spcBef>
            </a:pPr>
            <a:r>
              <a:rPr sz="1600" kern="0" spc="80" dirty="0">
                <a:solidFill>
                  <a:srgbClr val="304070">
                    <a:alpha val="100000"/>
                  </a:srgbClr>
                </a:solidFill>
                <a:latin typeface="黑体" panose="02010609060101010101" charset="-122"/>
                <a:ea typeface="黑体" panose="02010609060101010101" charset="-122"/>
                <a:cs typeface="黑体" panose="02010609060101010101" charset="-122"/>
              </a:rPr>
              <a:t>浦东新区标准化服务覆盖率跃居</a:t>
            </a:r>
            <a:endParaRPr sz="1600" dirty="0">
              <a:latin typeface="黑体" panose="02010609060101010101" charset="-122"/>
              <a:ea typeface="黑体" panose="02010609060101010101" charset="-122"/>
              <a:cs typeface="黑体" panose="02010609060101010101" charset="-122"/>
            </a:endParaRPr>
          </a:p>
          <a:p>
            <a:pPr marL="12700" algn="l" rtl="0" eaLnBrk="0">
              <a:lnSpc>
                <a:spcPct val="92000"/>
              </a:lnSpc>
              <a:spcBef>
                <a:spcPts val="945"/>
              </a:spcBef>
            </a:pPr>
            <a:r>
              <a:rPr sz="1600" kern="0" spc="90" dirty="0">
                <a:solidFill>
                  <a:srgbClr val="204060">
                    <a:alpha val="100000"/>
                  </a:srgbClr>
                </a:solidFill>
                <a:latin typeface="黑体" panose="02010609060101010101" charset="-122"/>
                <a:ea typeface="黑体" panose="02010609060101010101" charset="-122"/>
                <a:cs typeface="黑体" panose="02010609060101010101" charset="-122"/>
              </a:rPr>
              <a:t>全市前列，有效提升社</a:t>
            </a:r>
            <a:r>
              <a:rPr sz="1600" kern="0" spc="80" dirty="0">
                <a:solidFill>
                  <a:srgbClr val="204060">
                    <a:alpha val="100000"/>
                  </a:srgbClr>
                </a:solidFill>
                <a:latin typeface="黑体" panose="02010609060101010101" charset="-122"/>
                <a:ea typeface="黑体" panose="02010609060101010101" charset="-122"/>
                <a:cs typeface="黑体" panose="02010609060101010101" charset="-122"/>
              </a:rPr>
              <a:t>区慢性病</a:t>
            </a:r>
            <a:endParaRPr sz="1600" dirty="0">
              <a:latin typeface="黑体" panose="02010609060101010101" charset="-122"/>
              <a:ea typeface="黑体" panose="02010609060101010101" charset="-122"/>
              <a:cs typeface="黑体" panose="02010609060101010101" charset="-122"/>
            </a:endParaRPr>
          </a:p>
          <a:p>
            <a:pPr algn="l" rtl="0" eaLnBrk="0">
              <a:lnSpc>
                <a:spcPct val="100000"/>
              </a:lnSpc>
            </a:pPr>
            <a:endParaRPr sz="800" dirty="0">
              <a:latin typeface="Arial" panose="020B0604020202020204"/>
              <a:ea typeface="Arial" panose="020B0604020202020204"/>
              <a:cs typeface="Arial" panose="020B0604020202020204"/>
            </a:endParaRPr>
          </a:p>
          <a:p>
            <a:pPr marL="12700" algn="l" rtl="0" eaLnBrk="0">
              <a:lnSpc>
                <a:spcPct val="95000"/>
              </a:lnSpc>
              <a:spcBef>
                <a:spcPts val="5"/>
              </a:spcBef>
            </a:pPr>
            <a:r>
              <a:rPr sz="1600" kern="0" spc="-80" dirty="0">
                <a:solidFill>
                  <a:srgbClr val="204070">
                    <a:alpha val="100000"/>
                  </a:srgbClr>
                </a:solidFill>
                <a:latin typeface="黑体" panose="02010609060101010101" charset="-122"/>
                <a:ea typeface="黑体" panose="02010609060101010101" charset="-122"/>
                <a:cs typeface="黑体" panose="02010609060101010101" charset="-122"/>
              </a:rPr>
              <a:t>健康管理服务质量和效率。</a:t>
            </a:r>
            <a:endParaRPr sz="1600" dirty="0">
              <a:latin typeface="黑体" panose="02010609060101010101" charset="-122"/>
              <a:ea typeface="黑体" panose="02010609060101010101" charset="-122"/>
              <a:cs typeface="黑体" panose="02010609060101010101" charset="-122"/>
            </a:endParaRPr>
          </a:p>
        </p:txBody>
      </p:sp>
      <p:pic>
        <p:nvPicPr>
          <p:cNvPr id="1008" name="picture 1008"/>
          <p:cNvPicPr>
            <a:picLocks noChangeAspect="1"/>
          </p:cNvPicPr>
          <p:nvPr/>
        </p:nvPicPr>
        <p:blipFill>
          <a:blip r:embed="rId5"/>
          <a:stretch>
            <a:fillRect/>
          </a:stretch>
        </p:blipFill>
        <p:spPr>
          <a:xfrm rot="21600000">
            <a:off x="844539" y="3492505"/>
            <a:ext cx="565221" cy="438157"/>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 name="rect 1010"/>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1012" name="picture 1012"/>
          <p:cNvPicPr>
            <a:picLocks noChangeAspect="1"/>
          </p:cNvPicPr>
          <p:nvPr/>
        </p:nvPicPr>
        <p:blipFill>
          <a:blip r:embed="rId1"/>
          <a:stretch>
            <a:fillRect/>
          </a:stretch>
        </p:blipFill>
        <p:spPr>
          <a:xfrm rot="21600000">
            <a:off x="6076980" y="1079517"/>
            <a:ext cx="5499079" cy="5003802"/>
          </a:xfrm>
          <a:prstGeom prst="rect">
            <a:avLst/>
          </a:prstGeom>
        </p:spPr>
      </p:pic>
      <p:sp>
        <p:nvSpPr>
          <p:cNvPr id="1014" name="textbox 1014"/>
          <p:cNvSpPr/>
          <p:nvPr/>
        </p:nvSpPr>
        <p:spPr>
          <a:xfrm>
            <a:off x="996919" y="2792921"/>
            <a:ext cx="1431925" cy="125730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2000"/>
              </a:lnSpc>
            </a:pPr>
            <a:r>
              <a:rPr sz="2300" b="1" kern="0" spc="-10" dirty="0">
                <a:solidFill>
                  <a:srgbClr val="000000">
                    <a:alpha val="100000"/>
                  </a:srgbClr>
                </a:solidFill>
                <a:latin typeface="Arial" panose="020B0604020202020204"/>
                <a:ea typeface="Arial" panose="020B0604020202020204"/>
                <a:cs typeface="Arial" panose="020B0604020202020204"/>
              </a:rPr>
              <a:t>THE</a:t>
            </a:r>
            <a:r>
              <a:rPr sz="2300" b="1" kern="0" spc="570" dirty="0">
                <a:solidFill>
                  <a:srgbClr val="000000">
                    <a:alpha val="100000"/>
                  </a:srgbClr>
                </a:solidFill>
                <a:latin typeface="Arial" panose="020B0604020202020204"/>
                <a:ea typeface="Arial" panose="020B0604020202020204"/>
                <a:cs typeface="Arial" panose="020B0604020202020204"/>
              </a:rPr>
              <a:t> </a:t>
            </a:r>
            <a:r>
              <a:rPr sz="2300" b="1" kern="0" spc="-10" dirty="0">
                <a:solidFill>
                  <a:srgbClr val="000000">
                    <a:alpha val="100000"/>
                  </a:srgbClr>
                </a:solidFill>
                <a:latin typeface="Arial" panose="020B0604020202020204"/>
                <a:ea typeface="Arial" panose="020B0604020202020204"/>
                <a:cs typeface="Arial" panose="020B0604020202020204"/>
              </a:rPr>
              <a:t>END</a:t>
            </a:r>
            <a:endParaRPr sz="2300" dirty="0">
              <a:latin typeface="Arial" panose="020B0604020202020204"/>
              <a:ea typeface="Arial" panose="020B0604020202020204"/>
              <a:cs typeface="Arial" panose="020B0604020202020204"/>
            </a:endParaRPr>
          </a:p>
          <a:p>
            <a:pPr marL="15875" algn="l" rtl="0" eaLnBrk="0">
              <a:lnSpc>
                <a:spcPct val="96000"/>
              </a:lnSpc>
              <a:spcBef>
                <a:spcPts val="1215"/>
              </a:spcBef>
            </a:pPr>
            <a:r>
              <a:rPr sz="5400" b="1" kern="0" spc="90" dirty="0">
                <a:solidFill>
                  <a:srgbClr val="000000">
                    <a:alpha val="100000"/>
                  </a:srgbClr>
                </a:solidFill>
                <a:latin typeface="黑体" panose="02010609060101010101" charset="-122"/>
                <a:ea typeface="黑体" panose="02010609060101010101" charset="-122"/>
                <a:cs typeface="黑体" panose="02010609060101010101" charset="-122"/>
              </a:rPr>
              <a:t>谢谢</a:t>
            </a:r>
            <a:endParaRPr sz="54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 18"/>
          <p:cNvSpPr/>
          <p:nvPr/>
        </p:nvSpPr>
        <p:spPr>
          <a:xfrm>
            <a:off x="0" y="0"/>
            <a:ext cx="12192000" cy="6858000"/>
          </a:xfrm>
          <a:prstGeom prst="rect">
            <a:avLst/>
          </a:prstGeom>
          <a:solidFill>
            <a:srgbClr val="F6F9FF">
              <a:alpha val="100000"/>
            </a:srgbClr>
          </a:solidFill>
          <a:ln w="0" cap="flat">
            <a:noFill/>
            <a:prstDash val="solid"/>
            <a:miter lim="0"/>
          </a:ln>
        </p:spPr>
        <p:txBody>
          <a:bodyPr rtlCol="0"/>
          <a:lstStyle/>
          <a:p>
            <a:pPr algn="ctr"/>
            <a:endParaRPr lang="zh-CN" altLang="en-US"/>
          </a:p>
        </p:txBody>
      </p:sp>
      <p:pic>
        <p:nvPicPr>
          <p:cNvPr id="20" name="picture 20"/>
          <p:cNvPicPr>
            <a:picLocks noChangeAspect="1"/>
          </p:cNvPicPr>
          <p:nvPr/>
        </p:nvPicPr>
        <p:blipFill>
          <a:blip r:embed="rId1"/>
          <a:stretch>
            <a:fillRect/>
          </a:stretch>
        </p:blipFill>
        <p:spPr>
          <a:xfrm rot="21600000">
            <a:off x="234939" y="1460479"/>
            <a:ext cx="4489460" cy="4121177"/>
          </a:xfrm>
          <a:prstGeom prst="rect">
            <a:avLst/>
          </a:prstGeom>
        </p:spPr>
      </p:pic>
      <p:sp>
        <p:nvSpPr>
          <p:cNvPr id="22" name="textbox 22"/>
          <p:cNvSpPr/>
          <p:nvPr/>
        </p:nvSpPr>
        <p:spPr>
          <a:xfrm>
            <a:off x="5056826" y="2539398"/>
            <a:ext cx="6148704" cy="251904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5121910" algn="l" rtl="0" eaLnBrk="0">
              <a:lnSpc>
                <a:spcPct val="77000"/>
              </a:lnSpc>
            </a:pPr>
            <a:r>
              <a:rPr sz="5300" b="1" kern="0" spc="-60" dirty="0">
                <a:solidFill>
                  <a:srgbClr val="1060F0">
                    <a:alpha val="100000"/>
                  </a:srgbClr>
                </a:solidFill>
                <a:latin typeface="Times New Roman" panose="02020603050405020304"/>
                <a:ea typeface="Times New Roman" panose="02020603050405020304"/>
                <a:cs typeface="Times New Roman" panose="02020603050405020304"/>
              </a:rPr>
              <a:t>01</a:t>
            </a:r>
            <a:endParaRPr sz="5300" dirty="0">
              <a:latin typeface="Times New Roman" panose="02020603050405020304"/>
              <a:ea typeface="Times New Roman" panose="02020603050405020304"/>
              <a:cs typeface="Times New Roman" panose="02020603050405020304"/>
            </a:endParaRPr>
          </a:p>
          <a:p>
            <a:pPr algn="l" rtl="0" eaLnBrk="0">
              <a:lnSpc>
                <a:spcPct val="162000"/>
              </a:lnSpc>
            </a:pPr>
            <a:endParaRPr sz="1000" dirty="0">
              <a:latin typeface="Arial" panose="020B0604020202020204"/>
              <a:ea typeface="Arial" panose="020B0604020202020204"/>
              <a:cs typeface="Arial" panose="020B0604020202020204"/>
            </a:endParaRPr>
          </a:p>
          <a:p>
            <a:pPr marL="12700" algn="l" rtl="0" eaLnBrk="0">
              <a:lnSpc>
                <a:spcPct val="96000"/>
              </a:lnSpc>
              <a:spcBef>
                <a:spcPts val="1415"/>
              </a:spcBef>
            </a:pPr>
            <a:r>
              <a:rPr sz="4700" b="1" kern="0" spc="80" dirty="0">
                <a:solidFill>
                  <a:srgbClr val="000000">
                    <a:alpha val="100000"/>
                  </a:srgbClr>
                </a:solidFill>
                <a:latin typeface="黑体" panose="02010609060101010101" charset="-122"/>
                <a:ea typeface="黑体" panose="02010609060101010101" charset="-122"/>
                <a:cs typeface="黑体" panose="02010609060101010101" charset="-122"/>
              </a:rPr>
              <a:t>标准化理论基础：背景</a:t>
            </a:r>
            <a:endParaRPr sz="4700" dirty="0">
              <a:latin typeface="黑体" panose="02010609060101010101" charset="-122"/>
              <a:ea typeface="黑体" panose="02010609060101010101" charset="-122"/>
              <a:cs typeface="黑体" panose="02010609060101010101" charset="-122"/>
            </a:endParaRPr>
          </a:p>
          <a:p>
            <a:pPr algn="r" rtl="0" eaLnBrk="0">
              <a:lnSpc>
                <a:spcPct val="97000"/>
              </a:lnSpc>
              <a:spcBef>
                <a:spcPts val="485"/>
              </a:spcBef>
            </a:pPr>
            <a:r>
              <a:rPr sz="4700" kern="0" spc="140" dirty="0">
                <a:solidFill>
                  <a:srgbClr val="000000">
                    <a:alpha val="100000"/>
                  </a:srgbClr>
                </a:solidFill>
                <a:latin typeface="黑体" panose="02010609060101010101" charset="-122"/>
                <a:ea typeface="黑体" panose="02010609060101010101" charset="-122"/>
                <a:cs typeface="黑体" panose="02010609060101010101" charset="-122"/>
              </a:rPr>
              <a:t>与政策驱动</a:t>
            </a:r>
            <a:endParaRPr sz="47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1.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2.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3.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4.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5.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TABLE_ENDDRAG_ORIGIN_RECT" val="636*338"/>
  <p:tag name="TABLE_ENDDRAG_RECT" val="209*123*636*338"/>
</p:tagLst>
</file>

<file path=ppt/tags/tag18.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19.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xml><?xml version="1.0" encoding="utf-8"?>
<p:tagLst xmlns:p="http://schemas.openxmlformats.org/presentationml/2006/main">
  <p:tag name="TABLE_ENDDRAG_ORIGIN_RECT" val="779*169"/>
  <p:tag name="TABLE_ENDDRAG_RECT" val="55*72*779*169"/>
</p:tagLst>
</file>

<file path=ppt/tags/tag20.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1.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2.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3.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4.xml><?xml version="1.0" encoding="utf-8"?>
<p:tagLst xmlns:p="http://schemas.openxmlformats.org/presentationml/2006/main">
  <p:tag name="KSO_WM_UNIT_VALUE" val="677*1269"/>
  <p:tag name="KSO_WM_UNIT_HIGHLIGHT" val="0"/>
  <p:tag name="KSO_WM_UNIT_COMPATIBLE" val="0"/>
  <p:tag name="KSO_WM_UNIT_DIAGRAM_ISNUMVISUAL" val="0"/>
  <p:tag name="KSO_WM_UNIT_DIAGRAM_ISREFERUNIT" val="0"/>
  <p:tag name="KSO_WM_UNIT_TYPE" val="d"/>
  <p:tag name="KSO_WM_UNIT_INDEX" val="3"/>
  <p:tag name="KSO_WM_UNIT_ID" val="diagram20215178_1*d*3"/>
  <p:tag name="KSO_WM_TEMPLATE_CATEGORY" val="diagram"/>
  <p:tag name="KSO_WM_TEMPLATE_INDEX" val="20215178"/>
  <p:tag name="KSO_WM_UNIT_LAYERLEVEL" val="1"/>
  <p:tag name="KSO_WM_TAG_VERSION" val="1.0"/>
  <p:tag name="KSO_WM_BEAUTIFY_FLAG" val="#wm#"/>
  <p:tag name="KSO_WM_CHIP_GROUPID" val="5e7310da9a230a26b9e88a19"/>
  <p:tag name="KSO_WM_CHIP_XID" val="5e7310da9a230a26b9e88a1a"/>
  <p:tag name="KSO_WM_UNIT_DEC_AREA_ID" val="3b6ef14bb71442b6a55138ba43621d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1a836821ea94e7aa0a02f1db174dac5"/>
  <p:tag name="KSO_WM_UNIT_SUPPORT_UNIT_TYPE" val="[&quot;d&quot;,&quot;β&quot;]"/>
  <p:tag name="KSO_WM_TEMPLATE_ASSEMBLE_XID" val="60656fa64054ed1e2fb80e3c"/>
  <p:tag name="KSO_WM_TEMPLATE_ASSEMBLE_GROUPID" val="60656fa64054ed1e2fb80e3c"/>
  <p:tag name="KSO_WM_UNIT_PICTURE_CLIP_FLAG" val="0"/>
</p:tagLst>
</file>

<file path=ppt/tags/tag25.xml><?xml version="1.0" encoding="utf-8"?>
<p:tagLst xmlns:p="http://schemas.openxmlformats.org/presentationml/2006/main">
  <p:tag name="KSO_WM_BEAUTIFY_FLAG" val="#wm#"/>
  <p:tag name="KSO_WM_UNIT_VALUE" val="1025*1315"/>
  <p:tag name="KSO_WM_UNIT_HIGHLIGHT" val="0"/>
  <p:tag name="KSO_WM_UNIT_COMPATIBLE" val="0"/>
  <p:tag name="KSO_WM_UNIT_DIAGRAM_ISNUMVISUAL" val="0"/>
  <p:tag name="KSO_WM_UNIT_DIAGRAM_ISREFERUNIT" val="0"/>
  <p:tag name="KSO_WM_UNIT_TYPE" val="d"/>
  <p:tag name="KSO_WM_UNIT_INDEX" val="2"/>
  <p:tag name="KSO_WM_UNIT_ID" val="custom20231245_1*d*2"/>
  <p:tag name="KSO_WM_TEMPLATE_CATEGORY" val="custom"/>
  <p:tag name="KSO_WM_TEMPLATE_INDEX" val="20231245"/>
  <p:tag name="KSO_WM_UNIT_LAYERLEVEL" val="1"/>
  <p:tag name="KSO_WM_TAG_VERSION" val="3.0"/>
</p:tagLst>
</file>

<file path=ppt/tags/tag26.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7.xml><?xml version="1.0" encoding="utf-8"?>
<p:tagLst xmlns:p="http://schemas.openxmlformats.org/presentationml/2006/main">
  <p:tag name="KSO_WM_DIAGRAM_VIRTUALLY_FRAME" val="{&quot;height&quot;:286.3161417322834,&quot;left&quot;:34.875059055118115,&quot;top&quot;:98.78385826771654,&quot;width&quot;:735.0499409448819}"/>
</p:tagLst>
</file>

<file path=ppt/tags/tag28.xml><?xml version="1.0" encoding="utf-8"?>
<p:tagLst xmlns:p="http://schemas.openxmlformats.org/presentationml/2006/main">
  <p:tag name="TABLE_ENDDRAG_ORIGIN_RECT" val="256*245"/>
  <p:tag name="TABLE_ENDDRAG_RECT" val="128*163*256*245"/>
</p:tagLst>
</file>

<file path=ppt/tags/tag29.xml><?xml version="1.0" encoding="utf-8"?>
<p:tagLst xmlns:p="http://schemas.openxmlformats.org/presentationml/2006/main">
  <p:tag name="TABLE_ENDDRAG_ORIGIN_RECT" val="813*481"/>
  <p:tag name="TABLE_ENDDRAG_RECT" val="47*51*813*481"/>
</p:tagLst>
</file>

<file path=ppt/tags/tag3.xml><?xml version="1.0" encoding="utf-8"?>
<p:tagLst xmlns:p="http://schemas.openxmlformats.org/presentationml/2006/main">
  <p:tag name="TABLE_ENDDRAG_ORIGIN_RECT" val="778*201"/>
  <p:tag name="TABLE_ENDDRAG_RECT" val="56*247*778*202"/>
</p:tagLst>
</file>

<file path=ppt/tags/tag30.xml><?xml version="1.0" encoding="utf-8"?>
<p:tagLst xmlns:p="http://schemas.openxmlformats.org/presentationml/2006/main">
  <p:tag name="TABLE_ENDDRAG_ORIGIN_RECT" val="756*297"/>
  <p:tag name="TABLE_ENDDRAG_RECT" val="43*54*756*297"/>
</p:tagLst>
</file>

<file path=ppt/tags/tag31.xml><?xml version="1.0" encoding="utf-8"?>
<p:tagLst xmlns:p="http://schemas.openxmlformats.org/presentationml/2006/main">
  <p:tag name="TABLE_ENDDRAG_ORIGIN_RECT" val="756*155"/>
  <p:tag name="TABLE_ENDDRAG_RECT" val="43*352*756*155"/>
</p:tagLst>
</file>

<file path=ppt/tags/tag32.xml><?xml version="1.0" encoding="utf-8"?>
<p:tagLst xmlns:p="http://schemas.openxmlformats.org/presentationml/2006/main">
  <p:tag name="TABLE_ENDDRAG_ORIGIN_RECT" val="741*437"/>
  <p:tag name="TABLE_ENDDRAG_RECT" val="69*67*741*437"/>
</p:tagLst>
</file>

<file path=ppt/tags/tag33.xml><?xml version="1.0" encoding="utf-8"?>
<p:tagLst xmlns:p="http://schemas.openxmlformats.org/presentationml/2006/main">
  <p:tag name="TABLE_ENDDRAG_ORIGIN_RECT" val="661*232"/>
  <p:tag name="TABLE_ENDDRAG_RECT" val="90*71*661*232"/>
</p:tagLst>
</file>

<file path=ppt/tags/tag34.xml><?xml version="1.0" encoding="utf-8"?>
<p:tagLst xmlns:p="http://schemas.openxmlformats.org/presentationml/2006/main">
  <p:tag name="TABLE_ENDDRAG_ORIGIN_RECT" val="710*210"/>
  <p:tag name="TABLE_ENDDRAG_RECT" val="90*299*710*210"/>
</p:tagLst>
</file>

<file path=ppt/tags/tag35.xml><?xml version="1.0" encoding="utf-8"?>
<p:tagLst xmlns:p="http://schemas.openxmlformats.org/presentationml/2006/main">
  <p:tag name="TABLE_ENDDRAG_ORIGIN_RECT" val="803*425"/>
  <p:tag name="TABLE_ENDDRAG_RECT" val="60*71*803*425"/>
</p:tagLst>
</file>

<file path=ppt/tags/tag36.xml><?xml version="1.0" encoding="utf-8"?>
<p:tagLst xmlns:p="http://schemas.openxmlformats.org/presentationml/2006/main">
  <p:tag name="TABLE_ENDDRAG_ORIGIN_RECT" val="818*356"/>
  <p:tag name="TABLE_ENDDRAG_RECT" val="55*80*818*356"/>
</p:tagLst>
</file>

<file path=ppt/tags/tag4.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5.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6.xml><?xml version="1.0" encoding="utf-8"?>
<p:tagLst xmlns:p="http://schemas.openxmlformats.org/presentationml/2006/main">
  <p:tag name="KSO_WM_DIAGRAM_VIRTUALLY_FRAME" val="{&quot;height&quot;:303.89803149606297,&quot;left&quot;:-0.07496062992122461,&quot;top&quot;:60.8,&quot;width&quot;:711.0491338582676}"/>
</p:tagLst>
</file>

<file path=ppt/tags/tag7.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8.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ags/tag9.xml><?xml version="1.0" encoding="utf-8"?>
<p:tagLst xmlns:p="http://schemas.openxmlformats.org/presentationml/2006/main">
  <p:tag name="KSO_WM_BEAUTIFY_FLAG" val=""/>
  <p:tag name="KSO_WM_DIAGRAM_VIRTUALLY_FRAME" val="{&quot;height&quot;:303.89803149606297,&quot;left&quot;:-0.07496062992122461,&quot;top&quot;:60.8,&quot;width&quot;:711.0491338582676}"/>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27238</Words>
  <Application>WPS 演示</Application>
  <PresentationFormat/>
  <Paragraphs>2867</Paragraphs>
  <Slides>83</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83</vt:i4>
      </vt:variant>
    </vt:vector>
  </HeadingPairs>
  <TitlesOfParts>
    <vt:vector size="105" baseType="lpstr">
      <vt:lpstr>Arial</vt:lpstr>
      <vt:lpstr>宋体</vt:lpstr>
      <vt:lpstr>Wingdings</vt:lpstr>
      <vt:lpstr>Arial</vt:lpstr>
      <vt:lpstr>黑体</vt:lpstr>
      <vt:lpstr>Times New Roman</vt:lpstr>
      <vt:lpstr>微软雅黑</vt:lpstr>
      <vt:lpstr>Times New Roman</vt:lpstr>
      <vt:lpstr>微软雅黑 Light</vt:lpstr>
      <vt:lpstr>等线</vt:lpstr>
      <vt:lpstr>Impact</vt:lpstr>
      <vt:lpstr>思源黑体 CN Regular</vt:lpstr>
      <vt:lpstr>仿宋_GB2312</vt:lpstr>
      <vt:lpstr>Calibri</vt:lpstr>
      <vt:lpstr>Arial Unicode MS</vt:lpstr>
      <vt:lpstr>华文中宋</vt:lpstr>
      <vt:lpstr>仿宋</vt:lpstr>
      <vt:lpstr>MS Gothic</vt:lpstr>
      <vt:lpstr>LiSu</vt:lpstr>
      <vt:lpstr>Segoe Print</vt:lpstr>
      <vt:lpstr>楷体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胡冰</cp:lastModifiedBy>
  <cp:revision>33</cp:revision>
  <dcterms:created xsi:type="dcterms:W3CDTF">2025-08-06T06:41:00Z</dcterms:created>
  <dcterms:modified xsi:type="dcterms:W3CDTF">2025-08-21T14:14:39Z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wqlLaW5nc29mdCBQREYgdG8gV1BTIDExMEI</vt:lpwstr>
  </property>
  <property fmtid="{D5CDD505-2E9C-101B-9397-08002B2CF9AE}" pid="3" name="Created">
    <vt:filetime>2025-08-08T06:37:51Z</vt:filetime>
  </property>
  <property fmtid="{D5CDD505-2E9C-101B-9397-08002B2CF9AE}" pid="4" name="UsrData">
    <vt:lpwstr>6892f81d6c5663001f4c1210wl</vt:lpwstr>
  </property>
  <property fmtid="{D5CDD505-2E9C-101B-9397-08002B2CF9AE}" pid="5" name="ICV">
    <vt:lpwstr>C400AF8E94E34EC980C8364CF2F9D2D6_13</vt:lpwstr>
  </property>
  <property fmtid="{D5CDD505-2E9C-101B-9397-08002B2CF9AE}" pid="6" name="KSOProductBuildVer">
    <vt:lpwstr>2052-12.1.0.19302</vt:lpwstr>
  </property>
</Properties>
</file>