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ommentAuthors.xml" ContentType="application/vnd.openxmlformats-officedocument.presentationml.commentAuthors+xml"/>
  <Override PartName="/ppt/media/image20.svg" ContentType="image/svg+xml"/>
  <Override PartName="/ppt/media/image27.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7" r:id="rId5"/>
    <p:sldId id="278" r:id="rId6"/>
    <p:sldId id="257" r:id="rId7"/>
    <p:sldId id="258" r:id="rId8"/>
    <p:sldId id="281" r:id="rId9"/>
    <p:sldId id="259" r:id="rId10"/>
    <p:sldId id="260" r:id="rId11"/>
    <p:sldId id="261" r:id="rId12"/>
    <p:sldId id="262" r:id="rId13"/>
    <p:sldId id="267" r:id="rId14"/>
    <p:sldId id="268" r:id="rId15"/>
    <p:sldId id="266" r:id="rId16"/>
    <p:sldId id="283" r:id="rId17"/>
    <p:sldId id="279" r:id="rId18"/>
    <p:sldId id="291" r:id="rId19"/>
    <p:sldId id="307" r:id="rId20"/>
    <p:sldId id="363" r:id="rId21"/>
    <p:sldId id="1089" r:id="rId22"/>
    <p:sldId id="1090" r:id="rId23"/>
    <p:sldId id="1088" r:id="rId24"/>
    <p:sldId id="946" r:id="rId25"/>
    <p:sldId id="1086" r:id="rId26"/>
    <p:sldId id="1091" r:id="rId27"/>
    <p:sldId id="358" r:id="rId28"/>
    <p:sldId id="1087" r:id="rId29"/>
    <p:sldId id="280" r:id="rId30"/>
    <p:sldId id="282" r:id="rId31"/>
    <p:sldId id="264" r:id="rId32"/>
    <p:sldId id="284" r:id="rId33"/>
    <p:sldId id="288" r:id="rId34"/>
    <p:sldId id="286" r:id="rId35"/>
    <p:sldId id="263" r:id="rId36"/>
    <p:sldId id="289" r:id="rId37"/>
    <p:sldId id="290" r:id="rId38"/>
    <p:sldId id="1094" r:id="rId39"/>
    <p:sldId id="287" r:id="rId40"/>
    <p:sldId id="285" r:id="rId41"/>
    <p:sldId id="1093" r:id="rId42"/>
    <p:sldId id="1095" r:id="rId43"/>
    <p:sldId id="112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0" userDrawn="1">
          <p15:clr>
            <a:srgbClr val="A4A3A4"/>
          </p15:clr>
        </p15:guide>
        <p15:guide id="2" pos="3862" userDrawn="1">
          <p15:clr>
            <a:srgbClr val="A4A3A4"/>
          </p15:clr>
        </p15:guide>
        <p15:guide id="3" pos="325" userDrawn="1">
          <p15:clr>
            <a:srgbClr val="A4A3A4"/>
          </p15:clr>
        </p15:guide>
        <p15:guide id="4" pos="7333" userDrawn="1">
          <p15:clr>
            <a:srgbClr val="A4A3A4"/>
          </p15:clr>
        </p15:guide>
        <p15:guide id="5" orient="horz" pos="414" userDrawn="1">
          <p15:clr>
            <a:srgbClr val="A4A3A4"/>
          </p15:clr>
        </p15:guide>
        <p15:guide id="6" orient="horz" pos="3816" userDrawn="1">
          <p15:clr>
            <a:srgbClr val="A4A3A4"/>
          </p15:clr>
        </p15:guide>
        <p15:guide id="7" orient="horz" pos="92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han Song Bi" initials="S" lastIdx="2" clrIdx="5"/>
  <p:cmAuthor id="1" name="Microsoft" initials="M" lastIdx="3" clrIdx="0"/>
  <p:cmAuthor id="2" name="陈 露" initials="陈" lastIdx="40" clrIdx="0"/>
  <p:cmAuthor id="3" name="Snowflake" initials="S" lastIdx="15" clrIdx="1"/>
  <p:cmAuthor id="4" name="wangqizhao" initials="w" lastIdx="13" clrIdx="2"/>
  <p:cmAuthor id="5" name="Yang, Jianxia [JANCNBJ]" initials="Y" lastIdx="1" clrIdx="3"/>
  <p:cmAuthor id="6" name="Windows 用户" initials="W" lastIdx="2" clrIdx="4"/>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E5DE"/>
    <a:srgbClr val="F39370"/>
    <a:srgbClr val="FDE9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238" autoAdjust="0"/>
  </p:normalViewPr>
  <p:slideViewPr>
    <p:cSldViewPr snapToGrid="0" showGuides="1">
      <p:cViewPr varScale="1">
        <p:scale>
          <a:sx n="55" d="100"/>
          <a:sy n="55" d="100"/>
        </p:scale>
        <p:origin x="96" y="366"/>
      </p:cViewPr>
      <p:guideLst>
        <p:guide orient="horz" pos="2130"/>
        <p:guide pos="3862"/>
        <p:guide pos="325"/>
        <p:guide pos="7333"/>
        <p:guide orient="horz" pos="414"/>
        <p:guide orient="horz" pos="3816"/>
        <p:guide orient="horz" pos="9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092061116791"/>
          <c:y val="0.101264244588307"/>
          <c:w val="0.751160090292895"/>
          <c:h val="0.797471510823386"/>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FAC4AA"/>
              </a:solidFill>
              <a:ln>
                <a:noFill/>
              </a:ln>
              <a:effectLst/>
            </c:spPr>
          </c:dPt>
          <c:dPt>
            <c:idx val="1"/>
            <c:invertIfNegative val="0"/>
            <c:bubble3D val="0"/>
            <c:spPr>
              <a:solidFill>
                <a:srgbClr val="F39370"/>
              </a:solidFill>
              <a:ln>
                <a:noFill/>
              </a:ln>
              <a:effectLst/>
            </c:spPr>
          </c:dPt>
          <c:dPt>
            <c:idx val="2"/>
            <c:invertIfNegative val="0"/>
            <c:bubble3D val="0"/>
            <c:spPr>
              <a:solidFill>
                <a:srgbClr val="E42313"/>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1999-2005</c:v>
                </c:pt>
                <c:pt idx="1">
                  <c:v>2006-2011</c:v>
                </c:pt>
                <c:pt idx="2">
                  <c:v>2012-2017</c:v>
                </c:pt>
              </c:strCache>
            </c:strRef>
          </c:cat>
          <c:val>
            <c:numRef>
              <c:f>Sheet1!$B$2:$B$4</c:f>
              <c:numCache>
                <c:formatCode>0.00%</c:formatCode>
                <c:ptCount val="3"/>
                <c:pt idx="0">
                  <c:v>0.2528</c:v>
                </c:pt>
                <c:pt idx="1">
                  <c:v>0.2846</c:v>
                </c:pt>
                <c:pt idx="2">
                  <c:v>0.339</c:v>
                </c:pt>
              </c:numCache>
            </c:numRef>
          </c:val>
        </c:ser>
        <c:dLbls>
          <c:showLegendKey val="0"/>
          <c:showVal val="0"/>
          <c:showCatName val="0"/>
          <c:showSerName val="0"/>
          <c:showPercent val="0"/>
          <c:showBubbleSize val="0"/>
        </c:dLbls>
        <c:gapWidth val="142"/>
        <c:axId val="1136919296"/>
        <c:axId val="991618160"/>
      </c:barChart>
      <c:catAx>
        <c:axId val="1136919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p>
        </c:txPr>
        <c:crossAx val="991618160"/>
        <c:crosses val="autoZero"/>
        <c:auto val="1"/>
        <c:lblAlgn val="ctr"/>
        <c:lblOffset val="100"/>
        <c:noMultiLvlLbl val="0"/>
      </c:catAx>
      <c:valAx>
        <c:axId val="991618160"/>
        <c:scaling>
          <c:orientation val="minMax"/>
        </c:scaling>
        <c:delete val="1"/>
        <c:axPos val="b"/>
        <c:numFmt formatCode="0.00%"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136919296"/>
        <c:crosses val="autoZero"/>
        <c:crossBetween val="between"/>
      </c:valAx>
      <c:spPr>
        <a:noFill/>
        <a:ln>
          <a:noFill/>
        </a:ln>
        <a:effectLst/>
      </c:spPr>
    </c:plotArea>
    <c:plotVisOnly val="1"/>
    <c:dispBlanksAs val="gap"/>
    <c:showDLblsOverMax val="0"/>
    <c:extLst>
      <c:ext uri="{0b15fc19-7d7d-44ad-8c2d-2c3a37ce22c3}">
        <chartProps xmlns="https://web.wps.cn/et/2018/main" chartId="{c011d478-2291-434d-b6d8-bf8ec893615b}"/>
      </c:ext>
    </c:extLst>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00" b="1" i="0" u="none" strike="noStrike" kern="1200" spc="300" baseline="0">
                <a:solidFill>
                  <a:schemeClr val="tx1">
                    <a:lumMod val="65000"/>
                    <a:lumOff val="35000"/>
                  </a:schemeClr>
                </a:solidFill>
                <a:latin typeface="+mn-lt"/>
                <a:ea typeface="+mn-ea"/>
                <a:cs typeface="+mn-cs"/>
              </a:defRPr>
            </a:pPr>
            <a:r>
              <a:rPr lang="en-US" altLang="zh-CN" sz="1800" b="1" spc="300" dirty="0"/>
              <a:t>URICA</a:t>
            </a:r>
            <a:r>
              <a:rPr lang="zh-CN" altLang="en-US" sz="1800" b="1" spc="300" dirty="0"/>
              <a:t>量表评分状态</a:t>
            </a:r>
            <a:endParaRPr lang="en-US" altLang="zh-CN" sz="1800" b="1" spc="300" dirty="0"/>
          </a:p>
        </c:rich>
      </c:tx>
      <c:layout/>
      <c:overlay val="0"/>
      <c:spPr>
        <a:noFill/>
        <a:ln>
          <a:noFill/>
        </a:ln>
        <a:effectLst/>
      </c:spPr>
    </c:title>
    <c:autoTitleDeleted val="0"/>
    <c:plotArea>
      <c:layout>
        <c:manualLayout>
          <c:layoutTarget val="inner"/>
          <c:xMode val="edge"/>
          <c:yMode val="edge"/>
          <c:x val="0.244756142243268"/>
          <c:y val="0.187928963645688"/>
          <c:w val="0.478352161121519"/>
          <c:h val="0.770111828531956"/>
        </c:manualLayout>
      </c:layout>
      <c:doughnutChart>
        <c:varyColors val="1"/>
        <c:ser>
          <c:idx val="0"/>
          <c:order val="0"/>
          <c:tx>
            <c:strRef>
              <c:f>Sheet1!$B$1</c:f>
              <c:strCache>
                <c:ptCount val="1"/>
                <c:pt idx="0">
                  <c:v>列1</c:v>
                </c:pt>
              </c:strCache>
            </c:strRef>
          </c:tx>
          <c:spPr/>
          <c:explosion val="0"/>
          <c:dPt>
            <c:idx val="0"/>
            <c:bubble3D val="0"/>
            <c:spPr>
              <a:solidFill>
                <a:srgbClr val="F39370"/>
              </a:solidFill>
              <a:ln w="19050">
                <a:solidFill>
                  <a:schemeClr val="lt1"/>
                </a:solidFill>
              </a:ln>
              <a:effectLst/>
            </c:spPr>
          </c:dPt>
          <c:dPt>
            <c:idx val="1"/>
            <c:bubble3D val="0"/>
            <c:spPr>
              <a:solidFill>
                <a:schemeClr val="bg1">
                  <a:lumMod val="65000"/>
                </a:schemeClr>
              </a:solidFill>
              <a:ln w="19050">
                <a:solidFill>
                  <a:schemeClr val="lt1"/>
                </a:solidFill>
              </a:ln>
              <a:effectLst/>
            </c:spPr>
          </c:dPt>
          <c:dPt>
            <c:idx val="2"/>
            <c:bubble3D val="0"/>
            <c:spPr>
              <a:solidFill>
                <a:schemeClr val="bg1"/>
              </a:solidFill>
              <a:ln w="19050">
                <a:solidFill>
                  <a:schemeClr val="lt1"/>
                </a:solidFill>
              </a:ln>
              <a:effectLst/>
            </c:spPr>
          </c:dPt>
          <c:dPt>
            <c:idx val="3"/>
            <c:bubble3D val="0"/>
            <c:spPr>
              <a:solidFill>
                <a:schemeClr val="accent4"/>
              </a:solidFill>
              <a:ln w="19050">
                <a:solidFill>
                  <a:schemeClr val="lt1"/>
                </a:solidFill>
              </a:ln>
              <a:effectLst/>
            </c:spPr>
          </c:dPt>
          <c:dLbls>
            <c:dLbl>
              <c:idx val="0"/>
              <c:layout>
                <c:manualLayout>
                  <c:x val="-0.126304383619295"/>
                  <c:y val="-0.129105254838016"/>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spc="300" baseline="0">
                      <a:solidFill>
                        <a:schemeClr val="tx1">
                          <a:lumMod val="75000"/>
                          <a:lumOff val="25000"/>
                        </a:schemeClr>
                      </a:solidFill>
                      <a:latin typeface="+mn-lt"/>
                      <a:ea typeface="+mn-ea"/>
                      <a:cs typeface="+mn-cs"/>
                    </a:defRPr>
                  </a:pPr>
                </a:p>
              </c:txPr>
              <c:showLegendKey val="0"/>
              <c:showVal val="1"/>
              <c:showCatName val="1"/>
              <c:showSerName val="0"/>
              <c:showPercent val="0"/>
              <c:showBubbleSize val="0"/>
              <c:extLst>
                <c:ext xmlns:c15="http://schemas.microsoft.com/office/drawing/2012/chart" uri="{CE6537A1-D6FC-4f65-9D91-7224C49458BB}">
                  <c15:layout/>
                </c:ext>
              </c:extLst>
            </c:dLbl>
            <c:dLbl>
              <c:idx val="1"/>
              <c:layout>
                <c:manualLayout>
                  <c:x val="0.162391350367666"/>
                  <c:y val="-0.109739466612314"/>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spc="300" baseline="0">
                      <a:solidFill>
                        <a:schemeClr val="tx1">
                          <a:lumMod val="75000"/>
                          <a:lumOff val="25000"/>
                        </a:schemeClr>
                      </a:solidFill>
                      <a:latin typeface="+mn-lt"/>
                      <a:ea typeface="+mn-ea"/>
                      <a:cs typeface="+mn-cs"/>
                    </a:defRPr>
                  </a:pPr>
                </a:p>
              </c:txPr>
              <c:showLegendKey val="0"/>
              <c:showVal val="1"/>
              <c:showCatName val="1"/>
              <c:showSerName val="0"/>
              <c:showPercent val="0"/>
              <c:showBubbleSize val="0"/>
              <c:extLst>
                <c:ext xmlns:c15="http://schemas.microsoft.com/office/drawing/2012/chart" uri="{CE6537A1-D6FC-4f65-9D91-7224C49458BB}">
                  <c15:layout/>
                </c:ext>
              </c:extLst>
            </c:dLbl>
            <c:dLbl>
              <c:idx val="2"/>
              <c:layout>
                <c:manualLayout>
                  <c:x val="0.152367192937563"/>
                  <c:y val="0.0516421019352064"/>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spc="300" baseline="0">
                      <a:solidFill>
                        <a:schemeClr val="tx1">
                          <a:lumMod val="75000"/>
                          <a:lumOff val="25000"/>
                        </a:schemeClr>
                      </a:solidFill>
                      <a:latin typeface="+mn-lt"/>
                      <a:ea typeface="+mn-ea"/>
                      <a:cs typeface="+mn-cs"/>
                    </a:defRPr>
                  </a:pPr>
                </a:p>
              </c:txPr>
              <c:showLegendKey val="0"/>
              <c:showVal val="1"/>
              <c:showCatName val="1"/>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spc="300" baseline="0">
                    <a:solidFill>
                      <a:schemeClr val="tx1">
                        <a:lumMod val="75000"/>
                        <a:lumOff val="25000"/>
                      </a:schemeClr>
                    </a:solidFill>
                    <a:latin typeface="+mn-lt"/>
                    <a:ea typeface="+mn-ea"/>
                    <a:cs typeface="+mn-cs"/>
                  </a:defRPr>
                </a:pPr>
              </a:p>
            </c:txPr>
            <c:showLegendKey val="0"/>
            <c:showVal val="1"/>
            <c:showCatName val="1"/>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懵懂状态</c:v>
                </c:pt>
                <c:pt idx="1">
                  <c:v>思考状态</c:v>
                </c:pt>
                <c:pt idx="2">
                  <c:v>准备状态</c:v>
                </c:pt>
              </c:strCache>
            </c:strRef>
          </c:cat>
          <c:val>
            <c:numRef>
              <c:f>Sheet1!$B$2:$B$5</c:f>
              <c:numCache>
                <c:formatCode>0.00%</c:formatCode>
                <c:ptCount val="4"/>
                <c:pt idx="0">
                  <c:v>0.933</c:v>
                </c:pt>
                <c:pt idx="1">
                  <c:v>0.066</c:v>
                </c:pt>
                <c:pt idx="2">
                  <c:v>0.002</c:v>
                </c:pt>
              </c:numCache>
            </c:numRef>
          </c:val>
        </c:ser>
        <c:dLbls>
          <c:showLegendKey val="0"/>
          <c:showVal val="0"/>
          <c:showCatName val="0"/>
          <c:showSerName val="0"/>
          <c:showPercent val="0"/>
          <c:showBubbleSize val="0"/>
          <c:showLeaderLines val="1"/>
        </c:dLbls>
        <c:firstSliceAng val="90"/>
        <c:holeSize val="75"/>
      </c:doughnutChart>
      <c:spPr>
        <a:noFill/>
        <a:ln>
          <a:noFill/>
        </a:ln>
        <a:effectLst/>
      </c:spPr>
    </c:plotArea>
    <c:plotVisOnly val="1"/>
    <c:dispBlanksAs val="gap"/>
    <c:showDLblsOverMax val="0"/>
    <c:extLst>
      <c:ext uri="{0b15fc19-7d7d-44ad-8c2d-2c3a37ce22c3}">
        <chartProps xmlns="https://web.wps.cn/et/2018/main" chartId="{4502b24a-3f70-4990-8200-13a0284b546a}"/>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262762436476069"/>
          <c:y val="0.0339126800042619"/>
          <c:w val="0.969822249502948"/>
          <c:h val="0.835677766758735"/>
        </c:manualLayout>
      </c:layout>
      <c:barChart>
        <c:barDir val="col"/>
        <c:grouping val="clustered"/>
        <c:varyColors val="0"/>
        <c:ser>
          <c:idx val="0"/>
          <c:order val="0"/>
          <c:tx>
            <c:strRef>
              <c:f>Sheet1!$A$2</c:f>
              <c:strCache>
                <c:ptCount val="1"/>
                <c:pt idx="0">
                  <c:v>否</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签约家庭医生</c:v>
                </c:pt>
                <c:pt idx="1">
                  <c:v>“互联网+”随访</c:v>
                </c:pt>
                <c:pt idx="2">
                  <c:v>心脑血管疾病风险评估</c:v>
                </c:pt>
              </c:strCache>
            </c:strRef>
          </c:cat>
          <c:val>
            <c:numRef>
              <c:f>Sheet1!$B$2:$D$2</c:f>
              <c:numCache>
                <c:formatCode>General</c:formatCode>
                <c:ptCount val="3"/>
                <c:pt idx="0">
                  <c:v>26.3</c:v>
                </c:pt>
                <c:pt idx="1">
                  <c:v>42.5</c:v>
                </c:pt>
                <c:pt idx="2">
                  <c:v>39.5</c:v>
                </c:pt>
              </c:numCache>
            </c:numRef>
          </c:val>
        </c:ser>
        <c:ser>
          <c:idx val="1"/>
          <c:order val="1"/>
          <c:tx>
            <c:strRef>
              <c:f>Sheet1!$A$3</c:f>
              <c:strCache>
                <c:ptCount val="1"/>
                <c:pt idx="0">
                  <c:v>是</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签约家庭医生</c:v>
                </c:pt>
                <c:pt idx="1">
                  <c:v>“互联网+”随访</c:v>
                </c:pt>
                <c:pt idx="2">
                  <c:v>心脑血管疾病风险评估</c:v>
                </c:pt>
              </c:strCache>
            </c:strRef>
          </c:cat>
          <c:val>
            <c:numRef>
              <c:f>Sheet1!$B$3:$D$3</c:f>
              <c:numCache>
                <c:formatCode>General</c:formatCode>
                <c:ptCount val="3"/>
                <c:pt idx="0">
                  <c:v>48.6</c:v>
                </c:pt>
                <c:pt idx="1">
                  <c:v>52.1</c:v>
                </c:pt>
                <c:pt idx="2">
                  <c:v>62.2</c:v>
                </c:pt>
              </c:numCache>
            </c:numRef>
          </c:val>
        </c:ser>
        <c:dLbls>
          <c:showLegendKey val="0"/>
          <c:showVal val="0"/>
          <c:showCatName val="0"/>
          <c:showSerName val="0"/>
          <c:showPercent val="0"/>
          <c:showBubbleSize val="0"/>
        </c:dLbls>
        <c:gapWidth val="80"/>
        <c:overlap val="-27"/>
        <c:axId val="1472898048"/>
        <c:axId val="89620064"/>
      </c:barChart>
      <c:catAx>
        <c:axId val="14728980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89620064"/>
        <c:crosses val="autoZero"/>
        <c:auto val="1"/>
        <c:lblAlgn val="ctr"/>
        <c:lblOffset val="100"/>
        <c:noMultiLvlLbl val="0"/>
      </c:catAx>
      <c:valAx>
        <c:axId val="89620064"/>
        <c:scaling>
          <c:orientation val="minMax"/>
          <c:max val="70"/>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472898048"/>
        <c:crosses val="autoZero"/>
        <c:crossBetween val="between"/>
        <c:majorUnit val="35"/>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extLst>
      <c:ext uri="{0b15fc19-7d7d-44ad-8c2d-2c3a37ce22c3}">
        <chartProps xmlns="https://web.wps.cn/et/2018/main" chartId="{fb34169a-78d3-4471-8f50-15798e3501d1}"/>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262762436476069"/>
          <c:y val="0.142879767708658"/>
          <c:w val="0.969822249502948"/>
          <c:h val="0.726710894591225"/>
        </c:manualLayout>
      </c:layout>
      <c:barChart>
        <c:barDir val="col"/>
        <c:grouping val="clustered"/>
        <c:varyColors val="0"/>
        <c:ser>
          <c:idx val="0"/>
          <c:order val="0"/>
          <c:tx>
            <c:strRef>
              <c:f>Sheet1!$A$2</c:f>
              <c:strCache>
                <c:ptCount val="1"/>
                <c:pt idx="0">
                  <c:v>未管理</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互联网+慢病管理</c:v>
                </c:pt>
                <c:pt idx="1">
                  <c:v>传统慢病管理</c:v>
                </c:pt>
              </c:strCache>
            </c:strRef>
          </c:cat>
          <c:val>
            <c:numRef>
              <c:f>Sheet1!$B$2:$C$2</c:f>
              <c:numCache>
                <c:formatCode>General</c:formatCode>
                <c:ptCount val="2"/>
                <c:pt idx="0">
                  <c:v>52</c:v>
                </c:pt>
                <c:pt idx="1">
                  <c:v>58</c:v>
                </c:pt>
              </c:numCache>
            </c:numRef>
          </c:val>
        </c:ser>
        <c:ser>
          <c:idx val="1"/>
          <c:order val="1"/>
          <c:tx>
            <c:strRef>
              <c:f>Sheet1!$A$3</c:f>
              <c:strCache>
                <c:ptCount val="1"/>
                <c:pt idx="0">
                  <c:v>慢病管理</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互联网+慢病管理</c:v>
                </c:pt>
                <c:pt idx="1">
                  <c:v>传统慢病管理</c:v>
                </c:pt>
              </c:strCache>
            </c:strRef>
          </c:cat>
          <c:val>
            <c:numRef>
              <c:f>Sheet1!$B$3:$C$3</c:f>
              <c:numCache>
                <c:formatCode>General</c:formatCode>
                <c:ptCount val="2"/>
                <c:pt idx="0">
                  <c:v>85</c:v>
                </c:pt>
                <c:pt idx="1">
                  <c:v>70</c:v>
                </c:pt>
              </c:numCache>
            </c:numRef>
          </c:val>
        </c:ser>
        <c:dLbls>
          <c:showLegendKey val="0"/>
          <c:showVal val="0"/>
          <c:showCatName val="0"/>
          <c:showSerName val="0"/>
          <c:showPercent val="0"/>
          <c:showBubbleSize val="0"/>
        </c:dLbls>
        <c:gapWidth val="80"/>
        <c:overlap val="-27"/>
        <c:axId val="1472898048"/>
        <c:axId val="89620064"/>
      </c:barChart>
      <c:catAx>
        <c:axId val="14728980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89620064"/>
        <c:crosses val="autoZero"/>
        <c:auto val="1"/>
        <c:lblAlgn val="ctr"/>
        <c:lblOffset val="100"/>
        <c:noMultiLvlLbl val="0"/>
      </c:catAx>
      <c:valAx>
        <c:axId val="89620064"/>
        <c:scaling>
          <c:orientation val="minMax"/>
          <c:max val="100"/>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472898048"/>
        <c:crosses val="autoZero"/>
        <c:crossBetween val="between"/>
        <c:majorUnit val="35"/>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extLst>
      <c:ext uri="{0b15fc19-7d7d-44ad-8c2d-2c3a37ce22c3}">
        <chartProps xmlns="https://web.wps.cn/et/2018/main" chartId="{3800102d-788e-44f0-b0c9-a7d03d1d2262}"/>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A5AD5A-94B9-45BB-82C2-A2565E52A5B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832F7F-B70F-42C8-9169-E2E1F06657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latin typeface="+mn-ea"/>
              </a:rPr>
              <a:t>Clinical Gastroenterology and Hepatology</a:t>
            </a:r>
            <a:r>
              <a:rPr lang="zh-CN" altLang="en-US" sz="1200" b="0" i="0" kern="1200" dirty="0">
                <a:solidFill>
                  <a:schemeClr val="tx1"/>
                </a:solidFill>
                <a:effectLst/>
                <a:latin typeface="+mn-lt"/>
                <a:ea typeface="+mn-ea"/>
                <a:cs typeface="+mn-cs"/>
              </a:rPr>
              <a:t>临床胃肠病学和肝病学杂志</a:t>
            </a:r>
            <a:endParaRPr lang="en-US" altLang="zh-CN" sz="1200" b="0" i="0" kern="1200" dirty="0">
              <a:solidFill>
                <a:schemeClr val="tx1"/>
              </a:solidFill>
              <a:effectLst/>
              <a:latin typeface="+mn-lt"/>
              <a:ea typeface="+mn-ea"/>
              <a:cs typeface="+mn-cs"/>
            </a:endParaRPr>
          </a:p>
          <a:p>
            <a:r>
              <a:rPr lang="zh-CN" altLang="en-US" sz="1200" dirty="0"/>
              <a:t>Hepatology国际肝病学杂志</a:t>
            </a:r>
            <a:endParaRPr lang="en-US" altLang="zh-CN" sz="1200" dirty="0"/>
          </a:p>
          <a:p>
            <a:r>
              <a:rPr lang="zh-CN" altLang="en-US" sz="1200" dirty="0"/>
              <a:t> </a:t>
            </a:r>
            <a:r>
              <a:rPr lang="en-US" altLang="zh-CN" sz="1200" dirty="0"/>
              <a:t>the</a:t>
            </a:r>
            <a:r>
              <a:rPr lang="zh-CN" altLang="en-US" sz="1200" dirty="0"/>
              <a:t> </a:t>
            </a:r>
            <a:r>
              <a:rPr lang="en-US" altLang="zh-CN" sz="1200" dirty="0"/>
              <a:t>lancet </a:t>
            </a:r>
            <a:r>
              <a:rPr lang="en-US" altLang="zh-CN" sz="1200" dirty="0">
                <a:latin typeface="+mn-ea"/>
              </a:rPr>
              <a:t>Gastroenterology and Hepatology</a:t>
            </a:r>
            <a:r>
              <a:rPr lang="zh-CN" altLang="en-US" sz="1200" kern="1200" dirty="0">
                <a:solidFill>
                  <a:schemeClr val="tx1"/>
                </a:solidFill>
                <a:effectLst/>
                <a:latin typeface="+mn-lt"/>
                <a:ea typeface="+mn-ea"/>
                <a:cs typeface="+mn-cs"/>
              </a:rPr>
              <a:t>柳叶刀胃肠病学和肝脏学</a:t>
            </a:r>
            <a:endParaRPr lang="en-US" altLang="zh-CN" sz="1200" kern="1200" dirty="0">
              <a:solidFill>
                <a:schemeClr val="tx1"/>
              </a:solidFill>
              <a:effectLst/>
              <a:latin typeface="+mn-lt"/>
              <a:ea typeface="+mn-ea"/>
              <a:cs typeface="+mn-cs"/>
            </a:endParaRPr>
          </a:p>
          <a:p>
            <a:r>
              <a:rPr lang="en-US" altLang="zh-CN" sz="1200" dirty="0">
                <a:latin typeface="+mn-ea"/>
              </a:rPr>
              <a:t>Gastroenterology </a:t>
            </a:r>
            <a:r>
              <a:rPr lang="zh-CN" altLang="en-US" sz="1200" dirty="0">
                <a:latin typeface="+mn-ea"/>
              </a:rPr>
              <a:t>胃肠病学杂志</a:t>
            </a:r>
            <a:endParaRPr lang="en-US" altLang="zh-CN" sz="1200" dirty="0">
              <a:latin typeface="+mn-ea"/>
            </a:endParaRPr>
          </a:p>
          <a:p>
            <a:r>
              <a:rPr lang="en-US" altLang="zh-CN" sz="1200" dirty="0">
                <a:latin typeface="+mn-ea"/>
              </a:rPr>
              <a:t>Journal of</a:t>
            </a:r>
            <a:r>
              <a:rPr lang="zh-CN" altLang="en-US" sz="1200" dirty="0">
                <a:latin typeface="+mn-ea"/>
              </a:rPr>
              <a:t> </a:t>
            </a:r>
            <a:r>
              <a:rPr lang="en-US" altLang="zh-CN" sz="1200" dirty="0">
                <a:latin typeface="+mn-ea"/>
              </a:rPr>
              <a:t>internal</a:t>
            </a:r>
            <a:r>
              <a:rPr lang="zh-CN" altLang="en-US" sz="1200" dirty="0">
                <a:latin typeface="+mn-ea"/>
              </a:rPr>
              <a:t> </a:t>
            </a:r>
            <a:r>
              <a:rPr lang="en-US" altLang="zh-CN" sz="1200" dirty="0">
                <a:latin typeface="+mn-ea"/>
              </a:rPr>
              <a:t>medicine </a:t>
            </a:r>
            <a:r>
              <a:rPr lang="zh-CN" altLang="en-US" sz="1200" dirty="0">
                <a:latin typeface="+mn-ea"/>
              </a:rPr>
              <a:t>内科学</a:t>
            </a:r>
            <a:endParaRPr lang="en-US" altLang="zh-CN" sz="1200" dirty="0"/>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effectLst/>
              </a:rPr>
              <a:t>临床实践中缺乏与非酒精性脂肪性肝病（</a:t>
            </a:r>
            <a:r>
              <a:rPr lang="en-US" altLang="zh-CN" dirty="0">
                <a:effectLst/>
              </a:rPr>
              <a:t>NAFLD</a:t>
            </a:r>
            <a:r>
              <a:rPr lang="zh-CN" altLang="en-US" dirty="0">
                <a:effectLst/>
              </a:rPr>
              <a:t>）相关的医疗资源使用和成本数据。我们比较了</a:t>
            </a:r>
            <a:r>
              <a:rPr lang="en-US" altLang="zh-CN" dirty="0">
                <a:effectLst/>
              </a:rPr>
              <a:t>NAFLD</a:t>
            </a:r>
            <a:r>
              <a:rPr lang="zh-CN" altLang="en-US" dirty="0">
                <a:effectLst/>
              </a:rPr>
              <a:t>患者与对照组的实际医疗费用 </a:t>
            </a:r>
            <a:endParaRPr lang="en-US" altLang="zh-CN" dirty="0">
              <a:effectLst/>
            </a:endParaRPr>
          </a:p>
          <a:p>
            <a:endParaRPr lang="en-US" altLang="zh-CN" dirty="0">
              <a:effectLst/>
            </a:endParaRPr>
          </a:p>
          <a:p>
            <a:r>
              <a:rPr lang="en-US" altLang="zh-CN" dirty="0">
                <a:effectLst/>
              </a:rPr>
              <a:t>19.9</a:t>
            </a:r>
            <a:r>
              <a:rPr lang="zh-CN" altLang="en-US" dirty="0">
                <a:effectLst/>
              </a:rPr>
              <a:t>年的平均随访中，我们记录到</a:t>
            </a:r>
            <a:r>
              <a:rPr lang="en-US" altLang="zh-CN" dirty="0">
                <a:effectLst/>
              </a:rPr>
              <a:t>NAFLD</a:t>
            </a:r>
            <a:r>
              <a:rPr lang="zh-CN" altLang="en-US" dirty="0">
                <a:effectLst/>
              </a:rPr>
              <a:t>患者平均每年住院</a:t>
            </a:r>
            <a:r>
              <a:rPr lang="en-US" altLang="zh-CN" dirty="0">
                <a:effectLst/>
              </a:rPr>
              <a:t>0.27</a:t>
            </a:r>
            <a:r>
              <a:rPr lang="zh-CN" altLang="en-US" dirty="0">
                <a:effectLst/>
              </a:rPr>
              <a:t>次，而对照组平均每年住院</a:t>
            </a:r>
            <a:r>
              <a:rPr lang="en-US" altLang="zh-CN" dirty="0">
                <a:effectLst/>
              </a:rPr>
              <a:t>0.16</a:t>
            </a:r>
            <a:r>
              <a:rPr lang="zh-CN" altLang="en-US" dirty="0">
                <a:effectLst/>
              </a:rPr>
              <a:t>次（</a:t>
            </a:r>
            <a:r>
              <a:rPr lang="en-US" altLang="zh-CN" dirty="0">
                <a:effectLst/>
              </a:rPr>
              <a:t>P&lt;0.001</a:t>
            </a:r>
            <a:r>
              <a:rPr lang="zh-CN" altLang="en-US" dirty="0">
                <a:effectLst/>
              </a:rPr>
              <a:t>）。这相当于非酒精性脂肪性肝病患者每年增加</a:t>
            </a:r>
            <a:r>
              <a:rPr lang="en-US" altLang="zh-CN" dirty="0">
                <a:effectLst/>
              </a:rPr>
              <a:t>635</a:t>
            </a:r>
            <a:r>
              <a:rPr lang="zh-CN" altLang="en-US" dirty="0">
                <a:effectLst/>
              </a:rPr>
              <a:t>美元的费用，非酒精性脂肪性肝病患者平均门诊就诊次数较高：与对照组每年</a:t>
            </a:r>
            <a:r>
              <a:rPr lang="en-US" altLang="zh-CN" dirty="0">
                <a:effectLst/>
              </a:rPr>
              <a:t>0.86</a:t>
            </a:r>
            <a:r>
              <a:rPr lang="zh-CN" altLang="en-US" dirty="0">
                <a:effectLst/>
              </a:rPr>
              <a:t>次接触相比，每年</a:t>
            </a:r>
            <a:r>
              <a:rPr lang="en-US" altLang="zh-CN" dirty="0">
                <a:effectLst/>
              </a:rPr>
              <a:t>1.46</a:t>
            </a:r>
            <a:r>
              <a:rPr lang="zh-CN" altLang="en-US" dirty="0">
                <a:effectLst/>
              </a:rPr>
              <a:t>次接触，相当于增加</a:t>
            </a:r>
            <a:r>
              <a:rPr lang="en-US" altLang="zh-CN" dirty="0">
                <a:effectLst/>
              </a:rPr>
              <a:t>255</a:t>
            </a:r>
            <a:r>
              <a:rPr lang="zh-CN" altLang="en-US" dirty="0">
                <a:effectLst/>
              </a:rPr>
              <a:t>美元的费用（</a:t>
            </a:r>
            <a:r>
              <a:rPr lang="en-US" altLang="zh-CN" dirty="0">
                <a:effectLst/>
              </a:rPr>
              <a:t>P&lt;0.001</a:t>
            </a:r>
            <a:r>
              <a:rPr lang="zh-CN" altLang="en-US" dirty="0">
                <a:effectLst/>
              </a:rPr>
              <a:t>）。</a:t>
            </a:r>
            <a:r>
              <a:rPr lang="en-US" altLang="zh-CN" dirty="0">
                <a:effectLst/>
              </a:rPr>
              <a:t>3-4</a:t>
            </a:r>
            <a:r>
              <a:rPr lang="zh-CN" altLang="en-US" dirty="0">
                <a:effectLst/>
              </a:rPr>
              <a:t>期纤维化患者的总成本高于</a:t>
            </a:r>
            <a:r>
              <a:rPr lang="en-US" altLang="zh-CN" dirty="0">
                <a:effectLst/>
              </a:rPr>
              <a:t>0-2</a:t>
            </a:r>
            <a:r>
              <a:rPr lang="zh-CN" altLang="en-US" dirty="0">
                <a:effectLst/>
              </a:rPr>
              <a:t>期纤维化患者（平均年成本为</a:t>
            </a:r>
            <a:r>
              <a:rPr lang="en-US" altLang="zh-CN" dirty="0">
                <a:effectLst/>
              </a:rPr>
              <a:t>4397</a:t>
            </a:r>
            <a:r>
              <a:rPr lang="zh-CN" altLang="en-US" dirty="0">
                <a:effectLst/>
              </a:rPr>
              <a:t>美元，而非</a:t>
            </a:r>
            <a:r>
              <a:rPr lang="en-US" altLang="zh-CN" dirty="0">
                <a:effectLst/>
              </a:rPr>
              <a:t>629</a:t>
            </a:r>
            <a:r>
              <a:rPr lang="zh-CN" altLang="en-US" dirty="0">
                <a:effectLst/>
              </a:rPr>
              <a:t>美元）。与对照组相比，所有纤维化阶段的累积成本都更高 </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2B2B97-B7B3-49E2-89BD-13C84941A88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zh-CN" altLang="en-US" dirty="0">
                <a:effectLst/>
              </a:rPr>
              <a:t>非酒精性脂肪性肝病（</a:t>
            </a:r>
            <a:r>
              <a:rPr lang="en-US" altLang="zh-CN" dirty="0">
                <a:effectLst/>
              </a:rPr>
              <a:t>NAFLD</a:t>
            </a:r>
            <a:r>
              <a:rPr lang="zh-CN" altLang="en-US" dirty="0">
                <a:effectLst/>
              </a:rPr>
              <a:t>）是目前世界上最常见的慢性肝病。</a:t>
            </a:r>
            <a:r>
              <a:rPr lang="en-US" altLang="zh-CN" dirty="0">
                <a:effectLst/>
              </a:rPr>
              <a:t>2</a:t>
            </a:r>
            <a:r>
              <a:rPr lang="zh-CN" altLang="en-US" dirty="0">
                <a:effectLst/>
              </a:rPr>
              <a:t>型糖尿病（</a:t>
            </a:r>
            <a:r>
              <a:rPr lang="en-US" altLang="zh-CN" dirty="0">
                <a:effectLst/>
              </a:rPr>
              <a:t>T2DM</a:t>
            </a:r>
            <a:r>
              <a:rPr lang="zh-CN" altLang="en-US" dirty="0">
                <a:effectLst/>
              </a:rPr>
              <a:t>）是</a:t>
            </a:r>
            <a:r>
              <a:rPr lang="en-US" altLang="zh-CN" dirty="0">
                <a:effectLst/>
              </a:rPr>
              <a:t>NAFLD</a:t>
            </a:r>
            <a:r>
              <a:rPr lang="zh-CN" altLang="en-US" dirty="0">
                <a:effectLst/>
              </a:rPr>
              <a:t>的重要危险因素。另外，</a:t>
            </a:r>
            <a:r>
              <a:rPr lang="en-US" altLang="zh-CN" dirty="0">
                <a:effectLst/>
              </a:rPr>
              <a:t>2</a:t>
            </a:r>
            <a:r>
              <a:rPr lang="zh-CN" altLang="en-US" dirty="0">
                <a:effectLst/>
              </a:rPr>
              <a:t>型糖尿病似乎加速了 </a:t>
            </a:r>
            <a:r>
              <a:rPr lang="en-US" altLang="zh-CN" dirty="0">
                <a:effectLst/>
              </a:rPr>
              <a:t>NAFLD</a:t>
            </a:r>
            <a:r>
              <a:rPr lang="zh-CN" altLang="en-US" dirty="0">
                <a:effectLst/>
              </a:rPr>
              <a:t>的进展。尽管</a:t>
            </a:r>
            <a:r>
              <a:rPr lang="en-US" altLang="zh-CN" dirty="0">
                <a:effectLst/>
              </a:rPr>
              <a:t>NAFLD</a:t>
            </a:r>
            <a:r>
              <a:rPr lang="zh-CN" altLang="en-US" dirty="0">
                <a:effectLst/>
              </a:rPr>
              <a:t>在</a:t>
            </a:r>
            <a:r>
              <a:rPr lang="en-US" altLang="zh-CN" dirty="0">
                <a:effectLst/>
              </a:rPr>
              <a:t>2</a:t>
            </a:r>
            <a:r>
              <a:rPr lang="zh-CN" altLang="en-US" dirty="0">
                <a:effectLst/>
              </a:rPr>
              <a:t>型糖尿病患者中的发病率高，临床意义严重，但在临床上却常常被忽视。这个荟萃分析提供了 </a:t>
            </a:r>
            <a:r>
              <a:rPr lang="en-US" altLang="zh-CN" dirty="0">
                <a:effectLst/>
              </a:rPr>
              <a:t>2</a:t>
            </a:r>
            <a:r>
              <a:rPr lang="zh-CN" altLang="en-US" dirty="0">
                <a:effectLst/>
              </a:rPr>
              <a:t>型糖尿病患者</a:t>
            </a:r>
            <a:r>
              <a:rPr lang="en-US" altLang="zh-CN" dirty="0">
                <a:effectLst/>
              </a:rPr>
              <a:t>NAFLD</a:t>
            </a:r>
            <a:r>
              <a:rPr lang="zh-CN" altLang="en-US" dirty="0">
                <a:effectLst/>
              </a:rPr>
              <a:t>和</a:t>
            </a:r>
            <a:r>
              <a:rPr lang="en-US" altLang="zh-CN" dirty="0">
                <a:effectLst/>
              </a:rPr>
              <a:t>NASH</a:t>
            </a:r>
            <a:r>
              <a:rPr lang="zh-CN" altLang="en-US" dirty="0">
                <a:effectLst/>
              </a:rPr>
              <a:t>患病率高的证据。在这方面，所有重要的利益相关者（初级保健医生、专家和卫生政策制定者）必须优先考虑提高对</a:t>
            </a:r>
            <a:r>
              <a:rPr lang="en-US" altLang="zh-CN" dirty="0">
                <a:effectLst/>
              </a:rPr>
              <a:t>2</a:t>
            </a:r>
            <a:r>
              <a:rPr lang="zh-CN" altLang="en-US" dirty="0">
                <a:effectLst/>
              </a:rPr>
              <a:t>型糖尿病患者中非酒精性脂肪性肝病重要性的认识 </a:t>
            </a:r>
            <a:endParaRPr lang="zh-CN" altLang="en-US" dirty="0">
              <a:effectLst/>
            </a:endParaRPr>
          </a:p>
          <a:p>
            <a:pPr rtl="0"/>
            <a:endParaRPr lang="en-US" altLang="zh-CN" dirty="0">
              <a:effectLst/>
            </a:endParaRPr>
          </a:p>
          <a:p>
            <a:pPr rtl="0"/>
            <a:r>
              <a:rPr lang="zh-CN" altLang="en-US" dirty="0">
                <a:effectLst/>
              </a:rPr>
              <a:t>强调：</a:t>
            </a:r>
            <a:endParaRPr lang="en-US" altLang="zh-CN" dirty="0">
              <a:effectLst/>
            </a:endParaRPr>
          </a:p>
          <a:p>
            <a:pPr rtl="0"/>
            <a:r>
              <a:rPr lang="en-US" altLang="zh-CN" dirty="0">
                <a:effectLst/>
              </a:rPr>
              <a:t>Prevalence of NAFLD in patients with type 2 diabetes mellitus is more than 2-fold higher than in the general population</a:t>
            </a:r>
            <a:endParaRPr lang="en-US" altLang="zh-CN" dirty="0">
              <a:effectLst/>
            </a:endParaRPr>
          </a:p>
          <a:p>
            <a:pPr rtl="0"/>
            <a:r>
              <a:rPr lang="en-US" altLang="zh-CN" dirty="0">
                <a:effectLst/>
              </a:rPr>
              <a:t>2</a:t>
            </a:r>
            <a:r>
              <a:rPr lang="zh-CN" altLang="en-US" dirty="0">
                <a:effectLst/>
              </a:rPr>
              <a:t>型糖尿病患者中</a:t>
            </a:r>
            <a:r>
              <a:rPr lang="en-US" altLang="zh-CN" dirty="0">
                <a:effectLst/>
              </a:rPr>
              <a:t>NAFLD</a:t>
            </a:r>
            <a:r>
              <a:rPr lang="zh-CN" altLang="en-US" dirty="0">
                <a:effectLst/>
              </a:rPr>
              <a:t>的患病率是普通人群的</a:t>
            </a:r>
            <a:r>
              <a:rPr lang="en-US" altLang="zh-CN" dirty="0">
                <a:effectLst/>
              </a:rPr>
              <a:t>2</a:t>
            </a:r>
            <a:r>
              <a:rPr lang="zh-CN" altLang="en-US" dirty="0">
                <a:effectLst/>
              </a:rPr>
              <a:t>倍以上。 </a:t>
            </a:r>
            <a:endParaRPr lang="zh-CN" altLang="en-US" dirty="0">
              <a:effectLst/>
            </a:endParaRPr>
          </a:p>
          <a:p>
            <a:pPr rtl="0"/>
            <a:r>
              <a:rPr lang="en-US" altLang="zh-CN" dirty="0">
                <a:effectLst/>
              </a:rPr>
              <a:t>The overall prevalence of NAFLD among patients with type 2 diabetes mellitus is 55.5%.</a:t>
            </a:r>
            <a:endParaRPr lang="en-US" altLang="zh-CN" dirty="0">
              <a:effectLst/>
            </a:endParaRPr>
          </a:p>
          <a:p>
            <a:pPr rtl="0"/>
            <a:r>
              <a:rPr lang="zh-CN" altLang="en-US" dirty="0">
                <a:effectLst/>
              </a:rPr>
              <a:t>在</a:t>
            </a:r>
            <a:r>
              <a:rPr lang="en-US" altLang="zh-CN" dirty="0">
                <a:effectLst/>
              </a:rPr>
              <a:t>2</a:t>
            </a:r>
            <a:r>
              <a:rPr lang="zh-CN" altLang="en-US" dirty="0">
                <a:effectLst/>
              </a:rPr>
              <a:t>型糖尿病患者中，</a:t>
            </a:r>
            <a:r>
              <a:rPr lang="en-US" altLang="zh-CN" dirty="0">
                <a:effectLst/>
              </a:rPr>
              <a:t>NAFLD</a:t>
            </a:r>
            <a:r>
              <a:rPr lang="zh-CN" altLang="en-US" dirty="0">
                <a:effectLst/>
              </a:rPr>
              <a:t>的总患病率为</a:t>
            </a:r>
            <a:r>
              <a:rPr lang="en-US" altLang="zh-CN" dirty="0">
                <a:effectLst/>
              </a:rPr>
              <a:t>55.5%</a:t>
            </a:r>
            <a:r>
              <a:rPr lang="zh-CN" altLang="en-US" dirty="0">
                <a:effectLst/>
              </a:rPr>
              <a:t>。 </a:t>
            </a:r>
            <a:endParaRPr lang="zh-CN" altLang="en-US" dirty="0">
              <a:effectLst/>
            </a:endParaRPr>
          </a:p>
          <a:p>
            <a:pPr rtl="0"/>
            <a:r>
              <a:rPr lang="zh-CN" altLang="en-US" dirty="0">
                <a:effectLst/>
              </a:rPr>
              <a:t> </a:t>
            </a:r>
            <a:r>
              <a:rPr lang="en-US" altLang="zh-CN" dirty="0">
                <a:effectLst/>
              </a:rPr>
              <a:t>The global prevalence of non-alcoholic steatohepatitis among patients with type 2 diabetes is 37.3%.</a:t>
            </a:r>
            <a:endParaRPr lang="en-US" altLang="zh-CN" dirty="0">
              <a:effectLst/>
            </a:endParaRPr>
          </a:p>
          <a:p>
            <a:pPr rtl="0"/>
            <a:r>
              <a:rPr lang="zh-CN" altLang="en-US" dirty="0">
                <a:effectLst/>
              </a:rPr>
              <a:t>非酒精性脂肪性肝炎在</a:t>
            </a:r>
            <a:r>
              <a:rPr lang="en-US" altLang="zh-CN" dirty="0">
                <a:effectLst/>
              </a:rPr>
              <a:t>2</a:t>
            </a:r>
            <a:r>
              <a:rPr lang="zh-CN" altLang="en-US" dirty="0">
                <a:effectLst/>
              </a:rPr>
              <a:t>型糖尿病患者中的全球患病率为</a:t>
            </a:r>
            <a:r>
              <a:rPr lang="en-US" altLang="zh-CN" dirty="0">
                <a:effectLst/>
              </a:rPr>
              <a:t>37.3%</a:t>
            </a:r>
            <a:r>
              <a:rPr lang="zh-CN" altLang="en-US" dirty="0">
                <a:effectLst/>
              </a:rPr>
              <a:t>。 </a:t>
            </a:r>
            <a:endParaRPr lang="zh-CN" altLang="en-US" dirty="0">
              <a:effectLst/>
            </a:endParaRPr>
          </a:p>
          <a:p>
            <a:pPr rtl="0"/>
            <a:r>
              <a:rPr lang="zh-CN" altLang="en-US" dirty="0">
                <a:effectLst/>
              </a:rPr>
              <a:t> </a:t>
            </a:r>
            <a:r>
              <a:rPr lang="en-US" altLang="zh-CN" dirty="0">
                <a:effectLst/>
              </a:rPr>
              <a:t>Of the patients with NAFLD and type 2 diabetes mellitus who undergo liver biopsy, 17% have advanced fibrosis.</a:t>
            </a:r>
            <a:endParaRPr lang="en-US" altLang="zh-CN" dirty="0">
              <a:effectLst/>
            </a:endParaRPr>
          </a:p>
          <a:p>
            <a:pPr rtl="0"/>
            <a:r>
              <a:rPr lang="zh-CN" altLang="en-US" dirty="0">
                <a:effectLst/>
              </a:rPr>
              <a:t>在接受肝活检的</a:t>
            </a:r>
            <a:r>
              <a:rPr lang="en-US" altLang="zh-CN" dirty="0">
                <a:effectLst/>
              </a:rPr>
              <a:t>NAFLD</a:t>
            </a:r>
            <a:r>
              <a:rPr lang="zh-CN" altLang="en-US" dirty="0">
                <a:effectLst/>
              </a:rPr>
              <a:t>和</a:t>
            </a:r>
            <a:r>
              <a:rPr lang="en-US" altLang="zh-CN" dirty="0">
                <a:effectLst/>
              </a:rPr>
              <a:t>2</a:t>
            </a:r>
            <a:r>
              <a:rPr lang="zh-CN" altLang="en-US" dirty="0">
                <a:effectLst/>
              </a:rPr>
              <a:t>型糖尿病患者中，</a:t>
            </a:r>
            <a:r>
              <a:rPr lang="en-US" altLang="zh-CN" dirty="0">
                <a:effectLst/>
              </a:rPr>
              <a:t>17%</a:t>
            </a:r>
            <a:r>
              <a:rPr lang="zh-CN" altLang="en-US" dirty="0">
                <a:effectLst/>
              </a:rPr>
              <a:t>有晚期纤维化。</a:t>
            </a:r>
            <a:endParaRPr lang="en-US" altLang="zh-CN" dirty="0">
              <a:effectLst/>
            </a:endParaRPr>
          </a:p>
          <a:p>
            <a:pPr rtl="0"/>
            <a:endParaRPr lang="en-US" altLang="zh-CN" dirty="0">
              <a:effectLst/>
            </a:endParaRPr>
          </a:p>
          <a:p>
            <a:pPr rtl="0"/>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effectLst/>
              </a:rPr>
              <a:t>非酒精性脂肪性肝病（</a:t>
            </a:r>
            <a:r>
              <a:rPr lang="en-US" altLang="zh-CN" dirty="0">
                <a:effectLst/>
              </a:rPr>
              <a:t>NAFLD</a:t>
            </a:r>
            <a:r>
              <a:rPr lang="zh-CN" altLang="en-US" dirty="0">
                <a:effectLst/>
              </a:rPr>
              <a:t>）是目前最常见的肝脏疾病。预测其进展有助于临床医生管理和潜在地预防并发症。我们评估了代谢特征对</a:t>
            </a:r>
            <a:r>
              <a:rPr lang="en-US" altLang="zh-CN" dirty="0">
                <a:effectLst/>
              </a:rPr>
              <a:t>NAFLD</a:t>
            </a:r>
            <a:r>
              <a:rPr lang="zh-CN" altLang="en-US" dirty="0">
                <a:effectLst/>
              </a:rPr>
              <a:t>患者肝硬化和肝细胞癌（</a:t>
            </a:r>
            <a:r>
              <a:rPr lang="en-US" altLang="zh-CN" dirty="0">
                <a:effectLst/>
              </a:rPr>
              <a:t>HCC</a:t>
            </a:r>
            <a:r>
              <a:rPr lang="zh-CN" altLang="en-US" dirty="0">
                <a:effectLst/>
              </a:rPr>
              <a:t>）风险的独立和联合影响。我们收集了</a:t>
            </a:r>
            <a:r>
              <a:rPr lang="en-US" altLang="zh-CN" dirty="0">
                <a:effectLst/>
              </a:rPr>
              <a:t>2004</a:t>
            </a:r>
            <a:r>
              <a:rPr lang="zh-CN" altLang="en-US" dirty="0">
                <a:effectLst/>
              </a:rPr>
              <a:t>年</a:t>
            </a:r>
            <a:r>
              <a:rPr lang="en-US" altLang="zh-CN" dirty="0">
                <a:effectLst/>
              </a:rPr>
              <a:t>1</a:t>
            </a:r>
            <a:r>
              <a:rPr lang="zh-CN" altLang="en-US" dirty="0">
                <a:effectLst/>
              </a:rPr>
              <a:t>月</a:t>
            </a:r>
            <a:r>
              <a:rPr lang="en-US" altLang="zh-CN" dirty="0">
                <a:effectLst/>
              </a:rPr>
              <a:t>1</a:t>
            </a:r>
            <a:r>
              <a:rPr lang="zh-CN" altLang="en-US" dirty="0">
                <a:effectLst/>
              </a:rPr>
              <a:t>日至</a:t>
            </a:r>
            <a:r>
              <a:rPr lang="en-US" altLang="zh-CN" dirty="0">
                <a:effectLst/>
              </a:rPr>
              <a:t>2008</a:t>
            </a:r>
            <a:r>
              <a:rPr lang="zh-CN" altLang="en-US" dirty="0">
                <a:effectLst/>
              </a:rPr>
              <a:t>年</a:t>
            </a:r>
            <a:r>
              <a:rPr lang="en-US" altLang="zh-CN" dirty="0">
                <a:effectLst/>
              </a:rPr>
              <a:t>12</a:t>
            </a:r>
            <a:r>
              <a:rPr lang="zh-CN" altLang="en-US" dirty="0">
                <a:effectLst/>
              </a:rPr>
              <a:t>月</a:t>
            </a:r>
            <a:r>
              <a:rPr lang="en-US" altLang="zh-CN" dirty="0">
                <a:effectLst/>
              </a:rPr>
              <a:t>31</a:t>
            </a:r>
            <a:r>
              <a:rPr lang="zh-CN" altLang="en-US" dirty="0">
                <a:effectLst/>
              </a:rPr>
              <a:t>日期间在退伍军人管理局</a:t>
            </a:r>
            <a:r>
              <a:rPr lang="en-US" altLang="zh-CN" dirty="0">
                <a:effectLst/>
              </a:rPr>
              <a:t>130</a:t>
            </a:r>
            <a:r>
              <a:rPr lang="zh-CN" altLang="en-US" dirty="0">
                <a:effectLst/>
              </a:rPr>
              <a:t>个机构确诊的</a:t>
            </a:r>
            <a:r>
              <a:rPr lang="en-US" altLang="zh-CN" dirty="0">
                <a:effectLst/>
              </a:rPr>
              <a:t>NAFLD</a:t>
            </a:r>
            <a:r>
              <a:rPr lang="zh-CN" altLang="en-US" dirty="0">
                <a:effectLst/>
              </a:rPr>
              <a:t>患者的回顾性队列，随访至</a:t>
            </a:r>
            <a:r>
              <a:rPr lang="en-US" altLang="zh-CN" dirty="0">
                <a:effectLst/>
              </a:rPr>
              <a:t>2015</a:t>
            </a:r>
            <a:r>
              <a:rPr lang="zh-CN" altLang="en-US" dirty="0">
                <a:effectLst/>
              </a:rPr>
              <a:t>年</a:t>
            </a:r>
            <a:r>
              <a:rPr lang="en-US" altLang="zh-CN" dirty="0">
                <a:effectLst/>
              </a:rPr>
              <a:t>12</a:t>
            </a:r>
            <a:r>
              <a:rPr lang="zh-CN" altLang="en-US" dirty="0">
                <a:effectLst/>
              </a:rPr>
              <a:t>月</a:t>
            </a:r>
            <a:r>
              <a:rPr lang="en-US" altLang="zh-CN" dirty="0">
                <a:effectLst/>
              </a:rPr>
              <a:t>31</a:t>
            </a:r>
            <a:r>
              <a:rPr lang="zh-CN" altLang="en-US" dirty="0">
                <a:effectLst/>
              </a:rPr>
              <a:t>日。我们采用竞争性风险、调整后的原因特异性</a:t>
            </a:r>
            <a:r>
              <a:rPr lang="en-US" altLang="zh-CN" dirty="0">
                <a:effectLst/>
              </a:rPr>
              <a:t>Cox</a:t>
            </a:r>
            <a:r>
              <a:rPr lang="zh-CN" altLang="en-US" dirty="0">
                <a:effectLst/>
              </a:rPr>
              <a:t>模型来评估代谢特征（糖尿病、高血压、血脂异常、肥胖）作为肝硬化或肝癌发生时间的附加或组合指标或两者的复合终点的影响。</a:t>
            </a:r>
            <a:r>
              <a:rPr lang="zh-CN" altLang="en-US" b="1" dirty="0">
                <a:effectLst/>
              </a:rPr>
              <a:t>在</a:t>
            </a:r>
            <a:r>
              <a:rPr lang="en-US" altLang="zh-CN" b="1" dirty="0">
                <a:effectLst/>
              </a:rPr>
              <a:t>271906</a:t>
            </a:r>
            <a:r>
              <a:rPr lang="zh-CN" altLang="en-US" b="1" dirty="0">
                <a:effectLst/>
              </a:rPr>
              <a:t>名患者中，</a:t>
            </a:r>
            <a:r>
              <a:rPr lang="en-US" altLang="zh-CN" b="1" dirty="0">
                <a:effectLst/>
              </a:rPr>
              <a:t>22794</a:t>
            </a:r>
            <a:r>
              <a:rPr lang="zh-CN" altLang="en-US" b="1" dirty="0">
                <a:effectLst/>
              </a:rPr>
              <a:t>名患者在平均</a:t>
            </a:r>
            <a:r>
              <a:rPr lang="en-US" altLang="zh-CN" b="1" dirty="0">
                <a:effectLst/>
              </a:rPr>
              <a:t>9</a:t>
            </a:r>
            <a:r>
              <a:rPr lang="zh-CN" altLang="en-US" b="1" dirty="0">
                <a:effectLst/>
              </a:rPr>
              <a:t>年的随访中发展为肝硬化，</a:t>
            </a:r>
            <a:r>
              <a:rPr lang="en-US" altLang="zh-CN" b="1" dirty="0">
                <a:effectLst/>
              </a:rPr>
              <a:t>253</a:t>
            </a:r>
            <a:r>
              <a:rPr lang="zh-CN" altLang="en-US" b="1" dirty="0">
                <a:effectLst/>
              </a:rPr>
              <a:t>名患者发展为肝癌。</a:t>
            </a:r>
            <a:r>
              <a:rPr lang="zh-CN" altLang="en-US" dirty="0">
                <a:effectLst/>
              </a:rPr>
              <a:t>在基线检查时，平均体重指数为</a:t>
            </a:r>
            <a:r>
              <a:rPr lang="en-US" altLang="zh-CN" dirty="0">
                <a:effectLst/>
              </a:rPr>
              <a:t>31.6</a:t>
            </a:r>
            <a:r>
              <a:rPr lang="zh-CN" altLang="en-US" dirty="0">
                <a:effectLst/>
              </a:rPr>
              <a:t>（标准差为</a:t>
            </a:r>
            <a:r>
              <a:rPr lang="en-US" altLang="zh-CN" dirty="0">
                <a:effectLst/>
              </a:rPr>
              <a:t>5.6</a:t>
            </a:r>
            <a:r>
              <a:rPr lang="zh-CN" altLang="en-US" dirty="0">
                <a:effectLst/>
              </a:rPr>
              <a:t>），</a:t>
            </a:r>
            <a:r>
              <a:rPr lang="en-US" altLang="zh-CN" dirty="0">
                <a:effectLst/>
              </a:rPr>
              <a:t>28.7%</a:t>
            </a:r>
            <a:r>
              <a:rPr lang="zh-CN" altLang="en-US" dirty="0">
                <a:effectLst/>
              </a:rPr>
              <a:t>患有糖尿病，</a:t>
            </a:r>
            <a:r>
              <a:rPr lang="en-US" altLang="zh-CN" dirty="0">
                <a:effectLst/>
              </a:rPr>
              <a:t>70.3%</a:t>
            </a:r>
            <a:r>
              <a:rPr lang="zh-CN" altLang="en-US" dirty="0">
                <a:effectLst/>
              </a:rPr>
              <a:t>患有高血压，</a:t>
            </a:r>
            <a:r>
              <a:rPr lang="en-US" altLang="zh-CN" dirty="0">
                <a:effectLst/>
              </a:rPr>
              <a:t>62.3%</a:t>
            </a:r>
            <a:r>
              <a:rPr lang="zh-CN" altLang="en-US" dirty="0">
                <a:effectLst/>
              </a:rPr>
              <a:t>患有血脂异常，这些特征之间有很大的重叠。只有一个或没有代谢特征的患者进展的风险最低。每增加一个代谢特征，风险都会逐步增加。与无代谢特征的患者相比，高血压和血脂异常患者进展为肝硬化</a:t>
            </a:r>
            <a:r>
              <a:rPr lang="en-US" altLang="zh-CN" dirty="0">
                <a:effectLst/>
              </a:rPr>
              <a:t>/</a:t>
            </a:r>
            <a:r>
              <a:rPr lang="zh-CN" altLang="en-US" dirty="0">
                <a:effectLst/>
              </a:rPr>
              <a:t>肝癌的风险高</a:t>
            </a:r>
            <a:r>
              <a:rPr lang="en-US" altLang="zh-CN" dirty="0">
                <a:effectLst/>
              </a:rPr>
              <a:t>1.8</a:t>
            </a:r>
            <a:r>
              <a:rPr lang="zh-CN" altLang="en-US" dirty="0">
                <a:effectLst/>
              </a:rPr>
              <a:t>倍（危险比（</a:t>
            </a:r>
            <a:r>
              <a:rPr lang="en-US" altLang="zh-CN" dirty="0">
                <a:effectLst/>
              </a:rPr>
              <a:t>HR</a:t>
            </a:r>
            <a:r>
              <a:rPr lang="zh-CN" altLang="en-US" dirty="0">
                <a:effectLst/>
              </a:rPr>
              <a:t>）</a:t>
            </a:r>
            <a:r>
              <a:rPr lang="en-US" altLang="zh-CN" dirty="0">
                <a:effectLst/>
              </a:rPr>
              <a:t>=1.8</a:t>
            </a:r>
            <a:r>
              <a:rPr lang="zh-CN" altLang="en-US" dirty="0">
                <a:effectLst/>
              </a:rPr>
              <a:t>，</a:t>
            </a:r>
            <a:r>
              <a:rPr lang="en-US" altLang="zh-CN" dirty="0">
                <a:effectLst/>
              </a:rPr>
              <a:t>95%CI=1.59-2.06</a:t>
            </a:r>
            <a:r>
              <a:rPr lang="zh-CN" altLang="en-US" dirty="0">
                <a:effectLst/>
              </a:rPr>
              <a:t>）；糖尿病、肥胖、血脂异常和高血压患者的风险高</a:t>
            </a:r>
            <a:r>
              <a:rPr lang="en-US" altLang="zh-CN" dirty="0">
                <a:effectLst/>
              </a:rPr>
              <a:t>2.6</a:t>
            </a:r>
            <a:r>
              <a:rPr lang="zh-CN" altLang="en-US" dirty="0">
                <a:effectLst/>
              </a:rPr>
              <a:t>倍（</a:t>
            </a:r>
            <a:r>
              <a:rPr lang="en-US" altLang="zh-CN" dirty="0">
                <a:effectLst/>
              </a:rPr>
              <a:t>HR=2.6</a:t>
            </a:r>
            <a:r>
              <a:rPr lang="zh-CN" altLang="en-US" dirty="0">
                <a:effectLst/>
              </a:rPr>
              <a:t>，</a:t>
            </a:r>
            <a:r>
              <a:rPr lang="en-US" altLang="zh-CN" dirty="0">
                <a:effectLst/>
              </a:rPr>
              <a:t>95%CI=2.3</a:t>
            </a:r>
            <a:r>
              <a:rPr lang="zh-CN" altLang="en-US" dirty="0">
                <a:effectLst/>
              </a:rPr>
              <a:t>，</a:t>
            </a:r>
            <a:r>
              <a:rPr lang="en-US" altLang="zh-CN" dirty="0">
                <a:effectLst/>
              </a:rPr>
              <a:t>2.9</a:t>
            </a:r>
            <a:r>
              <a:rPr lang="zh-CN" altLang="en-US" dirty="0">
                <a:effectLst/>
              </a:rPr>
              <a:t>）。这些相关性在肝癌中更为明显。糖尿病与肝癌的关联性最强。结论：</a:t>
            </a:r>
            <a:r>
              <a:rPr lang="en-US" altLang="zh-CN" dirty="0">
                <a:effectLst/>
              </a:rPr>
              <a:t>NAFLD</a:t>
            </a:r>
            <a:r>
              <a:rPr lang="zh-CN" altLang="en-US" dirty="0">
                <a:effectLst/>
              </a:rPr>
              <a:t>患者的每一个额外的代谢特征都增加了肝硬化和肝癌的风险。糖尿病是肝癌发展的最高风险。合并高血压和肥胖的糖尿病患者可能是二级预防的重要目标。</a:t>
            </a:r>
            <a:endParaRPr lang="en-US" altLang="zh-CN" dirty="0">
              <a:effectLst/>
            </a:endParaRPr>
          </a:p>
          <a:p>
            <a:r>
              <a:rPr lang="zh-CN" altLang="en-US" dirty="0">
                <a:effectLst/>
              </a:rPr>
              <a:t>基线</a:t>
            </a:r>
            <a:endParaRPr lang="en-US" altLang="zh-CN" dirty="0">
              <a:effectLst/>
            </a:endParaRPr>
          </a:p>
          <a:p>
            <a:endParaRPr lang="en-US" altLang="zh-CN" dirty="0">
              <a:effectLst/>
            </a:endParaRPr>
          </a:p>
          <a:p>
            <a:pPr rtl="0"/>
            <a:r>
              <a:rPr lang="en-US" altLang="zh-CN" dirty="0">
                <a:effectLst/>
              </a:rPr>
              <a:t>271906</a:t>
            </a:r>
            <a:r>
              <a:rPr lang="zh-CN" altLang="en-US" dirty="0">
                <a:effectLst/>
              </a:rPr>
              <a:t>例</a:t>
            </a:r>
            <a:r>
              <a:rPr lang="en-US" altLang="zh-CN" dirty="0">
                <a:effectLst/>
              </a:rPr>
              <a:t>NAFLD</a:t>
            </a:r>
            <a:r>
              <a:rPr lang="zh-CN" altLang="en-US" dirty="0">
                <a:effectLst/>
              </a:rPr>
              <a:t>患者。首次</a:t>
            </a:r>
            <a:r>
              <a:rPr lang="en-US" altLang="zh-CN" dirty="0">
                <a:effectLst/>
              </a:rPr>
              <a:t>ALT</a:t>
            </a:r>
            <a:r>
              <a:rPr lang="zh-CN" altLang="en-US" dirty="0">
                <a:effectLst/>
              </a:rPr>
              <a:t>升高时平均年龄</a:t>
            </a:r>
            <a:r>
              <a:rPr lang="en-US" altLang="zh-CN" dirty="0">
                <a:effectLst/>
              </a:rPr>
              <a:t>55.5</a:t>
            </a:r>
            <a:r>
              <a:rPr lang="zh-CN" altLang="en-US" dirty="0">
                <a:effectLst/>
              </a:rPr>
              <a:t>岁（标准差</a:t>
            </a:r>
            <a:r>
              <a:rPr lang="en-US" altLang="zh-CN" dirty="0">
                <a:effectLst/>
              </a:rPr>
              <a:t>12.8</a:t>
            </a:r>
            <a:r>
              <a:rPr lang="zh-CN" altLang="en-US" dirty="0">
                <a:effectLst/>
              </a:rPr>
              <a:t>岁），男性</a:t>
            </a:r>
            <a:r>
              <a:rPr lang="en-US" altLang="zh-CN" dirty="0">
                <a:effectLst/>
              </a:rPr>
              <a:t>94.3%</a:t>
            </a:r>
            <a:r>
              <a:rPr lang="zh-CN" altLang="en-US" dirty="0">
                <a:effectLst/>
              </a:rPr>
              <a:t>，白人</a:t>
            </a:r>
            <a:r>
              <a:rPr lang="en-US" altLang="zh-CN" dirty="0">
                <a:effectLst/>
              </a:rPr>
              <a:t>69.1%</a:t>
            </a:r>
            <a:r>
              <a:rPr lang="zh-CN" altLang="en-US" dirty="0">
                <a:effectLst/>
              </a:rPr>
              <a:t>，非裔美国人</a:t>
            </a:r>
            <a:r>
              <a:rPr lang="en-US" altLang="zh-CN" dirty="0">
                <a:effectLst/>
              </a:rPr>
              <a:t>11.5%</a:t>
            </a:r>
            <a:r>
              <a:rPr lang="zh-CN" altLang="en-US" dirty="0">
                <a:effectLst/>
              </a:rPr>
              <a:t>，西班牙裔</a:t>
            </a:r>
            <a:r>
              <a:rPr lang="en-US" altLang="zh-CN" dirty="0">
                <a:effectLst/>
              </a:rPr>
              <a:t>5.4%</a:t>
            </a:r>
            <a:r>
              <a:rPr lang="zh-CN" altLang="en-US" dirty="0">
                <a:effectLst/>
              </a:rPr>
              <a:t>。在基线检查时，平均体重指数为</a:t>
            </a:r>
            <a:r>
              <a:rPr lang="en-US" altLang="zh-CN" dirty="0">
                <a:effectLst/>
              </a:rPr>
              <a:t>31.6</a:t>
            </a:r>
            <a:r>
              <a:rPr lang="zh-CN" altLang="en-US" dirty="0">
                <a:effectLst/>
              </a:rPr>
              <a:t>（标准差为</a:t>
            </a:r>
            <a:r>
              <a:rPr lang="en-US" altLang="zh-CN" dirty="0">
                <a:effectLst/>
              </a:rPr>
              <a:t>5.6</a:t>
            </a:r>
            <a:r>
              <a:rPr lang="zh-CN" altLang="en-US" dirty="0">
                <a:effectLst/>
              </a:rPr>
              <a:t>），</a:t>
            </a:r>
            <a:r>
              <a:rPr lang="en-US" altLang="zh-CN" dirty="0">
                <a:effectLst/>
              </a:rPr>
              <a:t>28.7%</a:t>
            </a:r>
            <a:r>
              <a:rPr lang="zh-CN" altLang="en-US" dirty="0">
                <a:effectLst/>
              </a:rPr>
              <a:t>有糖尿病，</a:t>
            </a:r>
            <a:r>
              <a:rPr lang="en-US" altLang="zh-CN" dirty="0">
                <a:effectLst/>
              </a:rPr>
              <a:t>70.3%</a:t>
            </a:r>
            <a:r>
              <a:rPr lang="zh-CN" altLang="en-US" dirty="0">
                <a:effectLst/>
              </a:rPr>
              <a:t>有高血压。</a:t>
            </a:r>
            <a:r>
              <a:rPr lang="en-US" altLang="zh-CN" dirty="0">
                <a:effectLst/>
              </a:rPr>
              <a:t>92%</a:t>
            </a:r>
            <a:r>
              <a:rPr lang="zh-CN" altLang="en-US" dirty="0">
                <a:effectLst/>
              </a:rPr>
              <a:t>以上的患者 进行</a:t>
            </a:r>
            <a:r>
              <a:rPr lang="en-US" altLang="zh-CN" dirty="0">
                <a:effectLst/>
              </a:rPr>
              <a:t>1</a:t>
            </a:r>
            <a:r>
              <a:rPr lang="zh-CN" altLang="en-US" dirty="0">
                <a:effectLst/>
              </a:rPr>
              <a:t>次以上的实验室试验，以确定基线时的高密度脂蛋白和甘油三酯值。其中</a:t>
            </a:r>
            <a:r>
              <a:rPr lang="en-US" altLang="zh-CN" dirty="0">
                <a:effectLst/>
              </a:rPr>
              <a:t>52.5%</a:t>
            </a:r>
            <a:r>
              <a:rPr lang="zh-CN" altLang="en-US" dirty="0">
                <a:effectLst/>
              </a:rPr>
              <a:t>的患者</a:t>
            </a:r>
            <a:r>
              <a:rPr lang="en-US" altLang="zh-CN" dirty="0">
                <a:effectLst/>
              </a:rPr>
              <a:t>HDL</a:t>
            </a:r>
            <a:r>
              <a:rPr lang="zh-CN" altLang="en-US" dirty="0">
                <a:effectLst/>
              </a:rPr>
              <a:t>值</a:t>
            </a:r>
            <a:r>
              <a:rPr lang="en-US" altLang="zh-CN" dirty="0">
                <a:effectLst/>
              </a:rPr>
              <a:t>&lt;40mg/dl</a:t>
            </a:r>
            <a:r>
              <a:rPr lang="zh-CN" altLang="en-US" dirty="0">
                <a:effectLst/>
              </a:rPr>
              <a:t>，</a:t>
            </a:r>
            <a:r>
              <a:rPr lang="en-US" altLang="zh-CN" dirty="0">
                <a:effectLst/>
              </a:rPr>
              <a:t>34.2%</a:t>
            </a:r>
            <a:r>
              <a:rPr lang="zh-CN" altLang="en-US" dirty="0">
                <a:effectLst/>
              </a:rPr>
              <a:t>的患者甘油三酯</a:t>
            </a:r>
            <a:r>
              <a:rPr lang="en-US" altLang="zh-CN" dirty="0">
                <a:effectLst/>
              </a:rPr>
              <a:t>&gt;200mg/dl</a:t>
            </a:r>
            <a:endParaRPr lang="en-US" altLang="zh-CN" dirty="0">
              <a:effectLst/>
            </a:endParaRPr>
          </a:p>
          <a:p>
            <a:pPr rtl="0"/>
            <a:endParaRPr lang="en-US"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该研究发表在</a:t>
            </a:r>
            <a:r>
              <a:rPr lang="en-US" altLang="zh-CN" sz="1200" b="0" i="0" kern="1200" dirty="0">
                <a:solidFill>
                  <a:schemeClr val="tx1"/>
                </a:solidFill>
                <a:effectLst/>
                <a:latin typeface="+mn-lt"/>
                <a:ea typeface="+mn-ea"/>
                <a:cs typeface="+mn-cs"/>
              </a:rPr>
              <a:t>J. Am. Coll. </a:t>
            </a:r>
            <a:r>
              <a:rPr lang="en-US" altLang="zh-CN" sz="1200" b="0" i="0" kern="1200" dirty="0" err="1">
                <a:solidFill>
                  <a:schemeClr val="tx1"/>
                </a:solidFill>
                <a:effectLst/>
                <a:latin typeface="+mn-lt"/>
                <a:ea typeface="+mn-ea"/>
                <a:cs typeface="+mn-cs"/>
              </a:rPr>
              <a:t>Cardiol</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，美国心脏病学会杂志，心血管领域著名期刊。</a:t>
            </a:r>
            <a:endParaRPr lang="en-US" altLang="zh-CN"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非酒精性脂肪性肝病</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通过一些被提出的病理生理机制增加了发展为心血管疾病</a:t>
            </a:r>
            <a:r>
              <a:rPr lang="en-US" altLang="zh-CN" sz="1200" kern="1200" dirty="0">
                <a:solidFill>
                  <a:schemeClr val="tx1"/>
                </a:solidFill>
                <a:effectLst/>
                <a:latin typeface="+mn-lt"/>
                <a:ea typeface="+mn-ea"/>
                <a:cs typeface="+mn-cs"/>
              </a:rPr>
              <a:t>(CVD)</a:t>
            </a:r>
            <a:r>
              <a:rPr lang="zh-CN" altLang="en-US" sz="1200" kern="1200" dirty="0">
                <a:solidFill>
                  <a:schemeClr val="tx1"/>
                </a:solidFill>
                <a:effectLst/>
                <a:latin typeface="+mn-lt"/>
                <a:ea typeface="+mn-ea"/>
                <a:cs typeface="+mn-cs"/>
              </a:rPr>
              <a:t>的风险。</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中存在的多种循环系统标志物可增加全身炎症，改变血管张力，促进斑块形成。</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还会导致肝脏胰岛素抵抗、脂质代谢改变、氧化应激增加、血小板活化和内皮功能障碍。</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en-US" altLang="zh-CN" dirty="0"/>
              <a:t>NAFLD</a:t>
            </a:r>
            <a:r>
              <a:rPr lang="zh-CN" altLang="en-US" dirty="0"/>
              <a:t>和</a:t>
            </a:r>
            <a:r>
              <a:rPr lang="en-US" altLang="zh-CN" dirty="0"/>
              <a:t>CVD</a:t>
            </a:r>
            <a:r>
              <a:rPr lang="zh-CN" altLang="en-US" dirty="0"/>
              <a:t>共同存在诸多危险因素，均为</a:t>
            </a:r>
            <a:r>
              <a:rPr lang="en-US" altLang="zh-CN" dirty="0" err="1"/>
              <a:t>MetS</a:t>
            </a:r>
            <a:r>
              <a:rPr lang="zh-CN" altLang="en-US" dirty="0"/>
              <a:t>终末器官损伤的表现。此外，</a:t>
            </a:r>
            <a:r>
              <a:rPr lang="en-US" altLang="zh-CN" dirty="0"/>
              <a:t>NAFLD</a:t>
            </a:r>
            <a:r>
              <a:rPr lang="zh-CN" altLang="en-US" dirty="0"/>
              <a:t>单独增加动脉粥样硬化、心肌病和心律失常的风险，临床上可导致心血管疾病的发病率和死亡率。</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mn-lt"/>
                <a:ea typeface="+mn-ea"/>
                <a:cs typeface="+mn-cs"/>
              </a:rPr>
              <a:t>这项最新的大型观察性研究的荟萃分析结果表明，</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与致命和非致命心血管事件的风险增加显著相关。</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管理</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患者的临床医生不应只关注肝脏疾病，还应考虑心血管疾病风险的增加，并进行早期、积极的风险因素修正。</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zh-CN" altLang="en-US" dirty="0">
                <a:effectLst/>
              </a:rPr>
              <a:t>非酒精性脂肪性肝病（</a:t>
            </a:r>
            <a:r>
              <a:rPr lang="en-US" altLang="zh-CN" dirty="0">
                <a:effectLst/>
              </a:rPr>
              <a:t>NAFLD</a:t>
            </a:r>
            <a:r>
              <a:rPr lang="zh-CN" altLang="en-US" dirty="0">
                <a:effectLst/>
              </a:rPr>
              <a:t>）是目前世界上最常见的慢性肝病。</a:t>
            </a:r>
            <a:r>
              <a:rPr lang="en-US" altLang="zh-CN" dirty="0">
                <a:effectLst/>
              </a:rPr>
              <a:t>2</a:t>
            </a:r>
            <a:r>
              <a:rPr lang="zh-CN" altLang="en-US" dirty="0">
                <a:effectLst/>
              </a:rPr>
              <a:t>型糖尿病（</a:t>
            </a:r>
            <a:r>
              <a:rPr lang="en-US" altLang="zh-CN" dirty="0">
                <a:effectLst/>
              </a:rPr>
              <a:t>T2DM</a:t>
            </a:r>
            <a:r>
              <a:rPr lang="zh-CN" altLang="en-US" dirty="0">
                <a:effectLst/>
              </a:rPr>
              <a:t>）是</a:t>
            </a:r>
            <a:r>
              <a:rPr lang="en-US" altLang="zh-CN" dirty="0">
                <a:effectLst/>
              </a:rPr>
              <a:t>NAFLD</a:t>
            </a:r>
            <a:r>
              <a:rPr lang="zh-CN" altLang="en-US" dirty="0">
                <a:effectLst/>
              </a:rPr>
              <a:t>的重要危险因素。另外，</a:t>
            </a:r>
            <a:r>
              <a:rPr lang="en-US" altLang="zh-CN" dirty="0">
                <a:effectLst/>
              </a:rPr>
              <a:t>2</a:t>
            </a:r>
            <a:r>
              <a:rPr lang="zh-CN" altLang="en-US" dirty="0">
                <a:effectLst/>
              </a:rPr>
              <a:t>型糖尿病似乎加速了 </a:t>
            </a:r>
            <a:r>
              <a:rPr lang="en-US" altLang="zh-CN" dirty="0">
                <a:effectLst/>
              </a:rPr>
              <a:t>NAFLD</a:t>
            </a:r>
            <a:r>
              <a:rPr lang="zh-CN" altLang="en-US" dirty="0">
                <a:effectLst/>
              </a:rPr>
              <a:t>的进展。尽管</a:t>
            </a:r>
            <a:r>
              <a:rPr lang="en-US" altLang="zh-CN" dirty="0">
                <a:effectLst/>
              </a:rPr>
              <a:t>NAFLD</a:t>
            </a:r>
            <a:r>
              <a:rPr lang="zh-CN" altLang="en-US" dirty="0">
                <a:effectLst/>
              </a:rPr>
              <a:t>在</a:t>
            </a:r>
            <a:r>
              <a:rPr lang="en-US" altLang="zh-CN" dirty="0">
                <a:effectLst/>
              </a:rPr>
              <a:t>2</a:t>
            </a:r>
            <a:r>
              <a:rPr lang="zh-CN" altLang="en-US" dirty="0">
                <a:effectLst/>
              </a:rPr>
              <a:t>型糖尿病患者中的发病率高，临床意义严重，但在临床上却常常被忽视。这个荟萃分析提供了 </a:t>
            </a:r>
            <a:r>
              <a:rPr lang="en-US" altLang="zh-CN" dirty="0">
                <a:effectLst/>
              </a:rPr>
              <a:t>2</a:t>
            </a:r>
            <a:r>
              <a:rPr lang="zh-CN" altLang="en-US" dirty="0">
                <a:effectLst/>
              </a:rPr>
              <a:t>型糖尿病患者</a:t>
            </a:r>
            <a:r>
              <a:rPr lang="en-US" altLang="zh-CN" dirty="0">
                <a:effectLst/>
              </a:rPr>
              <a:t>NAFLD</a:t>
            </a:r>
            <a:r>
              <a:rPr lang="zh-CN" altLang="en-US" dirty="0">
                <a:effectLst/>
              </a:rPr>
              <a:t>和</a:t>
            </a:r>
            <a:r>
              <a:rPr lang="en-US" altLang="zh-CN" dirty="0">
                <a:effectLst/>
              </a:rPr>
              <a:t>NASH</a:t>
            </a:r>
            <a:r>
              <a:rPr lang="zh-CN" altLang="en-US" dirty="0">
                <a:effectLst/>
              </a:rPr>
              <a:t>患病率高的证据。在这方面，所有重要的利益相关者（初级保健医生、专家和卫生政策制定者）必须优先考虑提高对</a:t>
            </a:r>
            <a:r>
              <a:rPr lang="en-US" altLang="zh-CN" dirty="0">
                <a:effectLst/>
              </a:rPr>
              <a:t>2</a:t>
            </a:r>
            <a:r>
              <a:rPr lang="zh-CN" altLang="en-US" dirty="0">
                <a:effectLst/>
              </a:rPr>
              <a:t>型糖尿病患者中非酒精性脂肪性肝病重要性的认识 </a:t>
            </a:r>
            <a:endParaRPr lang="zh-CN" altLang="en-US" dirty="0">
              <a:effectLst/>
            </a:endParaRPr>
          </a:p>
          <a:p>
            <a:pPr rtl="0"/>
            <a:endParaRPr lang="en-US" altLang="zh-CN" dirty="0">
              <a:effectLst/>
            </a:endParaRPr>
          </a:p>
          <a:p>
            <a:pPr rtl="0"/>
            <a:r>
              <a:rPr lang="zh-CN" altLang="en-US" dirty="0">
                <a:effectLst/>
              </a:rPr>
              <a:t>强调：</a:t>
            </a:r>
            <a:endParaRPr lang="en-US" altLang="zh-CN" dirty="0">
              <a:effectLst/>
            </a:endParaRPr>
          </a:p>
          <a:p>
            <a:pPr rtl="0"/>
            <a:r>
              <a:rPr lang="en-US" altLang="zh-CN" dirty="0">
                <a:effectLst/>
              </a:rPr>
              <a:t>Prevalence of NAFLD in patients with type 2 diabetes mellitus is more than 2-fold higher than in the general population</a:t>
            </a:r>
            <a:endParaRPr lang="en-US" altLang="zh-CN" dirty="0">
              <a:effectLst/>
            </a:endParaRPr>
          </a:p>
          <a:p>
            <a:pPr rtl="0"/>
            <a:r>
              <a:rPr lang="en-US" altLang="zh-CN" dirty="0">
                <a:effectLst/>
              </a:rPr>
              <a:t>2</a:t>
            </a:r>
            <a:r>
              <a:rPr lang="zh-CN" altLang="en-US" dirty="0">
                <a:effectLst/>
              </a:rPr>
              <a:t>型糖尿病患者中</a:t>
            </a:r>
            <a:r>
              <a:rPr lang="en-US" altLang="zh-CN" dirty="0">
                <a:effectLst/>
              </a:rPr>
              <a:t>NAFLD</a:t>
            </a:r>
            <a:r>
              <a:rPr lang="zh-CN" altLang="en-US" dirty="0">
                <a:effectLst/>
              </a:rPr>
              <a:t>的患病率是普通人群的</a:t>
            </a:r>
            <a:r>
              <a:rPr lang="en-US" altLang="zh-CN" dirty="0">
                <a:effectLst/>
              </a:rPr>
              <a:t>2</a:t>
            </a:r>
            <a:r>
              <a:rPr lang="zh-CN" altLang="en-US" dirty="0">
                <a:effectLst/>
              </a:rPr>
              <a:t>倍以上。 </a:t>
            </a:r>
            <a:endParaRPr lang="zh-CN" altLang="en-US" dirty="0">
              <a:effectLst/>
            </a:endParaRPr>
          </a:p>
          <a:p>
            <a:pPr rtl="0"/>
            <a:r>
              <a:rPr lang="en-US" altLang="zh-CN" dirty="0">
                <a:effectLst/>
              </a:rPr>
              <a:t>The overall prevalence of NAFLD among patients with type 2 diabetes mellitus is 55.5%.</a:t>
            </a:r>
            <a:endParaRPr lang="en-US" altLang="zh-CN" dirty="0">
              <a:effectLst/>
            </a:endParaRPr>
          </a:p>
          <a:p>
            <a:pPr rtl="0"/>
            <a:r>
              <a:rPr lang="zh-CN" altLang="en-US" dirty="0">
                <a:effectLst/>
              </a:rPr>
              <a:t>在</a:t>
            </a:r>
            <a:r>
              <a:rPr lang="en-US" altLang="zh-CN" dirty="0">
                <a:effectLst/>
              </a:rPr>
              <a:t>2</a:t>
            </a:r>
            <a:r>
              <a:rPr lang="zh-CN" altLang="en-US" dirty="0">
                <a:effectLst/>
              </a:rPr>
              <a:t>型糖尿病患者中，</a:t>
            </a:r>
            <a:r>
              <a:rPr lang="en-US" altLang="zh-CN" dirty="0">
                <a:effectLst/>
              </a:rPr>
              <a:t>NAFLD</a:t>
            </a:r>
            <a:r>
              <a:rPr lang="zh-CN" altLang="en-US" dirty="0">
                <a:effectLst/>
              </a:rPr>
              <a:t>的总患病率为</a:t>
            </a:r>
            <a:r>
              <a:rPr lang="en-US" altLang="zh-CN" dirty="0">
                <a:effectLst/>
              </a:rPr>
              <a:t>55.5%</a:t>
            </a:r>
            <a:r>
              <a:rPr lang="zh-CN" altLang="en-US" dirty="0">
                <a:effectLst/>
              </a:rPr>
              <a:t>。 </a:t>
            </a:r>
            <a:endParaRPr lang="zh-CN" altLang="en-US" dirty="0">
              <a:effectLst/>
            </a:endParaRPr>
          </a:p>
          <a:p>
            <a:pPr rtl="0"/>
            <a:r>
              <a:rPr lang="zh-CN" altLang="en-US" dirty="0">
                <a:effectLst/>
              </a:rPr>
              <a:t> </a:t>
            </a:r>
            <a:r>
              <a:rPr lang="en-US" altLang="zh-CN" dirty="0">
                <a:effectLst/>
              </a:rPr>
              <a:t>The global prevalence of non-alcoholic steatohepatitis among patients with type 2 diabetes is 37.3%.</a:t>
            </a:r>
            <a:endParaRPr lang="en-US" altLang="zh-CN" dirty="0">
              <a:effectLst/>
            </a:endParaRPr>
          </a:p>
          <a:p>
            <a:pPr rtl="0"/>
            <a:r>
              <a:rPr lang="zh-CN" altLang="en-US" dirty="0">
                <a:effectLst/>
              </a:rPr>
              <a:t>非酒精性脂肪性肝炎在</a:t>
            </a:r>
            <a:r>
              <a:rPr lang="en-US" altLang="zh-CN" dirty="0">
                <a:effectLst/>
              </a:rPr>
              <a:t>2</a:t>
            </a:r>
            <a:r>
              <a:rPr lang="zh-CN" altLang="en-US" dirty="0">
                <a:effectLst/>
              </a:rPr>
              <a:t>型糖尿病患者中的全球患病率为</a:t>
            </a:r>
            <a:r>
              <a:rPr lang="en-US" altLang="zh-CN" dirty="0">
                <a:effectLst/>
              </a:rPr>
              <a:t>37.3%</a:t>
            </a:r>
            <a:r>
              <a:rPr lang="zh-CN" altLang="en-US" dirty="0">
                <a:effectLst/>
              </a:rPr>
              <a:t>。 </a:t>
            </a:r>
            <a:endParaRPr lang="zh-CN" altLang="en-US" dirty="0">
              <a:effectLst/>
            </a:endParaRPr>
          </a:p>
          <a:p>
            <a:pPr rtl="0"/>
            <a:r>
              <a:rPr lang="zh-CN" altLang="en-US" dirty="0">
                <a:effectLst/>
              </a:rPr>
              <a:t> </a:t>
            </a:r>
            <a:r>
              <a:rPr lang="en-US" altLang="zh-CN" dirty="0">
                <a:effectLst/>
              </a:rPr>
              <a:t>Of the patients with NAFLD and type 2 diabetes mellitus who undergo liver biopsy, 17% have advanced fibrosis.</a:t>
            </a:r>
            <a:endParaRPr lang="en-US" altLang="zh-CN" dirty="0">
              <a:effectLst/>
            </a:endParaRPr>
          </a:p>
          <a:p>
            <a:pPr rtl="0"/>
            <a:r>
              <a:rPr lang="zh-CN" altLang="en-US" dirty="0">
                <a:effectLst/>
              </a:rPr>
              <a:t>在接受肝活检的</a:t>
            </a:r>
            <a:r>
              <a:rPr lang="en-US" altLang="zh-CN" dirty="0">
                <a:effectLst/>
              </a:rPr>
              <a:t>NAFLD</a:t>
            </a:r>
            <a:r>
              <a:rPr lang="zh-CN" altLang="en-US" dirty="0">
                <a:effectLst/>
              </a:rPr>
              <a:t>和</a:t>
            </a:r>
            <a:r>
              <a:rPr lang="en-US" altLang="zh-CN" dirty="0">
                <a:effectLst/>
              </a:rPr>
              <a:t>2</a:t>
            </a:r>
            <a:r>
              <a:rPr lang="zh-CN" altLang="en-US" dirty="0">
                <a:effectLst/>
              </a:rPr>
              <a:t>型糖尿病患者中，</a:t>
            </a:r>
            <a:r>
              <a:rPr lang="en-US" altLang="zh-CN" dirty="0">
                <a:effectLst/>
              </a:rPr>
              <a:t>17%</a:t>
            </a:r>
            <a:r>
              <a:rPr lang="zh-CN" altLang="en-US" dirty="0">
                <a:effectLst/>
              </a:rPr>
              <a:t>有晚期纤维化。</a:t>
            </a:r>
            <a:endParaRPr lang="en-US" altLang="zh-CN" dirty="0">
              <a:effectLst/>
            </a:endParaRPr>
          </a:p>
          <a:p>
            <a:pPr rtl="0"/>
            <a:endParaRPr lang="en-US" altLang="zh-CN" dirty="0">
              <a:effectLst/>
            </a:endParaRPr>
          </a:p>
          <a:p>
            <a:pPr rtl="0"/>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zh-CN" altLang="en-US" dirty="0">
                <a:effectLst/>
              </a:rPr>
              <a:t>非酒精性脂肪性肝病（</a:t>
            </a:r>
            <a:r>
              <a:rPr lang="en-US" altLang="zh-CN" dirty="0">
                <a:effectLst/>
              </a:rPr>
              <a:t>NAFLD</a:t>
            </a:r>
            <a:r>
              <a:rPr lang="zh-CN" altLang="en-US" dirty="0">
                <a:effectLst/>
              </a:rPr>
              <a:t>）是世界上最常见的慢性肝病。亚洲是一个 社会经济状况和肥胖患病率有显著变化的大的、异质的地区。我们估计 亚洲人群</a:t>
            </a:r>
            <a:r>
              <a:rPr lang="en-US" altLang="zh-CN" dirty="0">
                <a:effectLst/>
              </a:rPr>
              <a:t>NAFLD</a:t>
            </a:r>
            <a:r>
              <a:rPr lang="zh-CN" altLang="en-US" dirty="0">
                <a:effectLst/>
              </a:rPr>
              <a:t>的患病率、发病率和结果，以帮助利益相关者了解 </a:t>
            </a:r>
            <a:r>
              <a:rPr lang="en-US" altLang="zh-CN" dirty="0">
                <a:effectLst/>
              </a:rPr>
              <a:t>NAFLD</a:t>
            </a:r>
            <a:r>
              <a:rPr lang="zh-CN" altLang="en-US" dirty="0">
                <a:effectLst/>
              </a:rPr>
              <a:t>疾病负担。</a:t>
            </a:r>
            <a:endParaRPr lang="en-US" altLang="zh-CN" kern="100" spc="300" dirty="0">
              <a:latin typeface="Calibri" panose="020F0502020204030204" pitchFamily="34" charset="0"/>
              <a:ea typeface="宋体" panose="02010600030101010101" pitchFamily="2" charset="-122"/>
              <a:cs typeface="Times New Roman" panose="02020603050405020304" charset="0"/>
            </a:endParaRPr>
          </a:p>
          <a:p>
            <a:r>
              <a:rPr lang="zh-CN" altLang="zh-CN" kern="100" spc="300" dirty="0">
                <a:latin typeface="Calibri" panose="020F0502020204030204" pitchFamily="34" charset="0"/>
                <a:ea typeface="宋体" panose="02010600030101010101" pitchFamily="2" charset="-122"/>
                <a:cs typeface="Times New Roman" panose="02020603050405020304" charset="0"/>
              </a:rPr>
              <a:t>研究表明：</a:t>
            </a:r>
            <a:r>
              <a:rPr lang="en-US" altLang="zh-CN" kern="100" spc="300" dirty="0">
                <a:latin typeface="Calibri" panose="020F0502020204030204" pitchFamily="34" charset="0"/>
                <a:ea typeface="宋体" panose="02010600030101010101" pitchFamily="2" charset="-122"/>
                <a:cs typeface="Times New Roman" panose="02020603050405020304" charset="0"/>
              </a:rPr>
              <a:t> NAFLD</a:t>
            </a:r>
            <a:r>
              <a:rPr lang="zh-CN" altLang="zh-CN" kern="100" spc="300" dirty="0">
                <a:latin typeface="Calibri" panose="020F0502020204030204" pitchFamily="34" charset="0"/>
                <a:ea typeface="宋体" panose="02010600030101010101" pitchFamily="2" charset="-122"/>
                <a:cs typeface="Times New Roman" panose="02020603050405020304" charset="0"/>
              </a:rPr>
              <a:t>在亚洲地区</a:t>
            </a:r>
            <a:r>
              <a:rPr lang="en-US" altLang="zh-CN" kern="100" spc="300" dirty="0">
                <a:latin typeface="Calibri" panose="020F0502020204030204" pitchFamily="34" charset="0"/>
                <a:ea typeface="宋体" panose="02010600030101010101" pitchFamily="2" charset="-122"/>
                <a:cs typeface="Times New Roman" panose="02020603050405020304" charset="0"/>
              </a:rPr>
              <a:t>NAFLD</a:t>
            </a:r>
            <a:r>
              <a:rPr lang="zh-CN" altLang="zh-CN" kern="100" spc="300" dirty="0">
                <a:latin typeface="Calibri" panose="020F0502020204030204" pitchFamily="34" charset="0"/>
                <a:ea typeface="宋体" panose="02010600030101010101" pitchFamily="2" charset="-122"/>
                <a:cs typeface="Times New Roman" panose="02020603050405020304" charset="0"/>
              </a:rPr>
              <a:t>的总体患病率为</a:t>
            </a:r>
            <a:r>
              <a:rPr lang="en-US" altLang="zh-CN" kern="100" spc="300" dirty="0">
                <a:latin typeface="Calibri" panose="020F0502020204030204" pitchFamily="34" charset="0"/>
                <a:ea typeface="宋体" panose="02010600030101010101" pitchFamily="2" charset="-122"/>
                <a:cs typeface="Times New Roman" panose="02020603050405020304" charset="0"/>
              </a:rPr>
              <a:t>29.62%</a:t>
            </a:r>
            <a:r>
              <a:rPr lang="zh-CN" altLang="en-US" kern="100" spc="300" dirty="0">
                <a:latin typeface="Calibri" panose="020F0502020204030204" pitchFamily="34" charset="0"/>
                <a:ea typeface="宋体" panose="02010600030101010101" pitchFamily="2" charset="-122"/>
                <a:cs typeface="Times New Roman" panose="02020603050405020304" charset="0"/>
              </a:rPr>
              <a:t>，</a:t>
            </a:r>
            <a:r>
              <a:rPr lang="zh-CN" altLang="en-US"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亚洲地区的患病率显著上升，</a:t>
            </a:r>
            <a:r>
              <a:rPr lang="en-US" altLang="zh-CN" kern="100" spc="300" dirty="0">
                <a:latin typeface="Calibri" panose="020F0502020204030204" pitchFamily="34" charset="0"/>
                <a:ea typeface="宋体" panose="02010600030101010101" pitchFamily="2" charset="-122"/>
                <a:cs typeface="Times New Roman" panose="02020603050405020304" charset="0"/>
              </a:rPr>
              <a:t>1999-2005</a:t>
            </a:r>
            <a:r>
              <a:rPr lang="zh-CN" altLang="en-US" kern="100" spc="300" dirty="0">
                <a:latin typeface="Calibri" panose="020F0502020204030204" pitchFamily="34" charset="0"/>
                <a:ea typeface="宋体" panose="02010600030101010101" pitchFamily="2" charset="-122"/>
                <a:cs typeface="Times New Roman" panose="02020603050405020304" charset="0"/>
              </a:rPr>
              <a:t>年患病率为</a:t>
            </a:r>
            <a:r>
              <a:rPr lang="en-US" altLang="zh-CN"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25.28%</a:t>
            </a:r>
            <a:r>
              <a:rPr lang="zh-CN" altLang="en-US" kern="100" spc="300" dirty="0">
                <a:latin typeface="Calibri" panose="020F0502020204030204" pitchFamily="34" charset="0"/>
                <a:ea typeface="宋体" panose="02010600030101010101" pitchFamily="2" charset="-122"/>
                <a:cs typeface="Times New Roman" panose="02020603050405020304" charset="0"/>
              </a:rPr>
              <a:t>，</a:t>
            </a:r>
            <a:r>
              <a:rPr lang="en-US" altLang="zh-CN" kern="100" spc="300" dirty="0">
                <a:latin typeface="Calibri" panose="020F0502020204030204" pitchFamily="34" charset="0"/>
                <a:ea typeface="宋体" panose="02010600030101010101" pitchFamily="2" charset="-122"/>
                <a:cs typeface="Times New Roman" panose="02020603050405020304" charset="0"/>
              </a:rPr>
              <a:t>2006-2011</a:t>
            </a:r>
            <a:r>
              <a:rPr lang="zh-CN" altLang="en-US" kern="100" spc="300" dirty="0">
                <a:latin typeface="Calibri" panose="020F0502020204030204" pitchFamily="34" charset="0"/>
                <a:ea typeface="宋体" panose="02010600030101010101" pitchFamily="2" charset="-122"/>
                <a:cs typeface="Times New Roman" panose="02020603050405020304" charset="0"/>
              </a:rPr>
              <a:t>年患病率为</a:t>
            </a:r>
            <a:r>
              <a:rPr lang="en-US" altLang="zh-CN"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28.46%</a:t>
            </a:r>
            <a:r>
              <a:rPr lang="zh-CN" altLang="en-US" kern="100" spc="300" dirty="0">
                <a:latin typeface="Calibri" panose="020F0502020204030204" pitchFamily="34" charset="0"/>
                <a:ea typeface="宋体" panose="02010600030101010101" pitchFamily="2" charset="-122"/>
                <a:cs typeface="Times New Roman" panose="02020603050405020304" charset="0"/>
              </a:rPr>
              <a:t>，</a:t>
            </a:r>
            <a:r>
              <a:rPr lang="en-US" altLang="zh-CN" kern="100" spc="300" dirty="0">
                <a:latin typeface="Calibri" panose="020F0502020204030204" pitchFamily="34" charset="0"/>
                <a:ea typeface="宋体" panose="02010600030101010101" pitchFamily="2" charset="-122"/>
                <a:cs typeface="Times New Roman" panose="02020603050405020304" charset="0"/>
              </a:rPr>
              <a:t>2012-2017</a:t>
            </a:r>
            <a:r>
              <a:rPr lang="zh-CN" altLang="en-US" kern="100" spc="300" dirty="0">
                <a:latin typeface="Calibri" panose="020F0502020204030204" pitchFamily="34" charset="0"/>
                <a:ea typeface="宋体" panose="02010600030101010101" pitchFamily="2" charset="-122"/>
                <a:cs typeface="Times New Roman" panose="02020603050405020304" charset="0"/>
              </a:rPr>
              <a:t>年患病率提升为</a:t>
            </a:r>
            <a:r>
              <a:rPr lang="en-US" altLang="zh-CN"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33.90%</a:t>
            </a:r>
            <a:r>
              <a:rPr lang="zh-CN" altLang="zh-CN" kern="100" spc="300" dirty="0">
                <a:latin typeface="Calibri" panose="020F0502020204030204" pitchFamily="34" charset="0"/>
                <a:ea typeface="宋体" panose="02010600030101010101" pitchFamily="2" charset="-122"/>
                <a:cs typeface="Times New Roman" panose="02020603050405020304" charset="0"/>
              </a:rPr>
              <a:t>。其中，日本患病率最低（</a:t>
            </a:r>
            <a:r>
              <a:rPr lang="en-US" altLang="zh-CN" kern="100" spc="300" dirty="0">
                <a:latin typeface="Calibri" panose="020F0502020204030204" pitchFamily="34" charset="0"/>
                <a:ea typeface="宋体" panose="02010600030101010101" pitchFamily="2" charset="-122"/>
                <a:cs typeface="Times New Roman" panose="02020603050405020304" charset="0"/>
              </a:rPr>
              <a:t>22.28%</a:t>
            </a:r>
            <a:r>
              <a:rPr lang="zh-CN" altLang="zh-CN" kern="100" spc="300" dirty="0">
                <a:latin typeface="Calibri" panose="020F0502020204030204" pitchFamily="34" charset="0"/>
                <a:ea typeface="宋体" panose="02010600030101010101" pitchFamily="2" charset="-122"/>
                <a:cs typeface="Times New Roman" panose="02020603050405020304" charset="0"/>
              </a:rPr>
              <a:t>），印度尼西亚患病率最高（</a:t>
            </a:r>
            <a:r>
              <a:rPr lang="en-US" altLang="zh-CN" kern="100" spc="300" dirty="0">
                <a:latin typeface="Calibri" panose="020F0502020204030204" pitchFamily="34" charset="0"/>
                <a:ea typeface="宋体" panose="02010600030101010101" pitchFamily="2" charset="-122"/>
                <a:cs typeface="Times New Roman" panose="02020603050405020304" charset="0"/>
              </a:rPr>
              <a:t>51.04%</a:t>
            </a:r>
            <a:r>
              <a:rPr lang="zh-CN" altLang="zh-CN" kern="100" spc="300" dirty="0">
                <a:latin typeface="Calibri" panose="020F0502020204030204" pitchFamily="34" charset="0"/>
                <a:ea typeface="宋体" panose="02010600030101010101" pitchFamily="2" charset="-122"/>
                <a:cs typeface="Times New Roman" panose="02020603050405020304" charset="0"/>
              </a:rPr>
              <a:t>），而</a:t>
            </a:r>
            <a:r>
              <a:rPr lang="zh-CN" altLang="zh-CN"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我国大陆一般人群中患病率为</a:t>
            </a:r>
            <a:r>
              <a:rPr lang="en-US" altLang="zh-CN" b="1" kern="100" spc="300" dirty="0">
                <a:solidFill>
                  <a:srgbClr val="C00000"/>
                </a:solidFill>
                <a:latin typeface="Calibri" panose="020F0502020204030204" pitchFamily="34" charset="0"/>
                <a:ea typeface="宋体" panose="02010600030101010101" pitchFamily="2" charset="-122"/>
                <a:cs typeface="Times New Roman" panose="02020603050405020304" charset="0"/>
              </a:rPr>
              <a:t>29.81%</a:t>
            </a:r>
            <a:r>
              <a:rPr lang="zh-CN" altLang="zh-CN" kern="100" spc="300" dirty="0">
                <a:solidFill>
                  <a:srgbClr val="C00000"/>
                </a:solidFill>
                <a:latin typeface="Calibri" panose="020F0502020204030204" pitchFamily="34" charset="0"/>
                <a:ea typeface="宋体" panose="02010600030101010101" pitchFamily="2" charset="-122"/>
                <a:cs typeface="Times New Roman" panose="02020603050405020304" charset="0"/>
              </a:rPr>
              <a:t>。</a:t>
            </a:r>
            <a:endParaRPr lang="en-US" altLang="zh-CN" kern="100" spc="300" dirty="0">
              <a:solidFill>
                <a:srgbClr val="C00000"/>
              </a:solidFill>
              <a:latin typeface="Calibri" panose="020F0502020204030204" pitchFamily="34" charset="0"/>
              <a:ea typeface="宋体" panose="02010600030101010101" pitchFamily="2" charset="-122"/>
              <a:cs typeface="Times New Roman" panose="02020603050405020304" charset="0"/>
            </a:endParaRPr>
          </a:p>
          <a:p>
            <a:endParaRPr lang="en-US" altLang="zh-CN" kern="100" spc="300" dirty="0">
              <a:solidFill>
                <a:srgbClr val="C00000"/>
              </a:solidFill>
              <a:latin typeface="Calibri" panose="020F0502020204030204" pitchFamily="34" charset="0"/>
              <a:ea typeface="宋体" panose="02010600030101010101" pitchFamily="2" charset="-122"/>
              <a:cs typeface="Times New Roman" panose="02020603050405020304" charset="0"/>
            </a:endParaRPr>
          </a:p>
          <a:p>
            <a:endParaRPr lang="en-US" altLang="zh-CN" kern="100" spc="300" dirty="0">
              <a:solidFill>
                <a:srgbClr val="C00000"/>
              </a:solidFill>
              <a:latin typeface="Calibri" panose="020F0502020204030204" pitchFamily="34" charset="0"/>
              <a:ea typeface="宋体" panose="02010600030101010101" pitchFamily="2" charset="-122"/>
              <a:cs typeface="Times New Roman" panose="02020603050405020304" charset="0"/>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mn-lt"/>
                <a:ea typeface="+mn-ea"/>
                <a:cs typeface="+mn-cs"/>
              </a:rPr>
              <a:t>该研究发表在</a:t>
            </a:r>
            <a:r>
              <a:rPr lang="en-US" altLang="zh-CN" sz="1200" b="0" i="0" kern="1200" dirty="0">
                <a:solidFill>
                  <a:schemeClr val="tx1"/>
                </a:solidFill>
                <a:effectLst/>
                <a:latin typeface="+mn-lt"/>
                <a:ea typeface="+mn-ea"/>
                <a:cs typeface="+mn-cs"/>
              </a:rPr>
              <a:t>J. Am. Coll. </a:t>
            </a:r>
            <a:r>
              <a:rPr lang="en-US" altLang="zh-CN" sz="1200" b="0" i="0" kern="1200" dirty="0" err="1">
                <a:solidFill>
                  <a:schemeClr val="tx1"/>
                </a:solidFill>
                <a:effectLst/>
                <a:latin typeface="+mn-lt"/>
                <a:ea typeface="+mn-ea"/>
                <a:cs typeface="+mn-cs"/>
              </a:rPr>
              <a:t>Cardiol</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，美国心脏病学会杂志，心血管领域著名期刊。</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pPr>
              <a:lnSpc>
                <a:spcPct val="150000"/>
              </a:lnSpc>
            </a:pPr>
            <a:r>
              <a:rPr lang="zh-CN" altLang="en-US" sz="1200" spc="300" dirty="0"/>
              <a:t>NAFLD的核心预防与心血管预防重叠。生活方式的改变，包括减肥，改善饮食模式，增加体育活动是预防的基本组成部分。</a:t>
            </a:r>
            <a:endParaRPr lang="en-US" altLang="zh-CN" sz="1200" spc="300" dirty="0"/>
          </a:p>
          <a:p>
            <a:pPr marL="285750" indent="-285750">
              <a:lnSpc>
                <a:spcPct val="150000"/>
              </a:lnSpc>
              <a:buFont typeface="Arial" panose="020B0604020202020204" pitchFamily="34" charset="0"/>
              <a:buChar char="•"/>
            </a:pPr>
            <a:r>
              <a:rPr lang="zh-CN" altLang="en-US" sz="1200" dirty="0"/>
              <a:t>健康的饮食模式应该增加在蔬菜、水果和全谷类，也包括低脂奶制品、鱼、豆类、非热带植物油和坚果。限制钠、糖果、含糖饮料和红肉的摄入量。</a:t>
            </a:r>
            <a:endParaRPr lang="en-US" altLang="zh-CN" sz="1200" dirty="0"/>
          </a:p>
          <a:p>
            <a:pPr marL="285750" indent="-285750">
              <a:lnSpc>
                <a:spcPct val="150000"/>
              </a:lnSpc>
              <a:buFont typeface="Arial" panose="020B0604020202020204" pitchFamily="34" charset="0"/>
              <a:buChar char="•"/>
            </a:pPr>
            <a:r>
              <a:rPr lang="zh-CN" altLang="en-US" sz="1200" dirty="0"/>
              <a:t>体育活动应包括每周至少</a:t>
            </a:r>
            <a:r>
              <a:rPr lang="en-US" altLang="zh-CN" sz="1200" dirty="0"/>
              <a:t>2.5</a:t>
            </a:r>
            <a:r>
              <a:rPr lang="zh-CN" altLang="en-US" sz="1200" dirty="0"/>
              <a:t>小时中等强度的运动或</a:t>
            </a:r>
            <a:r>
              <a:rPr lang="en-US" altLang="zh-CN" sz="1200" dirty="0"/>
              <a:t>75</a:t>
            </a:r>
            <a:r>
              <a:rPr lang="zh-CN" altLang="en-US" sz="1200" dirty="0"/>
              <a:t>分钟高强度的运动</a:t>
            </a:r>
            <a:r>
              <a:rPr lang="zh-CN" altLang="en-US" dirty="0"/>
              <a:t>。</a:t>
            </a:r>
            <a:r>
              <a:rPr lang="zh-CN" altLang="en-US" sz="1200" kern="1200" dirty="0">
                <a:solidFill>
                  <a:schemeClr val="tx1"/>
                </a:solidFill>
                <a:effectLst/>
                <a:latin typeface="+mn-lt"/>
                <a:ea typeface="+mn-ea"/>
                <a:cs typeface="+mn-cs"/>
              </a:rPr>
              <a:t>运动水平越高，</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患病率越低</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低运动组为</a:t>
            </a:r>
            <a:r>
              <a:rPr lang="en-US" altLang="zh-CN" sz="1200" kern="1200" dirty="0">
                <a:solidFill>
                  <a:schemeClr val="tx1"/>
                </a:solidFill>
                <a:effectLst/>
                <a:latin typeface="+mn-lt"/>
                <a:ea typeface="+mn-ea"/>
                <a:cs typeface="+mn-cs"/>
              </a:rPr>
              <a:t>45%</a:t>
            </a:r>
            <a:r>
              <a:rPr lang="zh-CN" altLang="en-US" sz="1200" kern="1200" dirty="0">
                <a:solidFill>
                  <a:schemeClr val="tx1"/>
                </a:solidFill>
                <a:effectLst/>
                <a:latin typeface="+mn-lt"/>
                <a:ea typeface="+mn-ea"/>
                <a:cs typeface="+mn-cs"/>
              </a:rPr>
              <a:t>，中等运动组为</a:t>
            </a:r>
            <a:r>
              <a:rPr lang="en-US" altLang="zh-CN" sz="1200" kern="1200" dirty="0">
                <a:solidFill>
                  <a:schemeClr val="tx1"/>
                </a:solidFill>
                <a:effectLst/>
                <a:latin typeface="+mn-lt"/>
                <a:ea typeface="+mn-ea"/>
                <a:cs typeface="+mn-cs"/>
              </a:rPr>
              <a:t>38%</a:t>
            </a:r>
            <a:r>
              <a:rPr lang="zh-CN" altLang="en-US" sz="1200" kern="1200" dirty="0">
                <a:solidFill>
                  <a:schemeClr val="tx1"/>
                </a:solidFill>
                <a:effectLst/>
                <a:latin typeface="+mn-lt"/>
                <a:ea typeface="+mn-ea"/>
                <a:cs typeface="+mn-cs"/>
              </a:rPr>
              <a:t>，高运动组为</a:t>
            </a:r>
            <a:r>
              <a:rPr lang="en-US" altLang="zh-CN" sz="1200" kern="1200" dirty="0">
                <a:solidFill>
                  <a:schemeClr val="tx1"/>
                </a:solidFill>
                <a:effectLst/>
                <a:latin typeface="+mn-lt"/>
                <a:ea typeface="+mn-ea"/>
                <a:cs typeface="+mn-cs"/>
              </a:rPr>
              <a:t>30%)</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285750" indent="-285750">
              <a:lnSpc>
                <a:spcPct val="150000"/>
              </a:lnSpc>
              <a:buFont typeface="Arial" panose="020B0604020202020204" pitchFamily="34" charset="0"/>
              <a:buChar char="•"/>
            </a:pPr>
            <a:endParaRPr lang="en-US" altLang="zh-CN" sz="1200" kern="1200" dirty="0">
              <a:solidFill>
                <a:schemeClr val="tx1"/>
              </a:solidFill>
              <a:effectLst/>
              <a:latin typeface="+mn-lt"/>
              <a:ea typeface="+mn-ea"/>
              <a:cs typeface="+mn-cs"/>
            </a:endParaRPr>
          </a:p>
          <a:p>
            <a:pPr marL="285750" indent="-285750">
              <a:lnSpc>
                <a:spcPct val="150000"/>
              </a:lnSpc>
              <a:buFont typeface="Arial" panose="020B0604020202020204" pitchFamily="34" charset="0"/>
              <a:buChar char="•"/>
            </a:pPr>
            <a:r>
              <a:rPr lang="zh-CN" altLang="en-US" sz="1200" kern="1200" dirty="0">
                <a:solidFill>
                  <a:schemeClr val="tx1"/>
                </a:solidFill>
                <a:effectLst/>
                <a:latin typeface="+mn-lt"/>
                <a:ea typeface="+mn-ea"/>
                <a:cs typeface="+mn-cs"/>
              </a:rPr>
              <a:t>胰岛素抵抗在</a:t>
            </a:r>
            <a:r>
              <a:rPr lang="en-US" altLang="zh-CN" sz="1200" kern="1200" dirty="0">
                <a:solidFill>
                  <a:schemeClr val="tx1"/>
                </a:solidFill>
                <a:effectLst/>
                <a:latin typeface="+mn-lt"/>
                <a:ea typeface="+mn-ea"/>
                <a:cs typeface="+mn-cs"/>
              </a:rPr>
              <a:t>NAFLD</a:t>
            </a:r>
            <a:r>
              <a:rPr lang="zh-CN" altLang="en-US" sz="1200" kern="1200" dirty="0">
                <a:solidFill>
                  <a:schemeClr val="tx1"/>
                </a:solidFill>
                <a:effectLst/>
                <a:latin typeface="+mn-lt"/>
                <a:ea typeface="+mn-ea"/>
                <a:cs typeface="+mn-cs"/>
              </a:rPr>
              <a:t>中发挥重要作用，这就是为什么胰岛素增敏剂已被研究作为可能的治疗手段</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图</a:t>
            </a:r>
            <a:r>
              <a:rPr lang="en-US" altLang="zh-CN" sz="1200" kern="1200" dirty="0">
                <a:solidFill>
                  <a:schemeClr val="tx1"/>
                </a:solidFill>
                <a:effectLst/>
                <a:latin typeface="+mn-lt"/>
                <a:ea typeface="+mn-ea"/>
                <a:cs typeface="+mn-cs"/>
              </a:rPr>
              <a:t>1)</a:t>
            </a:r>
            <a:r>
              <a:rPr lang="zh-CN" altLang="en-US" sz="1200" kern="1200" dirty="0">
                <a:solidFill>
                  <a:schemeClr val="tx1"/>
                </a:solidFill>
                <a:effectLst/>
                <a:latin typeface="+mn-lt"/>
                <a:ea typeface="+mn-ea"/>
                <a:cs typeface="+mn-cs"/>
              </a:rPr>
              <a:t>。二甲双胍改善胰岛素敏感性，减少肝糖异生，理论上应该可以改善</a:t>
            </a:r>
            <a:r>
              <a:rPr lang="en-US" altLang="zh-CN" sz="1200" kern="1200" dirty="0">
                <a:solidFill>
                  <a:schemeClr val="tx1"/>
                </a:solidFill>
                <a:effectLst/>
                <a:latin typeface="+mn-lt"/>
                <a:ea typeface="+mn-ea"/>
                <a:cs typeface="+mn-cs"/>
              </a:rPr>
              <a:t>NAFLD</a:t>
            </a:r>
            <a:endParaRPr lang="en-US" altLang="zh-CN" sz="1200" kern="1200" dirty="0">
              <a:solidFill>
                <a:schemeClr val="tx1"/>
              </a:solidFill>
              <a:effectLst/>
              <a:latin typeface="+mn-lt"/>
              <a:ea typeface="+mn-ea"/>
              <a:cs typeface="+mn-cs"/>
            </a:endParaRPr>
          </a:p>
          <a:p>
            <a:pPr marL="285750" indent="-285750">
              <a:lnSpc>
                <a:spcPct val="150000"/>
              </a:lnSpc>
              <a:buFont typeface="Arial" panose="020B0604020202020204" pitchFamily="34" charset="0"/>
              <a:buChar char="•"/>
            </a:pPr>
            <a:r>
              <a:rPr lang="zh-CN" altLang="en-US" sz="1200" kern="1200" dirty="0">
                <a:solidFill>
                  <a:schemeClr val="tx1"/>
                </a:solidFill>
                <a:effectLst/>
                <a:latin typeface="+mn-lt"/>
                <a:ea typeface="+mn-ea"/>
                <a:cs typeface="+mn-cs"/>
              </a:rPr>
              <a:t>在</a:t>
            </a:r>
            <a:r>
              <a:rPr lang="en-US" altLang="zh-CN" sz="1200" kern="1200" dirty="0">
                <a:solidFill>
                  <a:schemeClr val="tx1"/>
                </a:solidFill>
                <a:effectLst/>
                <a:latin typeface="+mn-lt"/>
                <a:ea typeface="+mn-ea"/>
                <a:cs typeface="+mn-cs"/>
              </a:rPr>
              <a:t>NASH</a:t>
            </a:r>
            <a:r>
              <a:rPr lang="zh-CN" altLang="en-US" sz="1200" kern="1200" dirty="0">
                <a:solidFill>
                  <a:schemeClr val="tx1"/>
                </a:solidFill>
                <a:effectLst/>
                <a:latin typeface="+mn-lt"/>
                <a:ea typeface="+mn-ea"/>
                <a:cs typeface="+mn-cs"/>
              </a:rPr>
              <a:t>和糖耐量受损或</a:t>
            </a:r>
            <a:r>
              <a:rPr lang="en-US" altLang="zh-CN" sz="1200" kern="1200" dirty="0">
                <a:solidFill>
                  <a:schemeClr val="tx1"/>
                </a:solidFill>
                <a:effectLst/>
                <a:latin typeface="+mn-lt"/>
                <a:ea typeface="+mn-ea"/>
                <a:cs typeface="+mn-cs"/>
              </a:rPr>
              <a:t>2</a:t>
            </a:r>
            <a:r>
              <a:rPr lang="zh-CN" altLang="en-US" sz="1200" kern="1200" dirty="0">
                <a:solidFill>
                  <a:schemeClr val="tx1"/>
                </a:solidFill>
                <a:effectLst/>
                <a:latin typeface="+mn-lt"/>
                <a:ea typeface="+mn-ea"/>
                <a:cs typeface="+mn-cs"/>
              </a:rPr>
              <a:t>型糖尿病患者中，吡格列酮已被证明可降低肝脂肪含量</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增加肝脏胰岛素敏感性</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降低血清</a:t>
            </a:r>
            <a:r>
              <a:rPr lang="en-US" altLang="zh-CN" sz="1200" kern="1200" dirty="0">
                <a:solidFill>
                  <a:schemeClr val="tx1"/>
                </a:solidFill>
                <a:effectLst/>
                <a:latin typeface="+mn-lt"/>
                <a:ea typeface="+mn-ea"/>
                <a:cs typeface="+mn-cs"/>
              </a:rPr>
              <a:t>ALT</a:t>
            </a:r>
            <a:r>
              <a:rPr lang="zh-CN" altLang="en-US" sz="1200" kern="1200" dirty="0">
                <a:solidFill>
                  <a:schemeClr val="tx1"/>
                </a:solidFill>
                <a:effectLst/>
                <a:latin typeface="+mn-lt"/>
                <a:ea typeface="+mn-ea"/>
                <a:cs typeface="+mn-cs"/>
              </a:rPr>
              <a:t>水平</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并改善纤维化、脂肪变性、炎症和膨胀性坏死</a:t>
            </a:r>
            <a:endParaRPr lang="en-US"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kern="100" spc="300" dirty="0">
                <a:latin typeface="Calibri" panose="020F0502020204030204" pitchFamily="34" charset="0"/>
                <a:ea typeface="宋体" panose="02010600030101010101" pitchFamily="2" charset="-122"/>
                <a:cs typeface="Times New Roman" panose="02020603050405020304" charset="0"/>
              </a:rPr>
              <a:t>2019</a:t>
            </a:r>
            <a:r>
              <a:rPr lang="zh-CN" altLang="zh-CN" kern="100" spc="300" dirty="0">
                <a:latin typeface="Calibri" panose="020F0502020204030204" pitchFamily="34" charset="0"/>
                <a:ea typeface="宋体" panose="02010600030101010101" pitchFamily="2" charset="-122"/>
                <a:cs typeface="Times New Roman" panose="02020603050405020304" charset="0"/>
              </a:rPr>
              <a:t>我国武汉大学人民医院完成的一项系统评价和荟萃分析发表在《</a:t>
            </a:r>
            <a:r>
              <a:rPr lang="en-US" altLang="zh-CN" kern="100" spc="300" dirty="0">
                <a:latin typeface="Calibri" panose="020F0502020204030204" pitchFamily="34" charset="0"/>
                <a:ea typeface="宋体" panose="02010600030101010101" pitchFamily="2" charset="-122"/>
                <a:cs typeface="Times New Roman" panose="02020603050405020304" charset="0"/>
              </a:rPr>
              <a:t>Hepatology</a:t>
            </a:r>
            <a:r>
              <a:rPr lang="zh-CN" altLang="zh-CN" kern="100" spc="300" dirty="0">
                <a:latin typeface="Calibri" panose="020F0502020204030204" pitchFamily="34" charset="0"/>
                <a:ea typeface="宋体" panose="02010600030101010101" pitchFamily="2" charset="-122"/>
                <a:cs typeface="Times New Roman" panose="02020603050405020304" charset="0"/>
              </a:rPr>
              <a:t>》上，研究人员检索</a:t>
            </a:r>
            <a:r>
              <a:rPr lang="en-US" altLang="zh-CN" kern="100" spc="300" dirty="0">
                <a:latin typeface="Calibri" panose="020F0502020204030204" pitchFamily="34" charset="0"/>
                <a:ea typeface="宋体" panose="02010600030101010101" pitchFamily="2" charset="-122"/>
                <a:cs typeface="Times New Roman" panose="02020603050405020304" charset="0"/>
              </a:rPr>
              <a:t>5</a:t>
            </a:r>
            <a:r>
              <a:rPr lang="zh-CN" altLang="zh-CN" kern="100" spc="300" dirty="0">
                <a:latin typeface="Calibri" panose="020F0502020204030204" pitchFamily="34" charset="0"/>
                <a:ea typeface="宋体" panose="02010600030101010101" pitchFamily="2" charset="-122"/>
                <a:cs typeface="Times New Roman" panose="02020603050405020304" charset="0"/>
              </a:rPr>
              <a:t>个英语文献数据库和</a:t>
            </a:r>
            <a:r>
              <a:rPr lang="en-US" altLang="zh-CN" kern="100" spc="300" dirty="0">
                <a:latin typeface="Calibri" panose="020F0502020204030204" pitchFamily="34" charset="0"/>
                <a:ea typeface="宋体" panose="02010600030101010101" pitchFamily="2" charset="-122"/>
                <a:cs typeface="Times New Roman" panose="02020603050405020304" charset="0"/>
              </a:rPr>
              <a:t>3</a:t>
            </a:r>
            <a:r>
              <a:rPr lang="zh-CN" altLang="zh-CN" kern="100" spc="300" dirty="0">
                <a:latin typeface="Calibri" panose="020F0502020204030204" pitchFamily="34" charset="0"/>
                <a:ea typeface="宋体" panose="02010600030101010101" pitchFamily="2" charset="-122"/>
                <a:cs typeface="Times New Roman" panose="02020603050405020304" charset="0"/>
              </a:rPr>
              <a:t>个中文文献数据库，查找</a:t>
            </a:r>
            <a:r>
              <a:rPr lang="en-US" altLang="zh-CN" kern="100" spc="300" dirty="0">
                <a:latin typeface="Calibri" panose="020F0502020204030204" pitchFamily="34" charset="0"/>
                <a:ea typeface="宋体" panose="02010600030101010101" pitchFamily="2" charset="-122"/>
                <a:cs typeface="Times New Roman" panose="02020603050405020304" charset="0"/>
              </a:rPr>
              <a:t>2008-2018</a:t>
            </a:r>
            <a:r>
              <a:rPr lang="zh-CN" altLang="zh-CN" kern="100" spc="300" dirty="0">
                <a:latin typeface="Calibri" panose="020F0502020204030204" pitchFamily="34" charset="0"/>
                <a:ea typeface="宋体" panose="02010600030101010101" pitchFamily="2" charset="-122"/>
                <a:cs typeface="Times New Roman" panose="02020603050405020304" charset="0"/>
              </a:rPr>
              <a:t>年发表的相关研究，通过系统评价和荟萃分析，对我国</a:t>
            </a:r>
            <a:r>
              <a:rPr lang="en-US" altLang="zh-CN" kern="100" spc="300" dirty="0">
                <a:latin typeface="Calibri" panose="020F0502020204030204" pitchFamily="34" charset="0"/>
                <a:ea typeface="宋体" panose="02010600030101010101" pitchFamily="2" charset="-122"/>
                <a:cs typeface="Times New Roman" panose="02020603050405020304" charset="0"/>
              </a:rPr>
              <a:t>NAFLD</a:t>
            </a:r>
            <a:r>
              <a:rPr lang="zh-CN" altLang="zh-CN" kern="100" spc="300" dirty="0">
                <a:latin typeface="Calibri" panose="020F0502020204030204" pitchFamily="34" charset="0"/>
                <a:ea typeface="宋体" panose="02010600030101010101" pitchFamily="2" charset="-122"/>
                <a:cs typeface="Times New Roman" panose="02020603050405020304" charset="0"/>
              </a:rPr>
              <a:t>的流行病学、危险因素、并发症和管理进行评估，以全面了解近十年来</a:t>
            </a:r>
            <a:r>
              <a:rPr lang="en-US" altLang="zh-CN" kern="100" spc="300" dirty="0">
                <a:latin typeface="Calibri" panose="020F0502020204030204" pitchFamily="34" charset="0"/>
                <a:ea typeface="宋体" panose="02010600030101010101" pitchFamily="2" charset="-122"/>
                <a:cs typeface="Times New Roman" panose="02020603050405020304" charset="0"/>
              </a:rPr>
              <a:t>NAFLD</a:t>
            </a:r>
            <a:r>
              <a:rPr lang="zh-CN" altLang="zh-CN" kern="100" spc="300" dirty="0">
                <a:latin typeface="Calibri" panose="020F0502020204030204" pitchFamily="34" charset="0"/>
                <a:ea typeface="宋体" panose="02010600030101010101" pitchFamily="2" charset="-122"/>
                <a:cs typeface="Times New Roman" panose="02020603050405020304" charset="0"/>
              </a:rPr>
              <a:t>的状况。总共纳入</a:t>
            </a:r>
            <a:r>
              <a:rPr lang="en-US" altLang="zh-CN" kern="100" spc="300" dirty="0">
                <a:latin typeface="Calibri" panose="020F0502020204030204" pitchFamily="34" charset="0"/>
                <a:ea typeface="宋体" panose="02010600030101010101" pitchFamily="2" charset="-122"/>
                <a:cs typeface="Times New Roman" panose="02020603050405020304" charset="0"/>
              </a:rPr>
              <a:t>392</a:t>
            </a:r>
            <a:r>
              <a:rPr lang="zh-CN" altLang="zh-CN" kern="100" spc="300" dirty="0">
                <a:latin typeface="Calibri" panose="020F0502020204030204" pitchFamily="34" charset="0"/>
                <a:ea typeface="宋体" panose="02010600030101010101" pitchFamily="2" charset="-122"/>
                <a:cs typeface="Times New Roman" panose="02020603050405020304" charset="0"/>
              </a:rPr>
              <a:t>项研究，包括</a:t>
            </a:r>
            <a:r>
              <a:rPr lang="en-US" altLang="zh-CN" kern="100" spc="300" dirty="0">
                <a:latin typeface="Calibri" panose="020F0502020204030204" pitchFamily="34" charset="0"/>
                <a:ea typeface="宋体" panose="02010600030101010101" pitchFamily="2" charset="-122"/>
                <a:cs typeface="Times New Roman" panose="02020603050405020304" charset="0"/>
              </a:rPr>
              <a:t>28</a:t>
            </a:r>
            <a:r>
              <a:rPr lang="zh-CN" altLang="zh-CN" kern="100" spc="300" dirty="0">
                <a:latin typeface="Calibri" panose="020F0502020204030204" pitchFamily="34" charset="0"/>
                <a:ea typeface="宋体" panose="02010600030101010101" pitchFamily="2" charset="-122"/>
                <a:cs typeface="Times New Roman" panose="02020603050405020304" charset="0"/>
              </a:rPr>
              <a:t>个省份和地区的</a:t>
            </a:r>
            <a:r>
              <a:rPr lang="en-US" altLang="zh-CN" kern="100" spc="300" dirty="0">
                <a:latin typeface="Calibri" panose="020F0502020204030204" pitchFamily="34" charset="0"/>
                <a:ea typeface="宋体" panose="02010600030101010101" pitchFamily="2" charset="-122"/>
                <a:cs typeface="Times New Roman" panose="02020603050405020304" charset="0"/>
              </a:rPr>
              <a:t>2054554(</a:t>
            </a:r>
            <a:r>
              <a:rPr lang="zh-CN" altLang="zh-CN" kern="100" spc="300" dirty="0">
                <a:latin typeface="Calibri" panose="020F0502020204030204" pitchFamily="34" charset="0"/>
                <a:ea typeface="宋体" panose="02010600030101010101" pitchFamily="2" charset="-122"/>
                <a:cs typeface="Times New Roman" panose="02020603050405020304" charset="0"/>
              </a:rPr>
              <a:t>约</a:t>
            </a:r>
            <a:r>
              <a:rPr lang="en-US" altLang="zh-CN" kern="100" spc="300" dirty="0">
                <a:latin typeface="Calibri" panose="020F0502020204030204" pitchFamily="34" charset="0"/>
                <a:ea typeface="宋体" panose="02010600030101010101" pitchFamily="2" charset="-122"/>
                <a:cs typeface="Times New Roman" panose="02020603050405020304" charset="0"/>
              </a:rPr>
              <a:t>205</a:t>
            </a:r>
            <a:r>
              <a:rPr lang="zh-CN" altLang="zh-CN" kern="100" spc="300" dirty="0">
                <a:latin typeface="Calibri" panose="020F0502020204030204" pitchFamily="34" charset="0"/>
                <a:ea typeface="宋体" panose="02010600030101010101" pitchFamily="2" charset="-122"/>
                <a:cs typeface="Times New Roman" panose="02020603050405020304" charset="0"/>
              </a:rPr>
              <a:t>万</a:t>
            </a:r>
            <a:r>
              <a:rPr lang="en-US" altLang="zh-CN" kern="100" spc="300" dirty="0">
                <a:latin typeface="Calibri" panose="020F0502020204030204" pitchFamily="34" charset="0"/>
                <a:ea typeface="宋体" panose="02010600030101010101" pitchFamily="2" charset="-122"/>
                <a:cs typeface="Times New Roman" panose="02020603050405020304" charset="0"/>
              </a:rPr>
              <a:t>)</a:t>
            </a:r>
            <a:r>
              <a:rPr lang="zh-CN" altLang="zh-CN" kern="100" spc="300" dirty="0">
                <a:latin typeface="Calibri" panose="020F0502020204030204" pitchFamily="34" charset="0"/>
                <a:ea typeface="宋体" panose="02010600030101010101" pitchFamily="2" charset="-122"/>
                <a:cs typeface="Times New Roman" panose="02020603050405020304" charset="0"/>
              </a:rPr>
              <a:t>例参与者， 全国</a:t>
            </a:r>
            <a:r>
              <a:rPr lang="en-US" altLang="zh-CN" kern="100" spc="300" dirty="0">
                <a:latin typeface="Calibri" panose="020F0502020204030204" pitchFamily="34" charset="0"/>
                <a:ea typeface="宋体" panose="02010600030101010101" pitchFamily="2" charset="-122"/>
                <a:cs typeface="Times New Roman" panose="02020603050405020304" charset="0"/>
              </a:rPr>
              <a:t>NAFLD</a:t>
            </a:r>
            <a:r>
              <a:rPr lang="zh-CN" altLang="zh-CN" kern="100" spc="300" dirty="0">
                <a:latin typeface="Calibri" panose="020F0502020204030204" pitchFamily="34" charset="0"/>
                <a:ea typeface="宋体" panose="02010600030101010101" pitchFamily="2" charset="-122"/>
                <a:cs typeface="Times New Roman" panose="02020603050405020304" charset="0"/>
              </a:rPr>
              <a:t>患病率为</a:t>
            </a:r>
            <a:r>
              <a:rPr lang="en-US" altLang="zh-CN" kern="100" spc="300" dirty="0">
                <a:latin typeface="Calibri" panose="020F0502020204030204" pitchFamily="34" charset="0"/>
                <a:ea typeface="宋体" panose="02010600030101010101" pitchFamily="2" charset="-122"/>
                <a:cs typeface="Times New Roman" panose="02020603050405020304" charset="0"/>
              </a:rPr>
              <a:t>29.2%</a:t>
            </a:r>
            <a:r>
              <a:rPr lang="zh-CN" altLang="zh-CN" kern="100" spc="300" dirty="0">
                <a:latin typeface="Calibri" panose="020F0502020204030204" pitchFamily="34" charset="0"/>
                <a:ea typeface="宋体" panose="02010600030101010101" pitchFamily="2" charset="-122"/>
                <a:cs typeface="Times New Roman" panose="02020603050405020304" charset="0"/>
              </a:rPr>
              <a:t>，中年、男性、中国西北地区和台湾、人均</a:t>
            </a:r>
            <a:r>
              <a:rPr lang="en-US" altLang="zh-CN" kern="100" spc="300" dirty="0">
                <a:latin typeface="Calibri" panose="020F0502020204030204" pitchFamily="34" charset="0"/>
                <a:ea typeface="宋体" panose="02010600030101010101" pitchFamily="2" charset="-122"/>
                <a:cs typeface="Times New Roman" panose="02020603050405020304" charset="0"/>
              </a:rPr>
              <a:t>GDP</a:t>
            </a:r>
            <a:r>
              <a:rPr lang="zh-CN" altLang="zh-CN" kern="100" spc="300" dirty="0">
                <a:latin typeface="Calibri" panose="020F0502020204030204" pitchFamily="34" charset="0"/>
                <a:ea typeface="宋体" panose="02010600030101010101" pitchFamily="2" charset="-122"/>
                <a:cs typeface="Times New Roman" panose="02020603050405020304" charset="0"/>
              </a:rPr>
              <a:t>超过</a:t>
            </a:r>
            <a:r>
              <a:rPr lang="en-US" altLang="zh-CN" kern="100" spc="300" dirty="0">
                <a:latin typeface="Calibri" panose="020F0502020204030204" pitchFamily="34" charset="0"/>
                <a:ea typeface="宋体" panose="02010600030101010101" pitchFamily="2" charset="-122"/>
                <a:cs typeface="Times New Roman" panose="02020603050405020304" charset="0"/>
              </a:rPr>
              <a:t>10</a:t>
            </a:r>
            <a:r>
              <a:rPr lang="zh-CN" altLang="zh-CN" kern="100" spc="300" dirty="0">
                <a:latin typeface="Calibri" panose="020F0502020204030204" pitchFamily="34" charset="0"/>
                <a:ea typeface="宋体" panose="02010600030101010101" pitchFamily="2" charset="-122"/>
                <a:cs typeface="Times New Roman" panose="02020603050405020304" charset="0"/>
              </a:rPr>
              <a:t>万元的地区以及维吾尔族和回族人群的疾病负担更重。</a:t>
            </a:r>
            <a:endParaRPr lang="zh-CN" altLang="zh-CN" kern="100" spc="300" dirty="0">
              <a:latin typeface="Calibri" panose="020F0502020204030204" pitchFamily="34" charset="0"/>
              <a:ea typeface="宋体" panose="02010600030101010101" pitchFamily="2" charset="-122"/>
              <a:cs typeface="Times New Roman" panose="02020603050405020304" charset="0"/>
            </a:endParaRPr>
          </a:p>
          <a:p>
            <a:endParaRPr lang="en-US" altLang="zh-CN" dirty="0"/>
          </a:p>
          <a:p>
            <a:r>
              <a:rPr lang="en-US" altLang="zh-CN" dirty="0">
                <a:effectLst/>
              </a:rPr>
              <a:t>2000-2011</a:t>
            </a:r>
            <a:r>
              <a:rPr lang="zh-CN" altLang="en-US" dirty="0">
                <a:effectLst/>
              </a:rPr>
              <a:t>年短暂下降之后，</a:t>
            </a:r>
            <a:r>
              <a:rPr lang="en-US" altLang="zh-CN" dirty="0">
                <a:effectLst/>
              </a:rPr>
              <a:t>2015</a:t>
            </a:r>
            <a:r>
              <a:rPr lang="zh-CN" altLang="en-US" dirty="0">
                <a:effectLst/>
              </a:rPr>
              <a:t>年肝癌新发病例和死亡人数又开始增加。这一趋势表明，其他形式的肝病可能对肝癌的发病率有重要贡献。 </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pc="300" dirty="0">
                <a:solidFill>
                  <a:srgbClr val="333333"/>
                </a:solidFill>
                <a:latin typeface="Arial" panose="020B0604020202020204" pitchFamily="34" charset="0"/>
              </a:rPr>
              <a:t>若肥胖和糖尿病的患病率从</a:t>
            </a:r>
            <a:r>
              <a:rPr lang="en-US" altLang="zh-CN" dirty="0">
                <a:solidFill>
                  <a:srgbClr val="333333"/>
                </a:solidFill>
                <a:latin typeface="Arial" panose="020B0604020202020204" pitchFamily="34" charset="0"/>
              </a:rPr>
              <a:t>2016-2030</a:t>
            </a:r>
            <a:r>
              <a:rPr lang="zh-CN" altLang="en-US" spc="300" dirty="0">
                <a:solidFill>
                  <a:srgbClr val="333333"/>
                </a:solidFill>
                <a:latin typeface="Arial" panose="020B0604020202020204" pitchFamily="34" charset="0"/>
              </a:rPr>
              <a:t>年稳定</a:t>
            </a:r>
            <a:r>
              <a:rPr lang="zh-CN" altLang="en-US" dirty="0">
                <a:solidFill>
                  <a:srgbClr val="333333"/>
                </a:solidFill>
                <a:latin typeface="Arial" panose="020B0604020202020204" pitchFamily="34" charset="0"/>
              </a:rPr>
              <a:t>，</a:t>
            </a:r>
            <a:r>
              <a:rPr lang="en-US" altLang="zh-CN" dirty="0">
                <a:solidFill>
                  <a:srgbClr val="333333"/>
                </a:solidFill>
                <a:latin typeface="Arial" panose="020B0604020202020204" pitchFamily="34" charset="0"/>
              </a:rPr>
              <a:t>NAFLD</a:t>
            </a:r>
            <a:r>
              <a:rPr lang="zh-CN" altLang="en-US" spc="300" dirty="0">
                <a:solidFill>
                  <a:srgbClr val="333333"/>
                </a:solidFill>
                <a:latin typeface="Arial" panose="020B0604020202020204" pitchFamily="34" charset="0"/>
              </a:rPr>
              <a:t>的总病例数只会适度增加</a:t>
            </a:r>
            <a:r>
              <a:rPr lang="en-US" altLang="zh-CN" spc="300" dirty="0">
                <a:solidFill>
                  <a:srgbClr val="333333"/>
                </a:solidFill>
                <a:latin typeface="Arial" panose="020B0604020202020204" pitchFamily="34" charset="0"/>
              </a:rPr>
              <a:t>(0-30%)</a:t>
            </a:r>
            <a:r>
              <a:rPr lang="zh-CN" altLang="en-US" spc="300" dirty="0">
                <a:solidFill>
                  <a:srgbClr val="333333"/>
                </a:solidFill>
                <a:latin typeface="Arial" panose="020B0604020202020204" pitchFamily="34" charset="0"/>
              </a:rPr>
              <a:t>。全球范围看</a:t>
            </a:r>
            <a:r>
              <a:rPr lang="zh-CN" altLang="en-US" dirty="0">
                <a:solidFill>
                  <a:srgbClr val="333333"/>
                </a:solidFill>
                <a:latin typeface="Arial" panose="020B0604020202020204" pitchFamily="34" charset="0"/>
              </a:rPr>
              <a:t>，</a:t>
            </a:r>
            <a:r>
              <a:rPr lang="zh-CN" altLang="en-US" spc="300" dirty="0">
                <a:solidFill>
                  <a:srgbClr val="333333"/>
                </a:solidFill>
                <a:latin typeface="Arial" panose="020B0604020202020204" pitchFamily="34" charset="0"/>
              </a:rPr>
              <a:t>预计中国会因城镇化成为</a:t>
            </a:r>
            <a:r>
              <a:rPr lang="en-US" altLang="zh-CN" dirty="0">
                <a:solidFill>
                  <a:srgbClr val="333333"/>
                </a:solidFill>
                <a:latin typeface="Arial" panose="020B0604020202020204" pitchFamily="34" charset="0"/>
              </a:rPr>
              <a:t>NAFLD</a:t>
            </a:r>
            <a:r>
              <a:rPr lang="zh-CN" altLang="en-US" spc="300" dirty="0">
                <a:solidFill>
                  <a:srgbClr val="333333"/>
                </a:solidFill>
                <a:latin typeface="Arial" panose="020B0604020202020204" pitchFamily="34" charset="0"/>
              </a:rPr>
              <a:t>患病率最大增长国。</a:t>
            </a:r>
            <a:r>
              <a:rPr lang="en-US" altLang="zh-CN" dirty="0">
                <a:solidFill>
                  <a:srgbClr val="333333"/>
                </a:solidFill>
                <a:latin typeface="Arial" panose="020B0604020202020204" pitchFamily="34" charset="0"/>
              </a:rPr>
              <a:t>NASH</a:t>
            </a:r>
            <a:r>
              <a:rPr lang="zh-CN" altLang="en-US" spc="300" dirty="0">
                <a:solidFill>
                  <a:srgbClr val="333333"/>
                </a:solidFill>
                <a:latin typeface="Arial" panose="020B0604020202020204" pitchFamily="34" charset="0"/>
              </a:rPr>
              <a:t>的全球患病率将增加</a:t>
            </a:r>
            <a:r>
              <a:rPr lang="en-US" altLang="zh-CN" dirty="0">
                <a:solidFill>
                  <a:srgbClr val="333333"/>
                </a:solidFill>
                <a:latin typeface="Arial" panose="020B0604020202020204" pitchFamily="34" charset="0"/>
              </a:rPr>
              <a:t>15%-56%</a:t>
            </a:r>
            <a:r>
              <a:rPr lang="zh-CN" altLang="en-US" spc="300" dirty="0">
                <a:solidFill>
                  <a:srgbClr val="333333"/>
                </a:solidFill>
                <a:latin typeface="Arial" panose="020B0604020202020204" pitchFamily="34" charset="0"/>
              </a:rPr>
              <a:t>，随着老龄化加剧肝脏死亡率和晚期肝脏疾病将增加一倍。</a:t>
            </a:r>
            <a:endParaRPr lang="en-US" altLang="zh-CN" spc="300" dirty="0">
              <a:solidFill>
                <a:srgbClr val="333333"/>
              </a:solidFill>
              <a:latin typeface="Arial" panose="020B0604020202020204" pitchFamily="34" charset="0"/>
            </a:endParaRPr>
          </a:p>
          <a:p>
            <a:endParaRPr lang="en-US" altLang="zh-CN" spc="300" dirty="0">
              <a:solidFill>
                <a:srgbClr val="333333"/>
              </a:solidFill>
              <a:latin typeface="Arial" panose="020B0604020202020204" pitchFamily="34" charset="0"/>
            </a:endParaRPr>
          </a:p>
          <a:p>
            <a:pPr rtl="0"/>
            <a:r>
              <a:rPr lang="en-US" altLang="zh-CN" dirty="0">
                <a:effectLst/>
              </a:rPr>
              <a:t>NAFLD</a:t>
            </a:r>
            <a:r>
              <a:rPr lang="zh-CN" altLang="en-US" dirty="0">
                <a:effectLst/>
              </a:rPr>
              <a:t>的亚型可被描述为非酒精性脂肪性肝炎（</a:t>
            </a:r>
            <a:r>
              <a:rPr lang="en-US" altLang="zh-CN" dirty="0">
                <a:effectLst/>
              </a:rPr>
              <a:t>NASH</a:t>
            </a:r>
            <a:r>
              <a:rPr lang="zh-CN" altLang="en-US" dirty="0">
                <a:effectLst/>
              </a:rPr>
              <a:t>），是一种潜在的进行性肝病 可导致肝硬化、肝细胞癌、肝移植和死亡。 </a:t>
            </a:r>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NAFLD</a:t>
            </a:r>
            <a:r>
              <a:rPr lang="zh-CN" altLang="en-US" dirty="0"/>
              <a:t>知情组和</a:t>
            </a:r>
            <a:r>
              <a:rPr lang="en-US" altLang="zh-CN" dirty="0"/>
              <a:t>NAFLD</a:t>
            </a:r>
            <a:r>
              <a:rPr lang="zh-CN" altLang="en-US" dirty="0"/>
              <a:t>不知情组在年龄、性别、教育水平、收入或获得医疗服务的报告方面没有显著差异。两组的平均饮酒量和运动量也没有差别</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zh-CN" altLang="en-US" dirty="0">
                <a:effectLst/>
              </a:rPr>
              <a:t>脂肪性肝病是世界上最常见的肝病。 </a:t>
            </a:r>
            <a:endParaRPr lang="zh-CN" altLang="en-US" dirty="0">
              <a:effectLst/>
            </a:endParaRPr>
          </a:p>
          <a:p>
            <a:pPr rtl="0"/>
            <a:r>
              <a:rPr lang="zh-CN" altLang="en-US" dirty="0">
                <a:effectLst/>
              </a:rPr>
              <a:t>在美国，大约</a:t>
            </a:r>
            <a:r>
              <a:rPr lang="en-US" altLang="zh-CN" dirty="0">
                <a:effectLst/>
              </a:rPr>
              <a:t>25%</a:t>
            </a:r>
            <a:r>
              <a:rPr lang="zh-CN" altLang="en-US" dirty="0">
                <a:effectLst/>
              </a:rPr>
              <a:t>的成年人在没有过量饮酒的情况下有脂肪性肝病，这种情况被称为非酒精性脂肪性肝病。超过四分之一的成人非酒精性脂肪性肝病被认为是非酒精性脂肪性肝炎，其原因是血清转氨酶水平升高，并且没有其他可确定的肝损伤原因。</a:t>
            </a:r>
            <a:r>
              <a:rPr lang="en-US" altLang="zh-CN" dirty="0">
                <a:effectLst/>
              </a:rPr>
              <a:t>1</a:t>
            </a:r>
            <a:r>
              <a:rPr lang="zh-CN" altLang="en-US" dirty="0">
                <a:effectLst/>
              </a:rPr>
              <a:t>非酒精性脂肪性肝炎的确诊目前是基于组织学 </a:t>
            </a:r>
            <a:endParaRPr lang="zh-CN" altLang="en-US" dirty="0">
              <a:effectLst/>
            </a:endParaRPr>
          </a:p>
          <a:p>
            <a:pPr rtl="0"/>
            <a:r>
              <a:rPr lang="zh-CN" altLang="en-US" dirty="0">
                <a:effectLst/>
              </a:rPr>
              <a:t>不仅有肝细胞脂肪堆积（脂肪变性）的证据，还有肝细胞损伤、死亡和炎性细胞堆积的证据（图</a:t>
            </a:r>
            <a:r>
              <a:rPr lang="en-US" altLang="zh-CN" dirty="0">
                <a:effectLst/>
              </a:rPr>
              <a:t>1A</a:t>
            </a:r>
            <a:r>
              <a:rPr lang="zh-CN" altLang="en-US" dirty="0">
                <a:effectLst/>
              </a:rPr>
              <a:t>和</a:t>
            </a:r>
            <a:r>
              <a:rPr lang="en-US" altLang="zh-CN" dirty="0">
                <a:effectLst/>
              </a:rPr>
              <a:t>1B</a:t>
            </a:r>
            <a:r>
              <a:rPr lang="zh-CN" altLang="en-US" dirty="0">
                <a:effectLst/>
              </a:rPr>
              <a:t>）。由于非酒精性脂肪性肝炎的肝脏比孤立性脂肪性肝炎的肝脏更易受损，因此非酒精性脂肪性肝炎比孤立性脂肪性肝炎更有可能导致进行性肝纤维化，最终导致肝相关疾病和死亡</a:t>
            </a:r>
            <a:r>
              <a:rPr lang="en-US" altLang="zh-CN" dirty="0">
                <a:effectLst/>
              </a:rPr>
              <a:t>2-6</a:t>
            </a:r>
            <a:r>
              <a:rPr lang="zh-CN" altLang="en-US" dirty="0">
                <a:effectLst/>
              </a:rPr>
              <a:t>（图</a:t>
            </a:r>
            <a:r>
              <a:rPr lang="en-US" altLang="zh-CN" dirty="0">
                <a:effectLst/>
              </a:rPr>
              <a:t>1C</a:t>
            </a:r>
            <a:r>
              <a:rPr lang="zh-CN" altLang="en-US" dirty="0">
                <a:effectLst/>
              </a:rPr>
              <a:t>）。本文就非酒精性脂肪性肝炎的流行病学和发病机制进行综述，为临床指导和药物开发提供依据。</a:t>
            </a:r>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pc="300" dirty="0">
                <a:solidFill>
                  <a:srgbClr val="333333"/>
                </a:solidFill>
                <a:latin typeface="Arial" panose="020B0604020202020204" pitchFamily="34" charset="0"/>
              </a:rPr>
              <a:t>若肥胖和糖尿病的患病率从</a:t>
            </a:r>
            <a:r>
              <a:rPr lang="en-US" altLang="zh-CN" dirty="0">
                <a:solidFill>
                  <a:srgbClr val="333333"/>
                </a:solidFill>
                <a:latin typeface="Arial" panose="020B0604020202020204" pitchFamily="34" charset="0"/>
              </a:rPr>
              <a:t>2016-2030</a:t>
            </a:r>
            <a:r>
              <a:rPr lang="zh-CN" altLang="en-US" spc="300" dirty="0">
                <a:solidFill>
                  <a:srgbClr val="333333"/>
                </a:solidFill>
                <a:latin typeface="Arial" panose="020B0604020202020204" pitchFamily="34" charset="0"/>
              </a:rPr>
              <a:t>年稳定</a:t>
            </a:r>
            <a:r>
              <a:rPr lang="zh-CN" altLang="en-US" dirty="0">
                <a:solidFill>
                  <a:srgbClr val="333333"/>
                </a:solidFill>
                <a:latin typeface="Arial" panose="020B0604020202020204" pitchFamily="34" charset="0"/>
              </a:rPr>
              <a:t>，</a:t>
            </a:r>
            <a:r>
              <a:rPr lang="en-US" altLang="zh-CN" dirty="0">
                <a:solidFill>
                  <a:srgbClr val="333333"/>
                </a:solidFill>
                <a:latin typeface="Arial" panose="020B0604020202020204" pitchFamily="34" charset="0"/>
              </a:rPr>
              <a:t>NAFLD</a:t>
            </a:r>
            <a:r>
              <a:rPr lang="zh-CN" altLang="en-US" spc="300" dirty="0">
                <a:solidFill>
                  <a:srgbClr val="333333"/>
                </a:solidFill>
                <a:latin typeface="Arial" panose="020B0604020202020204" pitchFamily="34" charset="0"/>
              </a:rPr>
              <a:t>的总病例数只会适度增加</a:t>
            </a:r>
            <a:r>
              <a:rPr lang="en-US" altLang="zh-CN" spc="300" dirty="0">
                <a:solidFill>
                  <a:srgbClr val="333333"/>
                </a:solidFill>
                <a:latin typeface="Arial" panose="020B0604020202020204" pitchFamily="34" charset="0"/>
              </a:rPr>
              <a:t>(0-30%)</a:t>
            </a:r>
            <a:r>
              <a:rPr lang="zh-CN" altLang="en-US" spc="300" dirty="0">
                <a:solidFill>
                  <a:srgbClr val="333333"/>
                </a:solidFill>
                <a:latin typeface="Arial" panose="020B0604020202020204" pitchFamily="34" charset="0"/>
              </a:rPr>
              <a:t>。全球范围看</a:t>
            </a:r>
            <a:r>
              <a:rPr lang="zh-CN" altLang="en-US" dirty="0">
                <a:solidFill>
                  <a:srgbClr val="333333"/>
                </a:solidFill>
                <a:latin typeface="Arial" panose="020B0604020202020204" pitchFamily="34" charset="0"/>
              </a:rPr>
              <a:t>，</a:t>
            </a:r>
            <a:r>
              <a:rPr lang="zh-CN" altLang="en-US" spc="300" dirty="0">
                <a:solidFill>
                  <a:srgbClr val="333333"/>
                </a:solidFill>
                <a:latin typeface="Arial" panose="020B0604020202020204" pitchFamily="34" charset="0"/>
              </a:rPr>
              <a:t>预计中国会因城镇化成为</a:t>
            </a:r>
            <a:r>
              <a:rPr lang="en-US" altLang="zh-CN" dirty="0">
                <a:solidFill>
                  <a:srgbClr val="333333"/>
                </a:solidFill>
                <a:latin typeface="Arial" panose="020B0604020202020204" pitchFamily="34" charset="0"/>
              </a:rPr>
              <a:t>NAFLD</a:t>
            </a:r>
            <a:r>
              <a:rPr lang="zh-CN" altLang="en-US" spc="300" dirty="0">
                <a:solidFill>
                  <a:srgbClr val="333333"/>
                </a:solidFill>
                <a:latin typeface="Arial" panose="020B0604020202020204" pitchFamily="34" charset="0"/>
              </a:rPr>
              <a:t>患病率最大增长国。</a:t>
            </a:r>
            <a:r>
              <a:rPr lang="en-US" altLang="zh-CN" dirty="0">
                <a:solidFill>
                  <a:srgbClr val="333333"/>
                </a:solidFill>
                <a:latin typeface="Arial" panose="020B0604020202020204" pitchFamily="34" charset="0"/>
              </a:rPr>
              <a:t>NASH</a:t>
            </a:r>
            <a:r>
              <a:rPr lang="zh-CN" altLang="en-US" spc="300" dirty="0">
                <a:solidFill>
                  <a:srgbClr val="333333"/>
                </a:solidFill>
                <a:latin typeface="Arial" panose="020B0604020202020204" pitchFamily="34" charset="0"/>
              </a:rPr>
              <a:t>的全球患病率将增加</a:t>
            </a:r>
            <a:r>
              <a:rPr lang="en-US" altLang="zh-CN" dirty="0">
                <a:solidFill>
                  <a:srgbClr val="333333"/>
                </a:solidFill>
                <a:latin typeface="Arial" panose="020B0604020202020204" pitchFamily="34" charset="0"/>
              </a:rPr>
              <a:t>15%-56%</a:t>
            </a:r>
            <a:r>
              <a:rPr lang="zh-CN" altLang="en-US" spc="300" dirty="0">
                <a:solidFill>
                  <a:srgbClr val="333333"/>
                </a:solidFill>
                <a:latin typeface="Arial" panose="020B0604020202020204" pitchFamily="34" charset="0"/>
              </a:rPr>
              <a:t>，随着老龄化加剧肝脏死亡率和晚期肝脏疾病将增加一倍。</a:t>
            </a:r>
            <a:endParaRPr lang="en-US" altLang="zh-CN" spc="300" dirty="0">
              <a:solidFill>
                <a:srgbClr val="333333"/>
              </a:solidFill>
              <a:latin typeface="Arial" panose="020B0604020202020204" pitchFamily="34" charset="0"/>
            </a:endParaRPr>
          </a:p>
          <a:p>
            <a:endParaRPr lang="en-US" altLang="zh-CN" spc="300" dirty="0">
              <a:solidFill>
                <a:srgbClr val="333333"/>
              </a:solidFill>
              <a:latin typeface="Arial" panose="020B0604020202020204" pitchFamily="34" charset="0"/>
            </a:endParaRPr>
          </a:p>
          <a:p>
            <a:pPr rtl="0"/>
            <a:r>
              <a:rPr lang="en-US" altLang="zh-CN" dirty="0">
                <a:effectLst/>
              </a:rPr>
              <a:t>NAFLD</a:t>
            </a:r>
            <a:r>
              <a:rPr lang="zh-CN" altLang="en-US" dirty="0">
                <a:effectLst/>
              </a:rPr>
              <a:t>的亚型可被描述为非酒精性脂肪性肝炎（</a:t>
            </a:r>
            <a:r>
              <a:rPr lang="en-US" altLang="zh-CN" dirty="0">
                <a:effectLst/>
              </a:rPr>
              <a:t>NASH</a:t>
            </a:r>
            <a:r>
              <a:rPr lang="zh-CN" altLang="en-US" dirty="0">
                <a:effectLst/>
              </a:rPr>
              <a:t>），是一种潜在的进行性肝病 可导致肝硬化、肝细胞癌、肝移植和死亡。 </a:t>
            </a:r>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a:r>
              <a:rPr lang="en-US" altLang="zh-CN" dirty="0">
                <a:effectLst/>
              </a:rPr>
              <a:t>120 795</a:t>
            </a:r>
            <a:r>
              <a:rPr lang="zh-CN" altLang="en-US" dirty="0">
                <a:effectLst/>
              </a:rPr>
              <a:t>名记录</a:t>
            </a:r>
            <a:r>
              <a:rPr lang="en-US" altLang="zh-CN" dirty="0">
                <a:effectLst/>
              </a:rPr>
              <a:t>NAFLD</a:t>
            </a:r>
            <a:r>
              <a:rPr lang="zh-CN" altLang="en-US" dirty="0">
                <a:effectLst/>
              </a:rPr>
              <a:t>或</a:t>
            </a:r>
            <a:r>
              <a:rPr lang="en-US" altLang="zh-CN" dirty="0">
                <a:effectLst/>
              </a:rPr>
              <a:t>NASH</a:t>
            </a:r>
            <a:r>
              <a:rPr lang="zh-CN" altLang="en-US" dirty="0">
                <a:effectLst/>
              </a:rPr>
              <a:t>诊断的患者被确定为平均随访</a:t>
            </a:r>
            <a:r>
              <a:rPr lang="en-US" altLang="zh-CN" dirty="0">
                <a:effectLst/>
              </a:rPr>
              <a:t>2.1-5.5</a:t>
            </a:r>
            <a:r>
              <a:rPr lang="zh-CN" altLang="en-US" dirty="0">
                <a:effectLst/>
              </a:rPr>
              <a:t>年。调整年龄和吸烟后，</a:t>
            </a:r>
            <a:r>
              <a:rPr lang="en-US" altLang="zh-CN" dirty="0">
                <a:effectLst/>
              </a:rPr>
              <a:t>AMI</a:t>
            </a:r>
            <a:r>
              <a:rPr lang="zh-CN" altLang="en-US" dirty="0">
                <a:effectLst/>
              </a:rPr>
              <a:t>的汇总风险比为</a:t>
            </a:r>
            <a:r>
              <a:rPr lang="en-US" altLang="zh-CN" dirty="0">
                <a:effectLst/>
              </a:rPr>
              <a:t>1.17</a:t>
            </a:r>
            <a:r>
              <a:rPr lang="zh-CN" altLang="en-US" dirty="0">
                <a:effectLst/>
              </a:rPr>
              <a:t>（</a:t>
            </a:r>
            <a:r>
              <a:rPr lang="en-US" altLang="zh-CN" dirty="0">
                <a:effectLst/>
              </a:rPr>
              <a:t>95%</a:t>
            </a:r>
            <a:r>
              <a:rPr lang="zh-CN" altLang="en-US" dirty="0">
                <a:effectLst/>
              </a:rPr>
              <a:t>置信度） 间隔</a:t>
            </a:r>
            <a:r>
              <a:rPr lang="en-US" altLang="zh-CN" dirty="0">
                <a:effectLst/>
              </a:rPr>
              <a:t>1.05</a:t>
            </a:r>
            <a:r>
              <a:rPr lang="zh-CN" altLang="en-US" dirty="0">
                <a:effectLst/>
              </a:rPr>
              <a:t>至</a:t>
            </a:r>
            <a:r>
              <a:rPr lang="en-US" altLang="zh-CN" dirty="0">
                <a:effectLst/>
              </a:rPr>
              <a:t>1.30</a:t>
            </a:r>
            <a:r>
              <a:rPr lang="zh-CN" altLang="en-US" dirty="0">
                <a:effectLst/>
              </a:rPr>
              <a:t>；</a:t>
            </a:r>
            <a:r>
              <a:rPr lang="en-US" altLang="zh-CN" dirty="0">
                <a:effectLst/>
              </a:rPr>
              <a:t>NAFLD</a:t>
            </a:r>
            <a:r>
              <a:rPr lang="zh-CN" altLang="en-US" dirty="0">
                <a:effectLst/>
              </a:rPr>
              <a:t>或</a:t>
            </a:r>
            <a:r>
              <a:rPr lang="en-US" altLang="zh-CN" dirty="0">
                <a:effectLst/>
              </a:rPr>
              <a:t>NASH</a:t>
            </a:r>
            <a:r>
              <a:rPr lang="zh-CN" altLang="en-US" dirty="0">
                <a:effectLst/>
              </a:rPr>
              <a:t>参与者中的</a:t>
            </a:r>
            <a:r>
              <a:rPr lang="en-US" altLang="zh-CN" dirty="0">
                <a:effectLst/>
              </a:rPr>
              <a:t>1035</a:t>
            </a:r>
            <a:r>
              <a:rPr lang="zh-CN" altLang="en-US" dirty="0">
                <a:effectLst/>
              </a:rPr>
              <a:t>个事件，匹配对照中的</a:t>
            </a:r>
            <a:r>
              <a:rPr lang="en-US" altLang="zh-CN" dirty="0">
                <a:effectLst/>
              </a:rPr>
              <a:t>67 823</a:t>
            </a:r>
            <a:r>
              <a:rPr lang="zh-CN" altLang="en-US" dirty="0">
                <a:effectLst/>
              </a:rPr>
              <a:t>个）。在具有更完整的风险因素数据的组中（</a:t>
            </a:r>
            <a:r>
              <a:rPr lang="en-US" altLang="zh-CN" dirty="0">
                <a:effectLst/>
              </a:rPr>
              <a:t>86 098</a:t>
            </a:r>
            <a:r>
              <a:rPr lang="zh-CN" altLang="en-US" dirty="0">
                <a:effectLst/>
              </a:rPr>
              <a:t>个</a:t>
            </a:r>
            <a:r>
              <a:rPr lang="en-US" altLang="zh-CN" dirty="0">
                <a:effectLst/>
              </a:rPr>
              <a:t>NAFLD</a:t>
            </a:r>
            <a:r>
              <a:rPr lang="zh-CN" altLang="en-US" dirty="0">
                <a:effectLst/>
              </a:rPr>
              <a:t>和</a:t>
            </a:r>
            <a:r>
              <a:rPr lang="en-US" altLang="zh-CN" dirty="0">
                <a:effectLst/>
              </a:rPr>
              <a:t>4 664 988</a:t>
            </a:r>
            <a:r>
              <a:rPr lang="zh-CN" altLang="en-US" dirty="0">
                <a:effectLst/>
              </a:rPr>
              <a:t>个匹配的对照）， </a:t>
            </a:r>
            <a:endParaRPr lang="en-US" altLang="zh-CN" dirty="0">
              <a:effectLst/>
            </a:endParaRPr>
          </a:p>
          <a:p>
            <a:pPr rtl="0"/>
            <a:endParaRPr lang="en-US" altLang="zh-CN" dirty="0">
              <a:effectLst/>
            </a:endParaRPr>
          </a:p>
          <a:p>
            <a:pPr rtl="0"/>
            <a:endParaRPr lang="en-US" altLang="zh-CN" dirty="0">
              <a:effectLst/>
            </a:endParaRPr>
          </a:p>
          <a:p>
            <a:pPr rtl="0"/>
            <a:r>
              <a:rPr lang="zh-CN" altLang="en-US" dirty="0">
                <a:effectLst/>
              </a:rPr>
              <a:t>在调整已确定的心血管危险因素后，目前常规护理中</a:t>
            </a:r>
            <a:r>
              <a:rPr lang="en-US" altLang="zh-CN" dirty="0">
                <a:effectLst/>
              </a:rPr>
              <a:t>1770</a:t>
            </a:r>
            <a:r>
              <a:rPr lang="zh-CN" altLang="en-US" dirty="0">
                <a:effectLst/>
              </a:rPr>
              <a:t>万患者的</a:t>
            </a:r>
            <a:r>
              <a:rPr lang="en-US" altLang="zh-CN" dirty="0">
                <a:effectLst/>
              </a:rPr>
              <a:t>NAFLD</a:t>
            </a:r>
            <a:r>
              <a:rPr lang="zh-CN" altLang="en-US" dirty="0">
                <a:effectLst/>
              </a:rPr>
              <a:t>诊断似乎与</a:t>
            </a:r>
            <a:r>
              <a:rPr lang="en-US" altLang="zh-CN" dirty="0">
                <a:effectLst/>
              </a:rPr>
              <a:t>AMI</a:t>
            </a:r>
            <a:r>
              <a:rPr lang="zh-CN" altLang="en-US" dirty="0">
                <a:effectLst/>
              </a:rPr>
              <a:t>或卒中风险无关。诊断为</a:t>
            </a:r>
            <a:r>
              <a:rPr lang="en-US" altLang="zh-CN" dirty="0">
                <a:effectLst/>
              </a:rPr>
              <a:t>NAFLD</a:t>
            </a:r>
            <a:r>
              <a:rPr lang="zh-CN" altLang="en-US" dirty="0">
                <a:effectLst/>
              </a:rPr>
              <a:t>的成人心血管风险评估很重要，但应以与一般人群相同的方式进行 </a:t>
            </a:r>
            <a:endParaRPr lang="zh-CN" altLang="en-US" dirty="0">
              <a:effectLst/>
            </a:endParaRPr>
          </a:p>
          <a:p>
            <a:endParaRPr lang="zh-CN" altLang="en-US" dirty="0">
              <a:effectLst/>
            </a:endParaRPr>
          </a:p>
          <a:p>
            <a:r>
              <a:rPr lang="en-US" altLang="zh-CN" dirty="0">
                <a:effectLst/>
              </a:rPr>
              <a:t>cerebral vascular accident ( CVA) </a:t>
            </a:r>
            <a:r>
              <a:rPr lang="zh-CN" altLang="en-US" dirty="0">
                <a:effectLst/>
              </a:rPr>
              <a:t>脑血管意外</a:t>
            </a:r>
            <a:endParaRPr lang="en-US" altLang="zh-CN" dirty="0">
              <a:effectLst/>
            </a:endParaRPr>
          </a:p>
          <a:p>
            <a:r>
              <a:rPr lang="en-US" altLang="zh-CN" dirty="0">
                <a:effectLst/>
              </a:rPr>
              <a:t>cardiovascular disease ( CVD</a:t>
            </a:r>
            <a:r>
              <a:rPr lang="zh-CN" altLang="en-US" dirty="0">
                <a:effectLst/>
              </a:rPr>
              <a:t>）心血管疾病</a:t>
            </a:r>
            <a:endParaRPr lang="en-US" altLang="zh-CN" dirty="0">
              <a:effectLst/>
            </a:endParaRPr>
          </a:p>
          <a:p>
            <a:pPr rtl="0"/>
            <a:r>
              <a:rPr lang="en-US" altLang="zh-CN" dirty="0">
                <a:effectLst/>
              </a:rPr>
              <a:t>CVA</a:t>
            </a:r>
            <a:r>
              <a:rPr lang="zh-CN" altLang="en-US" dirty="0">
                <a:effectLst/>
              </a:rPr>
              <a:t>，脑血管意外；</a:t>
            </a:r>
            <a:r>
              <a:rPr lang="en-US" altLang="zh-CN" dirty="0">
                <a:effectLst/>
              </a:rPr>
              <a:t>CVD</a:t>
            </a:r>
            <a:r>
              <a:rPr lang="zh-CN" altLang="en-US" dirty="0">
                <a:effectLst/>
              </a:rPr>
              <a:t>，心血管疾病；</a:t>
            </a:r>
            <a:r>
              <a:rPr lang="en-US" altLang="zh-CN" dirty="0">
                <a:effectLst/>
              </a:rPr>
              <a:t>H-MRS</a:t>
            </a:r>
            <a:r>
              <a:rPr lang="zh-CN" altLang="en-US" dirty="0">
                <a:effectLst/>
              </a:rPr>
              <a:t>，质子磁共振波谱；</a:t>
            </a:r>
            <a:r>
              <a:rPr lang="en-US" altLang="zh-CN" dirty="0">
                <a:effectLst/>
              </a:rPr>
              <a:t>NAFLD</a:t>
            </a:r>
            <a:r>
              <a:rPr lang="zh-CN" altLang="en-US" dirty="0">
                <a:effectLst/>
              </a:rPr>
              <a:t>，非酒精性脂肪性肝病病；</a:t>
            </a:r>
            <a:r>
              <a:rPr lang="en-US" altLang="zh-CN" dirty="0">
                <a:effectLst/>
              </a:rPr>
              <a:t>OR</a:t>
            </a:r>
            <a:r>
              <a:rPr lang="zh-CN" altLang="en-US" dirty="0">
                <a:effectLst/>
              </a:rPr>
              <a:t>，优势比；</a:t>
            </a:r>
            <a:r>
              <a:rPr lang="en-US" altLang="zh-CN" dirty="0">
                <a:effectLst/>
              </a:rPr>
              <a:t>PAD; </a:t>
            </a:r>
            <a:r>
              <a:rPr lang="zh-CN" altLang="en-US" dirty="0">
                <a:effectLst/>
              </a:rPr>
              <a:t>外周动脉疾病；</a:t>
            </a:r>
            <a:r>
              <a:rPr lang="en-US" altLang="zh-CN" dirty="0">
                <a:effectLst/>
              </a:rPr>
              <a:t>T2DM</a:t>
            </a:r>
            <a:r>
              <a:rPr lang="zh-CN" altLang="en-US" dirty="0">
                <a:effectLst/>
              </a:rPr>
              <a:t>，</a:t>
            </a:r>
            <a:r>
              <a:rPr lang="en-US" altLang="zh-CN" dirty="0">
                <a:effectLst/>
              </a:rPr>
              <a:t>2</a:t>
            </a:r>
            <a:r>
              <a:rPr lang="zh-CN" altLang="en-US" dirty="0">
                <a:effectLst/>
              </a:rPr>
              <a:t>型糖尿病。 </a:t>
            </a:r>
            <a:endParaRPr lang="zh-CN" altLang="en-US" dirty="0">
              <a:effectLst/>
            </a:endParaRPr>
          </a:p>
          <a:p>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effectLst/>
              </a:rPr>
              <a:t>丙型肝炎病毒（</a:t>
            </a:r>
            <a:r>
              <a:rPr lang="en-US" altLang="zh-CN" dirty="0">
                <a:effectLst/>
              </a:rPr>
              <a:t>HCV</a:t>
            </a:r>
            <a:r>
              <a:rPr lang="zh-CN" altLang="en-US" dirty="0">
                <a:effectLst/>
              </a:rPr>
              <a:t>）感染患者的肝脏相关死亡率从</a:t>
            </a:r>
            <a:r>
              <a:rPr lang="en-US" altLang="zh-CN" dirty="0">
                <a:effectLst/>
              </a:rPr>
              <a:t>2007</a:t>
            </a:r>
            <a:r>
              <a:rPr lang="zh-CN" altLang="en-US" dirty="0">
                <a:effectLst/>
              </a:rPr>
              <a:t>年到</a:t>
            </a:r>
            <a:r>
              <a:rPr lang="en-US" altLang="zh-CN" dirty="0">
                <a:effectLst/>
              </a:rPr>
              <a:t>2013</a:t>
            </a:r>
            <a:r>
              <a:rPr lang="zh-CN" altLang="en-US" dirty="0">
                <a:effectLst/>
              </a:rPr>
              <a:t>年增加，随着患者开始接受直接作用抗病毒（</a:t>
            </a:r>
            <a:r>
              <a:rPr lang="en-US" altLang="zh-CN" dirty="0">
                <a:effectLst/>
              </a:rPr>
              <a:t>DAA</a:t>
            </a:r>
            <a:r>
              <a:rPr lang="zh-CN" altLang="en-US" dirty="0">
                <a:effectLst/>
              </a:rPr>
              <a:t>）药物治疗，从</a:t>
            </a:r>
            <a:r>
              <a:rPr lang="en-US" altLang="zh-CN" dirty="0">
                <a:effectLst/>
              </a:rPr>
              <a:t>2014</a:t>
            </a:r>
            <a:r>
              <a:rPr lang="zh-CN" altLang="en-US" dirty="0">
                <a:effectLst/>
              </a:rPr>
              <a:t>年到</a:t>
            </a:r>
            <a:r>
              <a:rPr lang="en-US" altLang="zh-CN" dirty="0">
                <a:effectLst/>
              </a:rPr>
              <a:t>2017</a:t>
            </a:r>
            <a:r>
              <a:rPr lang="zh-CN" altLang="en-US" dirty="0">
                <a:effectLst/>
              </a:rPr>
              <a:t>年，</a:t>
            </a:r>
            <a:r>
              <a:rPr lang="en-US" altLang="zh-CN" dirty="0">
                <a:effectLst/>
              </a:rPr>
              <a:t>HCV</a:t>
            </a:r>
            <a:r>
              <a:rPr lang="zh-CN" altLang="en-US" dirty="0">
                <a:effectLst/>
              </a:rPr>
              <a:t>脏相关死亡率逐渐下降。</a:t>
            </a:r>
            <a:endParaRPr lang="en-US" altLang="zh-CN" dirty="0">
              <a:effectLst/>
            </a:endParaRPr>
          </a:p>
          <a:p>
            <a:endParaRPr lang="en-US" altLang="zh-CN" dirty="0">
              <a:effectLst/>
            </a:endParaRPr>
          </a:p>
          <a:p>
            <a:r>
              <a:rPr lang="zh-CN" altLang="en-US" dirty="0">
                <a:effectLst/>
              </a:rPr>
              <a:t>在乙型肝炎病毒感染者中，肝脏相关死亡率从</a:t>
            </a:r>
            <a:r>
              <a:rPr lang="en-US" altLang="zh-CN" dirty="0">
                <a:effectLst/>
              </a:rPr>
              <a:t>2007</a:t>
            </a:r>
            <a:r>
              <a:rPr lang="zh-CN" altLang="en-US" dirty="0">
                <a:effectLst/>
              </a:rPr>
              <a:t>年到</a:t>
            </a:r>
            <a:r>
              <a:rPr lang="en-US" altLang="zh-CN" dirty="0">
                <a:effectLst/>
              </a:rPr>
              <a:t>2017</a:t>
            </a:r>
            <a:r>
              <a:rPr lang="zh-CN" altLang="en-US" dirty="0">
                <a:effectLst/>
              </a:rPr>
              <a:t>年稳步下降。</a:t>
            </a:r>
            <a:endParaRPr lang="en-US" altLang="zh-CN" dirty="0">
              <a:effectLst/>
            </a:endParaRPr>
          </a:p>
          <a:p>
            <a:endParaRPr lang="en-US" altLang="zh-CN" dirty="0">
              <a:effectLst/>
            </a:endParaRPr>
          </a:p>
          <a:p>
            <a:r>
              <a:rPr lang="zh-CN" altLang="en-US" dirty="0">
                <a:effectLst/>
              </a:rPr>
              <a:t>非酒精性脂肪性肝病患者，死亡原因最常见的是心血管疾病，而肝脏相关死亡率迅速增加。 </a:t>
            </a:r>
            <a:endParaRPr lang="en-US" altLang="zh-CN" dirty="0">
              <a:effectLst/>
            </a:endParaRPr>
          </a:p>
          <a:p>
            <a:r>
              <a:rPr lang="zh-CN" altLang="en-US" dirty="0">
                <a:effectLst/>
              </a:rPr>
              <a:t> </a:t>
            </a:r>
            <a:endParaRPr lang="en-US" altLang="zh-CN" dirty="0">
              <a:effectLst/>
            </a:endParaRPr>
          </a:p>
          <a:p>
            <a:r>
              <a:rPr lang="en-US" altLang="zh-CN" dirty="0"/>
              <a:t>【</a:t>
            </a:r>
            <a:r>
              <a:rPr lang="zh-CN" altLang="en-US" dirty="0"/>
              <a:t>药源解析</a:t>
            </a:r>
            <a:r>
              <a:rPr lang="en-US" altLang="zh-CN" dirty="0"/>
              <a:t>】</a:t>
            </a:r>
            <a:r>
              <a:rPr lang="zh-CN" altLang="en-US" dirty="0"/>
              <a:t>：吉利德科学在抗丙肝药物开发领域占有绝对优势，分别在</a:t>
            </a:r>
            <a:r>
              <a:rPr lang="en-US" altLang="zh-CN" dirty="0"/>
              <a:t>2013</a:t>
            </a:r>
            <a:r>
              <a:rPr lang="zh-CN" altLang="en-US" dirty="0"/>
              <a:t>年底和</a:t>
            </a:r>
            <a:r>
              <a:rPr lang="en-US" altLang="zh-CN" dirty="0"/>
              <a:t>2014</a:t>
            </a:r>
            <a:r>
              <a:rPr lang="zh-CN" altLang="en-US" dirty="0"/>
              <a:t>年</a:t>
            </a:r>
            <a:r>
              <a:rPr lang="en-US" altLang="zh-CN" dirty="0"/>
              <a:t>10</a:t>
            </a:r>
            <a:r>
              <a:rPr lang="zh-CN" altLang="en-US" dirty="0"/>
              <a:t>月推出索非布韦和</a:t>
            </a:r>
            <a:r>
              <a:rPr lang="en-US" altLang="zh-CN" dirty="0"/>
              <a:t>Harvoni</a:t>
            </a:r>
            <a:r>
              <a:rPr lang="zh-CN" altLang="en-US" dirty="0"/>
              <a:t>两个抗丙肝超重磅产品（参阅“吉利德二联复方</a:t>
            </a:r>
            <a:r>
              <a:rPr lang="en-US" altLang="zh-CN" dirty="0"/>
              <a:t>Harvoni</a:t>
            </a:r>
            <a:r>
              <a:rPr lang="zh-CN" altLang="en-US" dirty="0"/>
              <a:t>获得</a:t>
            </a:r>
            <a:r>
              <a:rPr lang="en-US" altLang="zh-CN" dirty="0"/>
              <a:t>FDA</a:t>
            </a:r>
            <a:r>
              <a:rPr lang="zh-CN" altLang="en-US" dirty="0"/>
              <a:t>批准，抗丙肝新金标全口服方案出炉”），几乎独霸全球抗丙肝市场。</a:t>
            </a:r>
            <a:endParaRPr lang="zh-CN" altLang="en-US" dirty="0"/>
          </a:p>
        </p:txBody>
      </p:sp>
      <p:sp>
        <p:nvSpPr>
          <p:cNvPr id="4" name="灯片编号占位符 3"/>
          <p:cNvSpPr>
            <a:spLocks noGrp="1"/>
          </p:cNvSpPr>
          <p:nvPr>
            <p:ph type="sldNum" sz="quarter" idx="5"/>
          </p:nvPr>
        </p:nvSpPr>
        <p:spPr/>
        <p:txBody>
          <a:bodyPr/>
          <a:lstStyle/>
          <a:p>
            <a:fld id="{F7832F7F-B70F-42C8-9169-E2E1F06657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D7C8C9-5206-4456-9582-1A60B4817C4B}" type="slidenum">
              <a:rPr lang="zh-CN" altLang="en-US" smtClean="0"/>
            </a:fld>
            <a:endParaRPr lang="zh-CN" altLang="en-US"/>
          </a:p>
        </p:txBody>
      </p:sp>
      <p:sp>
        <p:nvSpPr>
          <p:cNvPr id="7" name="矩形 6"/>
          <p:cNvSpPr/>
          <p:nvPr userDrawn="1"/>
        </p:nvSpPr>
        <p:spPr>
          <a:xfrm>
            <a:off x="9069095" y="6273800"/>
            <a:ext cx="2810024" cy="390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2">
                    <a:lumMod val="75000"/>
                  </a:schemeClr>
                </a:solidFill>
              </a:rPr>
              <a:t>华润三九处方药事业部提供支持</a:t>
            </a:r>
            <a:endParaRPr lang="zh-CN" altLang="en-US" sz="1200" dirty="0">
              <a:solidFill>
                <a:schemeClr val="bg2">
                  <a:lumMod val="75000"/>
                </a:scheme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7E94278-2702-4425-B0CF-2BE1652BEF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D7C8C9-5206-4456-9582-1A60B4817C4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E94278-2702-4425-B0CF-2BE1652BEF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D7C8C9-5206-4456-9582-1A60B4817C4B}" type="slidenum">
              <a:rPr lang="zh-CN" altLang="en-US" smtClean="0"/>
            </a:fld>
            <a:endParaRPr lang="zh-CN" altLang="en-US"/>
          </a:p>
        </p:txBody>
      </p:sp>
      <p:sp>
        <p:nvSpPr>
          <p:cNvPr id="7" name="矩形 6"/>
          <p:cNvSpPr/>
          <p:nvPr userDrawn="1"/>
        </p:nvSpPr>
        <p:spPr>
          <a:xfrm>
            <a:off x="9069095" y="6273800"/>
            <a:ext cx="2810024" cy="390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2"/>
                </a:solidFill>
              </a:rPr>
              <a:t>华润三九处方药事业部提供支持</a:t>
            </a:r>
            <a:endParaRPr lang="zh-CN"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hyperlink" Target="https://www.hepatologytextbook.com/index.html" TargetMode="Externa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8.jpe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33.png"/><Relationship Id="rId1" Type="http://schemas.openxmlformats.org/officeDocument/2006/relationships/image" Target="../media/image32.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7.png"/><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hart" Target="../charts/char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55.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5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64.png"/><Relationship Id="rId1" Type="http://schemas.openxmlformats.org/officeDocument/2006/relationships/image" Target="../media/image63.png"/></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image" Target="../media/image70.png"/><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hyperlink" Target="#_ENREF_13" TargetMode="External"/><Relationship Id="rId1" Type="http://schemas.openxmlformats.org/officeDocument/2006/relationships/hyperlink" Target="#_ENREF_12"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7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7.sv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chart" Target="../charts/char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0" Type="http://schemas.openxmlformats.org/officeDocument/2006/relationships/notesSlide" Target="../notesSlides/notesSlide4.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chart" Target="../charts/chart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937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rotWithShape="1">
          <a:blip r:embed="rId1"/>
          <a:srcRect l="16123" t="7871" r="17372" b="4256"/>
          <a:stretch>
            <a:fillRect/>
          </a:stretch>
        </p:blipFill>
        <p:spPr>
          <a:xfrm>
            <a:off x="-25633" y="0"/>
            <a:ext cx="7785772" cy="6858000"/>
          </a:xfrm>
          <a:prstGeom prst="rect">
            <a:avLst/>
          </a:prstGeom>
        </p:spPr>
      </p:pic>
      <p:sp>
        <p:nvSpPr>
          <p:cNvPr id="6" name="AutoShape 2" descr="Hepatology 2018">
            <a:hlinkClick r:id="rId2" tooltip="Home"/>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1" name="图片 10" descr="图片包含 游戏机, 窗户&#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0821" y="0"/>
            <a:ext cx="3911179" cy="5217512"/>
          </a:xfrm>
          <a:prstGeom prst="rect">
            <a:avLst/>
          </a:prstGeom>
        </p:spPr>
      </p:pic>
      <p:pic>
        <p:nvPicPr>
          <p:cNvPr id="13" name="图片 12" descr="手机屏幕的截图&#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0139" y="1592263"/>
            <a:ext cx="3721634" cy="5290558"/>
          </a:xfrm>
          <a:prstGeom prst="rect">
            <a:avLst/>
          </a:prstGeom>
        </p:spPr>
      </p:pic>
      <p:sp>
        <p:nvSpPr>
          <p:cNvPr id="14" name="矩形 13"/>
          <p:cNvSpPr/>
          <p:nvPr/>
        </p:nvSpPr>
        <p:spPr>
          <a:xfrm>
            <a:off x="-100447" y="-49306"/>
            <a:ext cx="12292447" cy="6932127"/>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04800" y="748030"/>
            <a:ext cx="11389360" cy="3716020"/>
          </a:xfrm>
          <a:prstGeom prst="rect">
            <a:avLst/>
          </a:prstGeom>
          <a:noFill/>
        </p:spPr>
        <p:txBody>
          <a:bodyPr wrap="square" rtlCol="0">
            <a:noAutofit/>
          </a:bodyPr>
          <a:lstStyle/>
          <a:p>
            <a:pPr algn="ctr">
              <a:lnSpc>
                <a:spcPct val="150000"/>
              </a:lnSpc>
            </a:pPr>
            <a:r>
              <a:rPr lang="zh-CN" altLang="en-US"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预防脂肪肝危害：</a:t>
            </a:r>
            <a:endParaRPr lang="zh-CN" altLang="en-US"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全程管理路在何方</a:t>
            </a:r>
            <a:r>
              <a:rPr lang="en-US" altLang="zh-CN"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54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5400" b="1" spc="600" dirty="0">
              <a:solidFill>
                <a:srgbClr val="C00000"/>
              </a:solidFill>
            </a:endParaRPr>
          </a:p>
          <a:p>
            <a:pPr algn="ctr"/>
            <a:endParaRPr lang="en-US" altLang="zh-CN" sz="5400" b="1" spc="600" dirty="0">
              <a:solidFill>
                <a:srgbClr val="C00000"/>
              </a:solidFill>
            </a:endParaRPr>
          </a:p>
        </p:txBody>
      </p:sp>
      <p:sp>
        <p:nvSpPr>
          <p:cNvPr id="4" name="矩形 3"/>
          <p:cNvSpPr/>
          <p:nvPr/>
        </p:nvSpPr>
        <p:spPr>
          <a:xfrm>
            <a:off x="3027045" y="4389120"/>
            <a:ext cx="6096000" cy="1644015"/>
          </a:xfrm>
          <a:prstGeom prst="rect">
            <a:avLst/>
          </a:prstGeom>
        </p:spPr>
        <p:txBody>
          <a:bodyPr>
            <a:noAutofit/>
          </a:bodyPr>
          <a:lstStyle/>
          <a:p>
            <a:pPr algn="ctr">
              <a:lnSpc>
                <a:spcPct val="150000"/>
              </a:lnSpc>
            </a:pPr>
            <a:r>
              <a:rPr lang="zh-CN"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昆明医科大学第一附属医院</a:t>
            </a:r>
            <a:endParaRPr lang="zh-CN"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老年医学中心</a:t>
            </a:r>
            <a:r>
              <a:rPr lang="en-US" altLang="zh-CN"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杨红菊</a:t>
            </a:r>
            <a:endParaRPr lang="zh-CN" altLang="en-US" sz="3200" b="1" spc="3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269097" y="-252883"/>
            <a:ext cx="2459848" cy="2229900"/>
            <a:chOff x="-269097" y="-252883"/>
            <a:chExt cx="2459848" cy="2229900"/>
          </a:xfrm>
        </p:grpSpPr>
        <p:sp>
          <p:nvSpPr>
            <p:cNvPr id="12" name="矩形 11"/>
            <p:cNvSpPr/>
            <p:nvPr/>
          </p:nvSpPr>
          <p:spPr>
            <a:xfrm>
              <a:off x="-269097" y="-252883"/>
              <a:ext cx="1794121" cy="1618317"/>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70411" y="1097542"/>
              <a:ext cx="920340" cy="879475"/>
            </a:xfrm>
            <a:prstGeom prst="rect">
              <a:avLst/>
            </a:prstGeom>
            <a:noFill/>
            <a:ln w="44450">
              <a:solidFill>
                <a:srgbClr val="C00000">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flipV="1">
            <a:off x="10033359" y="4856498"/>
            <a:ext cx="2459848" cy="2229900"/>
            <a:chOff x="-269097" y="-252883"/>
            <a:chExt cx="2459848" cy="2229900"/>
          </a:xfrm>
        </p:grpSpPr>
        <p:sp>
          <p:nvSpPr>
            <p:cNvPr id="23" name="矩形 22"/>
            <p:cNvSpPr/>
            <p:nvPr/>
          </p:nvSpPr>
          <p:spPr>
            <a:xfrm>
              <a:off x="-269097" y="-252883"/>
              <a:ext cx="1794121" cy="1618317"/>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70411" y="1097542"/>
              <a:ext cx="920340" cy="879475"/>
            </a:xfrm>
            <a:prstGeom prst="rect">
              <a:avLst/>
            </a:prstGeom>
            <a:noFill/>
            <a:ln w="44450">
              <a:solidFill>
                <a:srgbClr val="C00000">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62490" y="772380"/>
            <a:ext cx="1287102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dirty="0">
                <a:solidFill>
                  <a:srgbClr val="C00000"/>
                </a:solidFill>
                <a:sym typeface="宋体" panose="02010600030101010101" pitchFamily="2" charset="-122"/>
              </a:rPr>
              <a:t>MAFLD</a:t>
            </a:r>
            <a:r>
              <a:rPr lang="zh-CN" altLang="en-US" sz="2000" b="1" spc="300" dirty="0">
                <a:solidFill>
                  <a:srgbClr val="C00000"/>
                </a:solidFill>
                <a:sym typeface="宋体" panose="02010600030101010101" pitchFamily="2" charset="-122"/>
              </a:rPr>
              <a:t>的病程有多种演变途径，关注高危人群个体化防治方案</a:t>
            </a:r>
            <a:endParaRPr lang="en-US" altLang="zh-CN" sz="2000" b="1" spc="300" dirty="0">
              <a:solidFill>
                <a:srgbClr val="C00000"/>
              </a:solidFill>
              <a:sym typeface="宋体" panose="02010600030101010101" pitchFamily="2" charset="-122"/>
            </a:endParaRPr>
          </a:p>
        </p:txBody>
      </p:sp>
      <p:pic>
        <p:nvPicPr>
          <p:cNvPr id="4" name="图片 3" descr="图片包含 文字, 地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l="8948" r="3776"/>
          <a:stretch>
            <a:fillRect/>
          </a:stretch>
        </p:blipFill>
        <p:spPr>
          <a:xfrm>
            <a:off x="952760" y="2380143"/>
            <a:ext cx="4219460" cy="3554334"/>
          </a:xfrm>
          <a:prstGeom prst="rect">
            <a:avLst/>
          </a:prstGeom>
          <a:ln w="19050">
            <a:noFill/>
          </a:ln>
        </p:spPr>
      </p:pic>
      <p:sp>
        <p:nvSpPr>
          <p:cNvPr id="5" name="矩形 4"/>
          <p:cNvSpPr/>
          <p:nvPr/>
        </p:nvSpPr>
        <p:spPr>
          <a:xfrm>
            <a:off x="769786" y="1903469"/>
            <a:ext cx="4762842" cy="369332"/>
          </a:xfrm>
          <a:prstGeom prst="rect">
            <a:avLst/>
          </a:prstGeom>
        </p:spPr>
        <p:txBody>
          <a:bodyPr wrap="none">
            <a:spAutoFit/>
          </a:bodyPr>
          <a:lstStyle/>
          <a:p>
            <a:r>
              <a:rPr lang="zh-CN" altLang="en-US" b="1" spc="300" dirty="0">
                <a:solidFill>
                  <a:srgbClr val="333333"/>
                </a:solidFill>
                <a:latin typeface="Arial" panose="020B0604020202020204" pitchFamily="34" charset="0"/>
              </a:rPr>
              <a:t>所有状态的转变与肝脏相关死亡的概率</a:t>
            </a:r>
            <a:endParaRPr lang="zh-CN" altLang="en-US" b="1" spc="300" dirty="0"/>
          </a:p>
        </p:txBody>
      </p:sp>
      <p:sp>
        <p:nvSpPr>
          <p:cNvPr id="6" name="矩形 5"/>
          <p:cNvSpPr/>
          <p:nvPr/>
        </p:nvSpPr>
        <p:spPr>
          <a:xfrm>
            <a:off x="6212205" y="2309495"/>
            <a:ext cx="5500370" cy="2306955"/>
          </a:xfrm>
          <a:prstGeom prst="rect">
            <a:avLst/>
          </a:prstGeom>
        </p:spPr>
        <p:txBody>
          <a:bodyPr wrap="square">
            <a:spAutoFit/>
          </a:bodyPr>
          <a:lstStyle/>
          <a:p>
            <a:pPr>
              <a:lnSpc>
                <a:spcPct val="150000"/>
              </a:lnSpc>
            </a:pPr>
            <a:r>
              <a:rPr lang="en-US" altLang="zh-CN" sz="1600" spc="300" dirty="0">
                <a:solidFill>
                  <a:srgbClr val="333333"/>
                </a:solidFill>
                <a:latin typeface="Arial" panose="020B0604020202020204" pitchFamily="34" charset="0"/>
              </a:rPr>
              <a:t>     </a:t>
            </a:r>
            <a:r>
              <a:rPr lang="en-US" altLang="zh-CN" sz="1600" dirty="0">
                <a:solidFill>
                  <a:srgbClr val="333333"/>
                </a:solidFill>
                <a:latin typeface="Arial" panose="020B0604020202020204" pitchFamily="34" charset="0"/>
              </a:rPr>
              <a:t>MAFDL</a:t>
            </a:r>
            <a:r>
              <a:rPr lang="zh-CN" altLang="en-US" sz="1600" spc="300" dirty="0">
                <a:solidFill>
                  <a:srgbClr val="333333"/>
                </a:solidFill>
                <a:latin typeface="Arial" panose="020B0604020202020204" pitchFamily="34" charset="0"/>
              </a:rPr>
              <a:t>和</a:t>
            </a:r>
            <a:r>
              <a:rPr lang="en-US" altLang="zh-CN" sz="1600" dirty="0">
                <a:solidFill>
                  <a:srgbClr val="333333"/>
                </a:solidFill>
                <a:latin typeface="Arial" panose="020B0604020202020204" pitchFamily="34" charset="0"/>
              </a:rPr>
              <a:t>MASH</a:t>
            </a:r>
            <a:r>
              <a:rPr lang="zh-CN" altLang="en-US" sz="1600" spc="300" dirty="0">
                <a:solidFill>
                  <a:srgbClr val="333333"/>
                </a:solidFill>
                <a:latin typeface="Arial" panose="020B0604020202020204" pitchFamily="34" charset="0"/>
              </a:rPr>
              <a:t>的全球负担迅速增加，必须继续努力</a:t>
            </a:r>
            <a:r>
              <a:rPr lang="zh-CN" altLang="en-US" sz="1600" b="1" spc="300" dirty="0">
                <a:solidFill>
                  <a:srgbClr val="C00000"/>
                </a:solidFill>
                <a:latin typeface="Arial" panose="020B0604020202020204" pitchFamily="34" charset="0"/>
              </a:rPr>
              <a:t>寻找准确的无创诊断和预测生物标志物</a:t>
            </a:r>
            <a:r>
              <a:rPr lang="zh-CN" altLang="en-US" sz="1600" spc="300" dirty="0">
                <a:solidFill>
                  <a:srgbClr val="333333"/>
                </a:solidFill>
                <a:latin typeface="Arial" panose="020B0604020202020204" pitchFamily="34" charset="0"/>
              </a:rPr>
              <a:t>，为</a:t>
            </a:r>
            <a:r>
              <a:rPr lang="en-US" altLang="zh-CN" sz="1600" dirty="0">
                <a:solidFill>
                  <a:srgbClr val="333333"/>
                </a:solidFill>
                <a:latin typeface="Arial" panose="020B0604020202020204" pitchFamily="34" charset="0"/>
              </a:rPr>
              <a:t>MASH</a:t>
            </a:r>
            <a:r>
              <a:rPr lang="zh-CN" altLang="en-US" sz="1600" spc="300" dirty="0">
                <a:solidFill>
                  <a:srgbClr val="333333"/>
                </a:solidFill>
                <a:latin typeface="Arial" panose="020B0604020202020204" pitchFamily="34" charset="0"/>
              </a:rPr>
              <a:t>及后续进展的个体开发有效的治疗方法，并为</a:t>
            </a:r>
            <a:r>
              <a:rPr lang="en-US" altLang="zh-CN" sz="1600" dirty="0">
                <a:solidFill>
                  <a:srgbClr val="333333"/>
                </a:solidFill>
                <a:latin typeface="Arial" panose="020B0604020202020204" pitchFamily="34" charset="0"/>
              </a:rPr>
              <a:t>MAFLD</a:t>
            </a:r>
            <a:r>
              <a:rPr lang="zh-CN" altLang="en-US" sz="1600" spc="300" dirty="0">
                <a:solidFill>
                  <a:srgbClr val="333333"/>
                </a:solidFill>
                <a:latin typeface="Arial" panose="020B0604020202020204" pitchFamily="34" charset="0"/>
              </a:rPr>
              <a:t>和进展性肝病的</a:t>
            </a:r>
            <a:r>
              <a:rPr lang="zh-CN" altLang="en-US" sz="1600" b="1" spc="300" dirty="0">
                <a:solidFill>
                  <a:srgbClr val="C00000"/>
                </a:solidFill>
                <a:latin typeface="Arial" panose="020B0604020202020204" pitchFamily="34" charset="0"/>
              </a:rPr>
              <a:t>高风险人群</a:t>
            </a:r>
            <a:r>
              <a:rPr lang="zh-CN" altLang="en-US" sz="1600" spc="300" dirty="0">
                <a:solidFill>
                  <a:srgbClr val="333333"/>
                </a:solidFill>
                <a:latin typeface="Arial" panose="020B0604020202020204" pitchFamily="34" charset="0"/>
              </a:rPr>
              <a:t>和开发预防方法。若肥胖和糖尿病的患病率从</a:t>
            </a:r>
            <a:r>
              <a:rPr lang="en-US" altLang="zh-CN" sz="1600" dirty="0">
                <a:solidFill>
                  <a:srgbClr val="333333"/>
                </a:solidFill>
                <a:latin typeface="Arial" panose="020B0604020202020204" pitchFamily="34" charset="0"/>
              </a:rPr>
              <a:t>2016-2030</a:t>
            </a:r>
            <a:r>
              <a:rPr lang="zh-CN" altLang="en-US" sz="1600" spc="300" dirty="0">
                <a:solidFill>
                  <a:srgbClr val="333333"/>
                </a:solidFill>
                <a:latin typeface="Arial" panose="020B0604020202020204" pitchFamily="34" charset="0"/>
              </a:rPr>
              <a:t>年稳定</a:t>
            </a:r>
            <a:r>
              <a:rPr lang="zh-CN" altLang="en-US" sz="1600" dirty="0">
                <a:solidFill>
                  <a:srgbClr val="333333"/>
                </a:solidFill>
                <a:latin typeface="Arial" panose="020B0604020202020204" pitchFamily="34" charset="0"/>
              </a:rPr>
              <a:t>，</a:t>
            </a:r>
            <a:r>
              <a:rPr lang="en-US" altLang="zh-CN" sz="1600" dirty="0">
                <a:solidFill>
                  <a:srgbClr val="333333"/>
                </a:solidFill>
                <a:latin typeface="Arial" panose="020B0604020202020204" pitchFamily="34" charset="0"/>
              </a:rPr>
              <a:t>MAFLD</a:t>
            </a:r>
            <a:r>
              <a:rPr lang="zh-CN" altLang="en-US" sz="1600" spc="300" dirty="0">
                <a:solidFill>
                  <a:srgbClr val="333333"/>
                </a:solidFill>
                <a:latin typeface="Arial" panose="020B0604020202020204" pitchFamily="34" charset="0"/>
              </a:rPr>
              <a:t>的总病例数只会适度增加。</a:t>
            </a:r>
            <a:endParaRPr lang="zh-CN" altLang="en-US" sz="1600" spc="300" dirty="0"/>
          </a:p>
        </p:txBody>
      </p:sp>
      <p:sp>
        <p:nvSpPr>
          <p:cNvPr id="7" name="矩形 6"/>
          <p:cNvSpPr/>
          <p:nvPr/>
        </p:nvSpPr>
        <p:spPr>
          <a:xfrm>
            <a:off x="6928676" y="1903469"/>
            <a:ext cx="4493538" cy="369332"/>
          </a:xfrm>
          <a:prstGeom prst="rect">
            <a:avLst/>
          </a:prstGeom>
        </p:spPr>
        <p:txBody>
          <a:bodyPr wrap="none">
            <a:spAutoFit/>
          </a:bodyPr>
          <a:lstStyle/>
          <a:p>
            <a:r>
              <a:rPr lang="zh-CN" altLang="en-US" b="1" spc="300" dirty="0"/>
              <a:t>关注高危人体个体化预防和诊疗方案</a:t>
            </a:r>
            <a:endParaRPr lang="zh-CN" altLang="en-US" b="1" spc="300" dirty="0"/>
          </a:p>
        </p:txBody>
      </p:sp>
      <p:sp>
        <p:nvSpPr>
          <p:cNvPr id="8" name="矩形 7"/>
          <p:cNvSpPr/>
          <p:nvPr/>
        </p:nvSpPr>
        <p:spPr>
          <a:xfrm>
            <a:off x="6218555" y="4578985"/>
            <a:ext cx="5481320" cy="1568450"/>
          </a:xfrm>
          <a:prstGeom prst="rect">
            <a:avLst/>
          </a:prstGeom>
        </p:spPr>
        <p:txBody>
          <a:bodyPr wrap="square">
            <a:spAutoFit/>
          </a:bodyPr>
          <a:lstStyle/>
          <a:p>
            <a:pPr>
              <a:lnSpc>
                <a:spcPct val="150000"/>
              </a:lnSpc>
            </a:pPr>
            <a:r>
              <a:rPr lang="zh-CN" altLang="en-US" sz="1600" spc="300" dirty="0">
                <a:solidFill>
                  <a:srgbClr val="333333"/>
                </a:solidFill>
                <a:latin typeface="Arial" panose="020B0604020202020204" pitchFamily="34" charset="0"/>
              </a:rPr>
              <a:t>     全球范围看</a:t>
            </a:r>
            <a:r>
              <a:rPr lang="zh-CN" altLang="en-US" sz="1600" dirty="0">
                <a:solidFill>
                  <a:srgbClr val="333333"/>
                </a:solidFill>
                <a:latin typeface="Arial" panose="020B0604020202020204" pitchFamily="34" charset="0"/>
              </a:rPr>
              <a:t>，</a:t>
            </a:r>
            <a:r>
              <a:rPr lang="zh-CN" altLang="en-US" sz="1600" spc="300" dirty="0">
                <a:solidFill>
                  <a:srgbClr val="333333"/>
                </a:solidFill>
                <a:latin typeface="Arial" panose="020B0604020202020204" pitchFamily="34" charset="0"/>
              </a:rPr>
              <a:t>预计</a:t>
            </a:r>
            <a:r>
              <a:rPr lang="zh-CN" altLang="en-US" sz="1600" b="1" spc="300" dirty="0">
                <a:solidFill>
                  <a:srgbClr val="333333"/>
                </a:solidFill>
                <a:latin typeface="Arial" panose="020B0604020202020204" pitchFamily="34" charset="0"/>
              </a:rPr>
              <a:t>中国会因城镇化成为</a:t>
            </a:r>
            <a:r>
              <a:rPr lang="en-US" altLang="zh-CN" sz="1600" b="1" dirty="0">
                <a:solidFill>
                  <a:srgbClr val="333333"/>
                </a:solidFill>
                <a:latin typeface="Arial" panose="020B0604020202020204" pitchFamily="34" charset="0"/>
              </a:rPr>
              <a:t>MAFLD</a:t>
            </a:r>
            <a:r>
              <a:rPr lang="zh-CN" altLang="en-US" sz="1600" b="1" spc="300" dirty="0">
                <a:solidFill>
                  <a:srgbClr val="333333"/>
                </a:solidFill>
                <a:latin typeface="Arial" panose="020B0604020202020204" pitchFamily="34" charset="0"/>
              </a:rPr>
              <a:t>患病率最大增长的国家</a:t>
            </a:r>
            <a:r>
              <a:rPr lang="zh-CN" altLang="en-US" sz="1600" spc="300" dirty="0">
                <a:solidFill>
                  <a:srgbClr val="333333"/>
                </a:solidFill>
                <a:latin typeface="Arial" panose="020B0604020202020204" pitchFamily="34" charset="0"/>
              </a:rPr>
              <a:t>。</a:t>
            </a:r>
            <a:r>
              <a:rPr lang="en-US" altLang="zh-CN" sz="1600" dirty="0">
                <a:solidFill>
                  <a:srgbClr val="333333"/>
                </a:solidFill>
                <a:latin typeface="Arial" panose="020B0604020202020204" pitchFamily="34" charset="0"/>
              </a:rPr>
              <a:t>MASH</a:t>
            </a:r>
            <a:r>
              <a:rPr lang="zh-CN" altLang="en-US" sz="1600" spc="300" dirty="0">
                <a:solidFill>
                  <a:srgbClr val="333333"/>
                </a:solidFill>
                <a:latin typeface="Arial" panose="020B0604020202020204" pitchFamily="34" charset="0"/>
              </a:rPr>
              <a:t>的全球患病率将增加</a:t>
            </a:r>
            <a:r>
              <a:rPr lang="en-US" altLang="zh-CN" sz="1600" dirty="0">
                <a:solidFill>
                  <a:srgbClr val="333333"/>
                </a:solidFill>
                <a:latin typeface="Arial" panose="020B0604020202020204" pitchFamily="34" charset="0"/>
              </a:rPr>
              <a:t>15%-56%</a:t>
            </a:r>
            <a:r>
              <a:rPr lang="zh-CN" altLang="en-US" sz="1600" spc="300" dirty="0">
                <a:solidFill>
                  <a:srgbClr val="333333"/>
                </a:solidFill>
                <a:latin typeface="Arial" panose="020B0604020202020204" pitchFamily="34" charset="0"/>
              </a:rPr>
              <a:t>，随着老龄化加剧</a:t>
            </a:r>
            <a:r>
              <a:rPr lang="en-US" altLang="zh-CN" sz="1600" spc="300" dirty="0">
                <a:solidFill>
                  <a:srgbClr val="333333"/>
                </a:solidFill>
                <a:latin typeface="Arial" panose="020B0604020202020204" pitchFamily="34" charset="0"/>
              </a:rPr>
              <a:t>,</a:t>
            </a:r>
            <a:r>
              <a:rPr lang="zh-CN" altLang="en-US" sz="1600" b="1" spc="300" dirty="0">
                <a:solidFill>
                  <a:srgbClr val="C00000"/>
                </a:solidFill>
                <a:latin typeface="Arial" panose="020B0604020202020204" pitchFamily="34" charset="0"/>
              </a:rPr>
              <a:t>肝脏死亡率和晚期肝脏疾病将增加一倍</a:t>
            </a:r>
            <a:r>
              <a:rPr lang="zh-CN" altLang="en-US" sz="1600" spc="300" dirty="0">
                <a:solidFill>
                  <a:srgbClr val="C00000"/>
                </a:solidFill>
                <a:latin typeface="Arial" panose="020B0604020202020204" pitchFamily="34" charset="0"/>
              </a:rPr>
              <a:t>。</a:t>
            </a:r>
            <a:endParaRPr lang="zh-CN" altLang="en-US" sz="1600" spc="300" dirty="0">
              <a:solidFill>
                <a:srgbClr val="C00000"/>
              </a:solidFill>
              <a:latin typeface="Arial" panose="020B0604020202020204" pitchFamily="34" charset="0"/>
            </a:endParaRPr>
          </a:p>
        </p:txBody>
      </p:sp>
      <p:sp>
        <p:nvSpPr>
          <p:cNvPr id="9" name="矩形 8"/>
          <p:cNvSpPr/>
          <p:nvPr/>
        </p:nvSpPr>
        <p:spPr>
          <a:xfrm>
            <a:off x="6096000" y="1689052"/>
            <a:ext cx="5616575" cy="444028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5671" y="1689052"/>
            <a:ext cx="5374966" cy="444028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4"/>
          <p:cNvSpPr txBox="1">
            <a:spLocks noChangeArrowheads="1"/>
          </p:cNvSpPr>
          <p:nvPr/>
        </p:nvSpPr>
        <p:spPr bwMode="auto">
          <a:xfrm>
            <a:off x="525671" y="6344022"/>
            <a:ext cx="6777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i="1">
                <a:latin typeface="微软雅黑" panose="020B0503020204020204" pitchFamily="34" charset="-122"/>
                <a:ea typeface="微软雅黑" panose="020B0503020204020204" pitchFamily="34" charset="-122"/>
              </a:rPr>
              <a:t>Zobair M. Younossi</a:t>
            </a:r>
            <a:r>
              <a:rPr lang="en-US" altLang="zh-CN" sz="1200" i="1">
                <a:latin typeface="微软雅黑" panose="020B0503020204020204" pitchFamily="34" charset="-122"/>
                <a:ea typeface="微软雅黑" panose="020B0503020204020204" pitchFamily="34" charset="-122"/>
              </a:rPr>
              <a:t>. </a:t>
            </a:r>
            <a:r>
              <a:rPr lang="zh-CN" altLang="en-US" sz="1200" i="1">
                <a:latin typeface="微软雅黑" panose="020B0503020204020204" pitchFamily="34" charset="-122"/>
                <a:ea typeface="微软雅黑" panose="020B0503020204020204" pitchFamily="34" charset="-122"/>
              </a:rPr>
              <a:t>J Hepatol. 2019 Mar;70(3):531-544. doi: 10.1016/j.jhep.2018.10.033. </a:t>
            </a:r>
            <a:endParaRPr lang="zh-CN" altLang="en-US" sz="1200" i="1">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pic>
        <p:nvPicPr>
          <p:cNvPr id="3" name="图片 2"/>
          <p:cNvPicPr>
            <a:picLocks noChangeAspect="1"/>
          </p:cNvPicPr>
          <p:nvPr/>
        </p:nvPicPr>
        <p:blipFill rotWithShape="1">
          <a:blip r:embed="rId3"/>
          <a:srcRect r="7336"/>
          <a:stretch>
            <a:fillRect/>
          </a:stretch>
        </p:blipFill>
        <p:spPr>
          <a:xfrm>
            <a:off x="12755469" y="1797185"/>
            <a:ext cx="3550814" cy="444028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形 4"/>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42071" y="848171"/>
            <a:ext cx="1959816" cy="514628"/>
          </a:xfrm>
          <a:prstGeom prst="rect">
            <a:avLst/>
          </a:prstGeom>
        </p:spPr>
      </p:pic>
      <p:sp>
        <p:nvSpPr>
          <p:cNvPr id="6" name="矩形 5"/>
          <p:cNvSpPr/>
          <p:nvPr/>
        </p:nvSpPr>
        <p:spPr>
          <a:xfrm>
            <a:off x="642071" y="1616972"/>
            <a:ext cx="11196636" cy="506730"/>
          </a:xfrm>
          <a:prstGeom prst="rect">
            <a:avLst/>
          </a:prstGeom>
        </p:spPr>
        <p:txBody>
          <a:bodyPr wrap="square">
            <a:spAutoFit/>
          </a:bodyPr>
          <a:lstStyle/>
          <a:p>
            <a:pPr>
              <a:lnSpc>
                <a:spcPct val="150000"/>
              </a:lnSpc>
            </a:pPr>
            <a:r>
              <a:rPr lang="zh-CN" altLang="en-US" b="1" spc="300" dirty="0">
                <a:solidFill>
                  <a:srgbClr val="333333"/>
                </a:solidFill>
                <a:latin typeface="Arial" panose="020B0604020202020204" pitchFamily="34" charset="0"/>
              </a:rPr>
              <a:t>来自</a:t>
            </a:r>
            <a:r>
              <a:rPr lang="en-US" altLang="zh-CN" b="1" dirty="0">
                <a:solidFill>
                  <a:srgbClr val="333333"/>
                </a:solidFill>
                <a:latin typeface="Arial" panose="020B0604020202020204" pitchFamily="34" charset="0"/>
              </a:rPr>
              <a:t>1800</a:t>
            </a:r>
            <a:r>
              <a:rPr lang="zh-CN" altLang="en-US" b="1" spc="300" dirty="0">
                <a:solidFill>
                  <a:srgbClr val="333333"/>
                </a:solidFill>
                <a:latin typeface="Arial" panose="020B0604020202020204" pitchFamily="34" charset="0"/>
              </a:rPr>
              <a:t>万欧洲成年人的匹配队列研究发现</a:t>
            </a:r>
            <a:r>
              <a:rPr lang="zh-CN" altLang="en-US" b="1" dirty="0">
                <a:solidFill>
                  <a:srgbClr val="333333"/>
                </a:solidFill>
                <a:latin typeface="Arial" panose="020B0604020202020204" pitchFamily="34" charset="0"/>
              </a:rPr>
              <a:t>：</a:t>
            </a:r>
            <a:r>
              <a:rPr lang="en-US" altLang="zh-CN" b="1" dirty="0">
                <a:solidFill>
                  <a:srgbClr val="333333"/>
                </a:solidFill>
                <a:latin typeface="Arial" panose="020B0604020202020204" pitchFamily="34" charset="0"/>
              </a:rPr>
              <a:t>MAFLD</a:t>
            </a:r>
            <a:r>
              <a:rPr lang="zh-CN" altLang="en-US" b="1" spc="300" dirty="0">
                <a:solidFill>
                  <a:srgbClr val="333333"/>
                </a:solidFill>
                <a:latin typeface="Arial" panose="020B0604020202020204" pitchFamily="34" charset="0"/>
              </a:rPr>
              <a:t>增加急性心肌梗死和卒中的发生风险</a:t>
            </a:r>
            <a:endParaRPr lang="zh-CN" altLang="en-US" b="1" spc="300" dirty="0"/>
          </a:p>
        </p:txBody>
      </p:sp>
      <p:sp>
        <p:nvSpPr>
          <p:cNvPr id="7" name="矩形 6"/>
          <p:cNvSpPr/>
          <p:nvPr/>
        </p:nvSpPr>
        <p:spPr>
          <a:xfrm>
            <a:off x="2855351" y="692150"/>
            <a:ext cx="796746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spc="300" dirty="0">
                <a:solidFill>
                  <a:srgbClr val="C00000"/>
                </a:solidFill>
              </a:rPr>
              <a:t>MAFLD</a:t>
            </a:r>
            <a:r>
              <a:rPr lang="zh-CN" altLang="en-US" sz="2000" b="1" spc="300" dirty="0">
                <a:solidFill>
                  <a:srgbClr val="C00000"/>
                </a:solidFill>
              </a:rPr>
              <a:t>增加急性心肌梗死和卒中的发生风险</a:t>
            </a:r>
            <a:endParaRPr lang="zh-CN" altLang="en-US" sz="2000" b="1" spc="300" dirty="0">
              <a:solidFill>
                <a:srgbClr val="C00000"/>
              </a:solidFill>
            </a:endParaRPr>
          </a:p>
        </p:txBody>
      </p:sp>
      <p:sp>
        <p:nvSpPr>
          <p:cNvPr id="8" name="矩形 7"/>
          <p:cNvSpPr/>
          <p:nvPr/>
        </p:nvSpPr>
        <p:spPr>
          <a:xfrm>
            <a:off x="515939" y="1592263"/>
            <a:ext cx="11196636" cy="452771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2426" y="6217910"/>
            <a:ext cx="4719562" cy="369332"/>
          </a:xfrm>
          <a:prstGeom prst="rect">
            <a:avLst/>
          </a:prstGeom>
        </p:spPr>
        <p:txBody>
          <a:bodyPr wrap="none">
            <a:spAutoFit/>
          </a:bodyPr>
          <a:lstStyle/>
          <a:p>
            <a:pPr defTabSz="457200"/>
            <a:r>
              <a:rPr lang="zh-CN" altLang="en-US" i="1" dirty="0">
                <a:solidFill>
                  <a:prstClr val="black"/>
                </a:solidFill>
                <a:latin typeface="Calibri" panose="020F0502020204030204"/>
              </a:rPr>
              <a:t>BMJ 2019 10 08;367    DOI：10.1136/bmj.l5367 </a:t>
            </a:r>
            <a:endParaRPr lang="zh-CN" altLang="en-US" i="1" dirty="0">
              <a:solidFill>
                <a:prstClr val="black"/>
              </a:solidFill>
              <a:latin typeface="Calibri" panose="020F0502020204030204"/>
            </a:endParaRPr>
          </a:p>
        </p:txBody>
      </p:sp>
      <p:sp>
        <p:nvSpPr>
          <p:cNvPr id="11" name="矩形 10"/>
          <p:cNvSpPr/>
          <p:nvPr/>
        </p:nvSpPr>
        <p:spPr>
          <a:xfrm>
            <a:off x="4065152" y="3332573"/>
            <a:ext cx="1971483" cy="2644827"/>
          </a:xfrm>
          <a:prstGeom prst="rect">
            <a:avLst/>
          </a:prstGeom>
        </p:spPr>
        <p:txBody>
          <a:bodyPr wrap="square">
            <a:spAutoFit/>
          </a:bodyPr>
          <a:lstStyle/>
          <a:p>
            <a:pPr>
              <a:lnSpc>
                <a:spcPct val="150000"/>
              </a:lnSpc>
            </a:pPr>
            <a:r>
              <a:rPr lang="zh-CN" altLang="en-US" sz="1400" spc="300" dirty="0"/>
              <a:t>当对年龄</a:t>
            </a:r>
            <a:r>
              <a:rPr lang="zh-CN" altLang="en-US" sz="1400" spc="-300" dirty="0"/>
              <a:t>、</a:t>
            </a:r>
            <a:r>
              <a:rPr lang="zh-CN" altLang="en-US" sz="1400" spc="300" dirty="0"/>
              <a:t>性别和吸烟进行调整时，</a:t>
            </a:r>
            <a:r>
              <a:rPr lang="en-US" altLang="zh-CN" sz="1400" dirty="0"/>
              <a:t>NAFLD</a:t>
            </a:r>
            <a:r>
              <a:rPr lang="zh-CN" altLang="en-US" sz="1400" spc="300" dirty="0"/>
              <a:t>患者发生</a:t>
            </a:r>
            <a:r>
              <a:rPr lang="en-US" altLang="zh-CN" sz="1400" dirty="0"/>
              <a:t>AMI</a:t>
            </a:r>
            <a:r>
              <a:rPr lang="zh-CN" altLang="en-US" sz="1400" spc="300" dirty="0"/>
              <a:t>的</a:t>
            </a:r>
            <a:r>
              <a:rPr lang="zh-CN" altLang="en-US" sz="1400" b="1" spc="300" dirty="0"/>
              <a:t>危险比在</a:t>
            </a:r>
            <a:r>
              <a:rPr lang="en-US" altLang="zh-CN" sz="1400" b="1" dirty="0"/>
              <a:t>HSD</a:t>
            </a:r>
            <a:r>
              <a:rPr lang="zh-CN" altLang="en-US" sz="1400" b="1" spc="300" dirty="0"/>
              <a:t>的</a:t>
            </a:r>
            <a:r>
              <a:rPr lang="en-US" altLang="zh-CN" sz="1400" b="1" dirty="0"/>
              <a:t>1.03</a:t>
            </a:r>
            <a:r>
              <a:rPr lang="zh-CN" altLang="en-US" sz="1400" b="1" dirty="0"/>
              <a:t>，</a:t>
            </a:r>
            <a:r>
              <a:rPr lang="zh-CN" altLang="en-US" sz="1400" b="1" spc="300" dirty="0"/>
              <a:t>到</a:t>
            </a:r>
            <a:r>
              <a:rPr lang="en-US" altLang="zh-CN" sz="1400" b="1" dirty="0"/>
              <a:t>THIN</a:t>
            </a:r>
            <a:r>
              <a:rPr lang="zh-CN" altLang="en-US" sz="1400" b="1" spc="300" dirty="0"/>
              <a:t>的</a:t>
            </a:r>
            <a:r>
              <a:rPr lang="en-US" altLang="zh-CN" sz="1400" b="1" dirty="0"/>
              <a:t>1.31</a:t>
            </a:r>
            <a:r>
              <a:rPr lang="zh-CN" altLang="en-US" sz="1400" b="1" spc="300" dirty="0"/>
              <a:t>之间</a:t>
            </a:r>
            <a:r>
              <a:rPr lang="en-US" altLang="zh-CN" sz="1400" spc="300" dirty="0"/>
              <a:t>;</a:t>
            </a:r>
            <a:r>
              <a:rPr lang="zh-CN" altLang="en-US" sz="1400" spc="300" dirty="0"/>
              <a:t>合并风险比为</a:t>
            </a:r>
            <a:r>
              <a:rPr lang="en-US" altLang="zh-CN" sz="1400" dirty="0"/>
              <a:t>1.17</a:t>
            </a:r>
            <a:r>
              <a:rPr lang="zh-CN" altLang="en-US" sz="1400" spc="300" dirty="0"/>
              <a:t>（异质性</a:t>
            </a:r>
            <a:r>
              <a:rPr lang="en-US" altLang="zh-CN" sz="1400" dirty="0"/>
              <a:t>P=0.03%</a:t>
            </a:r>
            <a:r>
              <a:rPr lang="zh-CN" altLang="en-US" sz="1400" spc="300" dirty="0"/>
              <a:t>）</a:t>
            </a:r>
            <a:endParaRPr lang="zh-CN" altLang="en-US" sz="900" spc="300" dirty="0"/>
          </a:p>
        </p:txBody>
      </p:sp>
      <p:sp>
        <p:nvSpPr>
          <p:cNvPr id="14" name="矩形 13"/>
          <p:cNvSpPr/>
          <p:nvPr/>
        </p:nvSpPr>
        <p:spPr>
          <a:xfrm>
            <a:off x="9836088" y="3103726"/>
            <a:ext cx="1645867" cy="2321661"/>
          </a:xfrm>
          <a:prstGeom prst="rect">
            <a:avLst/>
          </a:prstGeom>
        </p:spPr>
        <p:txBody>
          <a:bodyPr wrap="square">
            <a:spAutoFit/>
          </a:bodyPr>
          <a:lstStyle/>
          <a:p>
            <a:pPr>
              <a:lnSpc>
                <a:spcPct val="150000"/>
              </a:lnSpc>
            </a:pPr>
            <a:r>
              <a:rPr lang="zh-CN" altLang="en-US" sz="1400" spc="300" dirty="0"/>
              <a:t>调整年龄、性别、吸烟</a:t>
            </a:r>
            <a:r>
              <a:rPr lang="en-US" altLang="zh-CN" sz="1400" spc="300" dirty="0"/>
              <a:t>,</a:t>
            </a:r>
            <a:r>
              <a:rPr lang="zh-CN" altLang="en-US" sz="1400" spc="300" dirty="0"/>
              <a:t> 累积脑卒中的风险比为</a:t>
            </a:r>
            <a:r>
              <a:rPr lang="en-US" altLang="zh-CN" sz="1400" dirty="0"/>
              <a:t>1.18</a:t>
            </a:r>
            <a:r>
              <a:rPr lang="zh-CN" altLang="en-US" sz="1400" spc="300" dirty="0"/>
              <a:t>，跨数据库存没有异质性异质性</a:t>
            </a:r>
            <a:r>
              <a:rPr lang="zh-CN" altLang="en-US" sz="1400" dirty="0"/>
              <a:t>（</a:t>
            </a:r>
            <a:r>
              <a:rPr lang="en-US" altLang="zh-CN" sz="1400" dirty="0"/>
              <a:t>P=0.24</a:t>
            </a:r>
            <a:r>
              <a:rPr lang="zh-CN" altLang="en-US" sz="1400" dirty="0"/>
              <a:t>）</a:t>
            </a:r>
            <a:endParaRPr lang="zh-CN" altLang="en-US" sz="1400" dirty="0"/>
          </a:p>
        </p:txBody>
      </p:sp>
      <p:pic>
        <p:nvPicPr>
          <p:cNvPr id="9" name="图片 8"/>
          <p:cNvPicPr>
            <a:picLocks noChangeAspect="1"/>
          </p:cNvPicPr>
          <p:nvPr/>
        </p:nvPicPr>
        <p:blipFill>
          <a:blip r:embed="rId3"/>
          <a:stretch>
            <a:fillRect/>
          </a:stretch>
        </p:blipFill>
        <p:spPr>
          <a:xfrm>
            <a:off x="12778006" y="0"/>
            <a:ext cx="8534400" cy="4038600"/>
          </a:xfrm>
          <a:prstGeom prst="rect">
            <a:avLst/>
          </a:prstGeom>
          <a:ln>
            <a:noFill/>
          </a:ln>
          <a:effectLst>
            <a:outerShdw blurRad="292100" dist="139700" dir="2700000" algn="tl" rotWithShape="0">
              <a:srgbClr val="333333">
                <a:alpha val="65000"/>
              </a:srgbClr>
            </a:outerShdw>
          </a:effectLst>
        </p:spPr>
      </p:pic>
      <p:pic>
        <p:nvPicPr>
          <p:cNvPr id="2" name="图片 1"/>
          <p:cNvPicPr>
            <a:picLocks noChangeAspect="1"/>
          </p:cNvPicPr>
          <p:nvPr/>
        </p:nvPicPr>
        <p:blipFill>
          <a:blip r:embed="rId4"/>
          <a:stretch>
            <a:fillRect/>
          </a:stretch>
        </p:blipFill>
        <p:spPr>
          <a:xfrm>
            <a:off x="12778006" y="4038600"/>
            <a:ext cx="8816142" cy="3916725"/>
          </a:xfrm>
          <a:prstGeom prst="rect">
            <a:avLst/>
          </a:prstGeom>
          <a:ln>
            <a:noFill/>
          </a:ln>
          <a:effectLst>
            <a:outerShdw blurRad="292100" dist="139700" dir="2700000" algn="tl" rotWithShape="0">
              <a:srgbClr val="333333">
                <a:alpha val="65000"/>
              </a:srgbClr>
            </a:outerShdw>
          </a:effectLst>
        </p:spPr>
      </p:pic>
      <p:pic>
        <p:nvPicPr>
          <p:cNvPr id="13" name="图片 12" descr="一些文字和图片的手机截图&#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426" y="2376605"/>
            <a:ext cx="3326594" cy="3703837"/>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b="1258"/>
          <a:stretch>
            <a:fillRect/>
          </a:stretch>
        </p:blipFill>
        <p:spPr>
          <a:xfrm>
            <a:off x="6193030" y="2310088"/>
            <a:ext cx="3411282" cy="3770353"/>
          </a:xfrm>
          <a:prstGeom prst="rect">
            <a:avLst/>
          </a:prstGeom>
        </p:spPr>
      </p:pic>
      <p:sp>
        <p:nvSpPr>
          <p:cNvPr id="17" name="矩形 16"/>
          <p:cNvSpPr/>
          <p:nvPr/>
        </p:nvSpPr>
        <p:spPr>
          <a:xfrm>
            <a:off x="4065152" y="2486332"/>
            <a:ext cx="1971483" cy="793487"/>
          </a:xfrm>
          <a:prstGeom prst="rect">
            <a:avLst/>
          </a:prstGeom>
        </p:spPr>
        <p:txBody>
          <a:bodyPr wrap="square">
            <a:spAutoFit/>
          </a:bodyPr>
          <a:lstStyle/>
          <a:p>
            <a:pPr>
              <a:lnSpc>
                <a:spcPct val="150000"/>
              </a:lnSpc>
            </a:pPr>
            <a:r>
              <a:rPr lang="zh-CN" altLang="en-US" sz="1600" b="1" spc="300" dirty="0">
                <a:latin typeface="Arial" panose="020B0604020202020204" pitchFamily="34" charset="0"/>
              </a:rPr>
              <a:t>急性心肌梗塞的风险比</a:t>
            </a:r>
            <a:endParaRPr lang="zh-CN" altLang="en-US" sz="1600" b="1" spc="300" dirty="0"/>
          </a:p>
        </p:txBody>
      </p:sp>
      <p:sp>
        <p:nvSpPr>
          <p:cNvPr id="18" name="矩形 17"/>
          <p:cNvSpPr/>
          <p:nvPr/>
        </p:nvSpPr>
        <p:spPr>
          <a:xfrm>
            <a:off x="9780936" y="2376605"/>
            <a:ext cx="1971483" cy="424155"/>
          </a:xfrm>
          <a:prstGeom prst="rect">
            <a:avLst/>
          </a:prstGeom>
        </p:spPr>
        <p:txBody>
          <a:bodyPr wrap="square">
            <a:spAutoFit/>
          </a:bodyPr>
          <a:lstStyle/>
          <a:p>
            <a:pPr>
              <a:lnSpc>
                <a:spcPct val="150000"/>
              </a:lnSpc>
            </a:pPr>
            <a:r>
              <a:rPr lang="zh-CN" altLang="en-US" sz="1600" b="1" spc="300" dirty="0">
                <a:latin typeface="Arial" panose="020B0604020202020204" pitchFamily="34" charset="0"/>
              </a:rPr>
              <a:t>脑卒中的风险比</a:t>
            </a:r>
            <a:endParaRPr lang="zh-CN" altLang="en-US" sz="1600" b="1" spc="3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9610" t="14148" r="8974" b="13704"/>
          <a:stretch>
            <a:fillRect/>
          </a:stretch>
        </p:blipFill>
        <p:spPr bwMode="auto">
          <a:xfrm>
            <a:off x="683447" y="2857810"/>
            <a:ext cx="5238252" cy="2859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Gastroenterology - Click here to go back to the homep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732" y="878960"/>
            <a:ext cx="1581923" cy="3030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098655" y="853111"/>
            <a:ext cx="404939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rPr>
              <a:t>美国</a:t>
            </a:r>
            <a:r>
              <a:rPr lang="en-US" altLang="zh-CN" sz="2000" b="1" dirty="0">
                <a:solidFill>
                  <a:srgbClr val="C00000"/>
                </a:solidFill>
              </a:rPr>
              <a:t>MAFLD</a:t>
            </a:r>
            <a:r>
              <a:rPr lang="zh-CN" altLang="en-US" sz="2000" b="1" spc="300" dirty="0">
                <a:solidFill>
                  <a:srgbClr val="C00000"/>
                </a:solidFill>
              </a:rPr>
              <a:t>相关死亡逐年升高</a:t>
            </a:r>
            <a:endParaRPr lang="zh-CN" altLang="en-US" sz="2000" b="1" spc="300" dirty="0">
              <a:solidFill>
                <a:srgbClr val="C00000"/>
              </a:solidFill>
            </a:endParaRPr>
          </a:p>
        </p:txBody>
      </p:sp>
      <p:sp>
        <p:nvSpPr>
          <p:cNvPr id="5" name="矩形 4"/>
          <p:cNvSpPr/>
          <p:nvPr/>
        </p:nvSpPr>
        <p:spPr>
          <a:xfrm>
            <a:off x="500066" y="6277651"/>
            <a:ext cx="7107523" cy="276999"/>
          </a:xfrm>
          <a:prstGeom prst="rect">
            <a:avLst/>
          </a:prstGeom>
        </p:spPr>
        <p:txBody>
          <a:bodyPr wrap="none">
            <a:spAutoFit/>
          </a:bodyPr>
          <a:lstStyle/>
          <a:p>
            <a:pPr>
              <a:spcBef>
                <a:spcPct val="0"/>
              </a:spcBef>
            </a:pPr>
            <a:r>
              <a:rPr lang="zh-CN" altLang="en-US" sz="1200" dirty="0"/>
              <a:t>Gastroenterology. 2019 Jun 25. pii: S0016-5085(19)41033-0. doi: 10.1053/j.gastro.2019.06.026. </a:t>
            </a:r>
            <a:endParaRPr lang="zh-CN" altLang="en-US" sz="1200" dirty="0"/>
          </a:p>
        </p:txBody>
      </p:sp>
      <p:sp>
        <p:nvSpPr>
          <p:cNvPr id="6" name="矩形 5"/>
          <p:cNvSpPr/>
          <p:nvPr/>
        </p:nvSpPr>
        <p:spPr>
          <a:xfrm>
            <a:off x="500066" y="6475658"/>
            <a:ext cx="3294300" cy="276999"/>
          </a:xfrm>
          <a:prstGeom prst="rect">
            <a:avLst/>
          </a:prstGeom>
        </p:spPr>
        <p:txBody>
          <a:bodyPr wrap="none">
            <a:spAutoFit/>
          </a:bodyPr>
          <a:lstStyle/>
          <a:p>
            <a:pPr>
              <a:spcBef>
                <a:spcPct val="0"/>
              </a:spcBef>
            </a:pPr>
            <a:r>
              <a:rPr lang="zh-CN" altLang="en-US" sz="1200" dirty="0"/>
              <a:t>Hepatology. 2019 Jul 12. doi: 10.1002/hep.30848.</a:t>
            </a:r>
            <a:endParaRPr lang="zh-CN" altLang="en-US" sz="1200" dirty="0"/>
          </a:p>
        </p:txBody>
      </p:sp>
      <p:sp>
        <p:nvSpPr>
          <p:cNvPr id="7" name="文本框 1"/>
          <p:cNvSpPr txBox="1">
            <a:spLocks noChangeArrowheads="1"/>
          </p:cNvSpPr>
          <p:nvPr/>
        </p:nvSpPr>
        <p:spPr bwMode="auto">
          <a:xfrm>
            <a:off x="1267574" y="2033101"/>
            <a:ext cx="4060917" cy="879151"/>
          </a:xfrm>
          <a:prstGeom prst="rect">
            <a:avLst/>
          </a:prstGeom>
        </p:spPr>
        <p:txBody>
          <a:bodyPr wrap="square">
            <a:spAutoFit/>
          </a:bodyPr>
          <a:lstStyle>
            <a:defPPr>
              <a:defRPr lang="en-US"/>
            </a:defPPr>
            <a:lvl1pPr>
              <a:defRPr b="1" spc="300">
                <a:solidFill>
                  <a:srgbClr val="333333"/>
                </a:solidFill>
                <a:latin typeface="Arial" panose="020B0604020202020204" pitchFamily="34" charset="0"/>
              </a:defRPr>
            </a:lvl1pPr>
          </a:lstStyle>
          <a:p>
            <a:pPr algn="ctr">
              <a:lnSpc>
                <a:spcPct val="150000"/>
              </a:lnSpc>
            </a:pPr>
            <a:r>
              <a:rPr lang="zh-CN" altLang="en-US" spc="0" dirty="0"/>
              <a:t>2007</a:t>
            </a:r>
            <a:r>
              <a:rPr lang="en-US" altLang="zh-CN" spc="0" dirty="0"/>
              <a:t>-</a:t>
            </a:r>
            <a:r>
              <a:rPr lang="zh-CN" altLang="en-US" spc="0" dirty="0"/>
              <a:t>2017年</a:t>
            </a:r>
            <a:r>
              <a:rPr lang="zh-CN" altLang="en-US" dirty="0"/>
              <a:t>美国慢性肝病的年度年龄调整死亡率</a:t>
            </a:r>
            <a:endParaRPr lang="zh-CN" altLang="en-US" dirty="0"/>
          </a:p>
        </p:txBody>
      </p:sp>
      <p:sp>
        <p:nvSpPr>
          <p:cNvPr id="9" name="矩形 8"/>
          <p:cNvSpPr/>
          <p:nvPr/>
        </p:nvSpPr>
        <p:spPr>
          <a:xfrm>
            <a:off x="6183695" y="2942080"/>
            <a:ext cx="5524824" cy="2306955"/>
          </a:xfrm>
          <a:prstGeom prst="rect">
            <a:avLst/>
          </a:prstGeom>
        </p:spPr>
        <p:txBody>
          <a:bodyPr wrap="square">
            <a:spAutoFit/>
          </a:bodyPr>
          <a:lstStyle/>
          <a:p>
            <a:pPr>
              <a:lnSpc>
                <a:spcPct val="150000"/>
              </a:lnSpc>
            </a:pPr>
            <a:r>
              <a:rPr lang="zh-CN" altLang="en-US" sz="1600" spc="300" dirty="0"/>
              <a:t>      经济增长是许多亚洲国家近年发生的事情</a:t>
            </a:r>
            <a:r>
              <a:rPr lang="zh-CN" altLang="en-US" sz="1600" dirty="0"/>
              <a:t>，</a:t>
            </a:r>
            <a:r>
              <a:rPr lang="zh-CN" altLang="en-US" sz="1600" spc="300" dirty="0"/>
              <a:t>大多数</a:t>
            </a:r>
            <a:r>
              <a:rPr lang="zh-CN" altLang="en-US" sz="1600" b="1" spc="300" dirty="0"/>
              <a:t>亚洲</a:t>
            </a:r>
            <a:r>
              <a:rPr lang="en-US" altLang="zh-CN" sz="1600" b="1" dirty="0"/>
              <a:t>MAFLD</a:t>
            </a:r>
            <a:r>
              <a:rPr lang="zh-CN" altLang="en-US" sz="1600" b="1" spc="300" dirty="0"/>
              <a:t>患者</a:t>
            </a:r>
            <a:r>
              <a:rPr lang="zh-CN" altLang="en-US" sz="1600" spc="300" dirty="0"/>
              <a:t>到了中年才变得超重或肥胖。因此，他们</a:t>
            </a:r>
            <a:r>
              <a:rPr lang="zh-CN" altLang="en-US" sz="1600" b="1" spc="300" dirty="0"/>
              <a:t>没有足够的疾病持续时间发展为晚期肝病</a:t>
            </a:r>
            <a:r>
              <a:rPr lang="zh-CN" altLang="en-US" sz="1600" spc="300" dirty="0"/>
              <a:t>。然而，近年来在美国</a:t>
            </a:r>
            <a:r>
              <a:rPr lang="zh-CN" altLang="en-US" sz="1600" b="1" spc="300" dirty="0">
                <a:solidFill>
                  <a:srgbClr val="E42313"/>
                </a:solidFill>
              </a:rPr>
              <a:t>非酒精性脂肪性肝炎已经成为肝移植的主要指征</a:t>
            </a:r>
            <a:r>
              <a:rPr lang="zh-CN" altLang="en-US" sz="1600" spc="300" dirty="0">
                <a:solidFill>
                  <a:srgbClr val="E42313"/>
                </a:solidFill>
              </a:rPr>
              <a:t>，</a:t>
            </a:r>
            <a:r>
              <a:rPr lang="zh-CN" altLang="en-US" sz="1600" spc="300" dirty="0"/>
              <a:t>未来几年亚洲的流行病学和肝脏相关的结果发生重大变化就不足为奇了。</a:t>
            </a:r>
            <a:endParaRPr lang="zh-CN" altLang="en-US" sz="1600" spc="300" dirty="0"/>
          </a:p>
        </p:txBody>
      </p:sp>
      <p:sp>
        <p:nvSpPr>
          <p:cNvPr id="10" name="文本框 1"/>
          <p:cNvSpPr txBox="1">
            <a:spLocks noChangeArrowheads="1"/>
          </p:cNvSpPr>
          <p:nvPr/>
        </p:nvSpPr>
        <p:spPr bwMode="auto">
          <a:xfrm>
            <a:off x="6623799" y="1986759"/>
            <a:ext cx="4450080" cy="368300"/>
          </a:xfrm>
          <a:prstGeom prst="rect">
            <a:avLst/>
          </a:prstGeom>
        </p:spPr>
        <p:txBody>
          <a:bodyPr wrap="none">
            <a:spAutoFit/>
          </a:bodyPr>
          <a:lstStyle>
            <a:defPPr>
              <a:defRPr lang="en-US"/>
            </a:defPPr>
            <a:lvl1pPr>
              <a:defRPr b="1" spc="300">
                <a:solidFill>
                  <a:srgbClr val="333333"/>
                </a:solidFill>
                <a:latin typeface="Arial" panose="020B0604020202020204" pitchFamily="34" charset="0"/>
              </a:defRPr>
            </a:lvl1pPr>
          </a:lstStyle>
          <a:p>
            <a:r>
              <a:rPr lang="zh-CN" altLang="en-US" dirty="0"/>
              <a:t>预计</a:t>
            </a:r>
            <a:r>
              <a:rPr lang="en-US" altLang="zh-CN" spc="0" dirty="0"/>
              <a:t>MAFLD</a:t>
            </a:r>
            <a:r>
              <a:rPr lang="zh-CN" altLang="en-US" dirty="0"/>
              <a:t>流行我国晚期肝病将高发</a:t>
            </a:r>
            <a:endParaRPr lang="zh-CN" altLang="en-US" dirty="0"/>
          </a:p>
        </p:txBody>
      </p:sp>
      <p:sp>
        <p:nvSpPr>
          <p:cNvPr id="11" name="矩形 10"/>
          <p:cNvSpPr/>
          <p:nvPr/>
        </p:nvSpPr>
        <p:spPr>
          <a:xfrm>
            <a:off x="6194805" y="2334089"/>
            <a:ext cx="5421633" cy="737235"/>
          </a:xfrm>
          <a:prstGeom prst="rect">
            <a:avLst/>
          </a:prstGeom>
        </p:spPr>
        <p:txBody>
          <a:bodyPr wrap="square">
            <a:spAutoFit/>
          </a:bodyPr>
          <a:lstStyle/>
          <a:p>
            <a:pPr>
              <a:lnSpc>
                <a:spcPct val="150000"/>
              </a:lnSpc>
            </a:pPr>
            <a:r>
              <a:rPr lang="en-US" altLang="zh-CN" sz="1400" spc="300" dirty="0">
                <a:latin typeface="ACaslonPro-Semibold"/>
              </a:rPr>
              <a:t>2019</a:t>
            </a:r>
            <a:r>
              <a:rPr lang="zh-CN" altLang="en-US" sz="1400" spc="300" dirty="0">
                <a:latin typeface="ACaslonPro-Semibold"/>
              </a:rPr>
              <a:t>年</a:t>
            </a:r>
            <a:r>
              <a:rPr lang="en-US" altLang="zh-CN" sz="1400" spc="300" dirty="0">
                <a:latin typeface="ACaslonPro-Semibold"/>
              </a:rPr>
              <a:t>6</a:t>
            </a:r>
            <a:r>
              <a:rPr lang="zh-CN" altLang="en-US" sz="1400" spc="300" dirty="0">
                <a:latin typeface="ACaslonPro-Semibold"/>
              </a:rPr>
              <a:t>月 </a:t>
            </a:r>
            <a:r>
              <a:rPr lang="en-US" altLang="zh-CN" sz="1400" dirty="0">
                <a:latin typeface="ACaslonPro-Semibold"/>
              </a:rPr>
              <a:t>Hepatology </a:t>
            </a:r>
            <a:r>
              <a:rPr lang="zh-CN" altLang="en-US" sz="1400" spc="300" dirty="0">
                <a:latin typeface="ACaslonPro-Semibold"/>
              </a:rPr>
              <a:t>发表的“中国</a:t>
            </a:r>
            <a:r>
              <a:rPr lang="en-US" altLang="zh-CN" sz="1400" spc="300" dirty="0">
                <a:latin typeface="ACaslonPro-Semibold"/>
              </a:rPr>
              <a:t>MAFLD</a:t>
            </a:r>
            <a:r>
              <a:rPr lang="zh-CN" altLang="en-US" sz="1400" spc="300" dirty="0">
                <a:latin typeface="ACaslonPro-Semibold"/>
              </a:rPr>
              <a:t>的流行病学改变”一文中提到：</a:t>
            </a:r>
            <a:endParaRPr lang="zh-CN" altLang="en-US" sz="1400" dirty="0"/>
          </a:p>
        </p:txBody>
      </p:sp>
      <p:sp>
        <p:nvSpPr>
          <p:cNvPr id="12" name="矩形 11"/>
          <p:cNvSpPr/>
          <p:nvPr/>
        </p:nvSpPr>
        <p:spPr>
          <a:xfrm>
            <a:off x="6167110" y="1782607"/>
            <a:ext cx="5568517"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0066" y="1782607"/>
            <a:ext cx="5421633"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419112" y="876571"/>
            <a:ext cx="345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rPr>
              <a:t>预计我国晚期肝病将高发</a:t>
            </a:r>
            <a:endParaRPr lang="zh-CN" altLang="en-US" sz="2000" b="1" spc="300" dirty="0">
              <a:solidFill>
                <a:srgbClr val="C00000"/>
              </a:solidFill>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110" y="928249"/>
            <a:ext cx="2318843" cy="322436"/>
          </a:xfrm>
          <a:prstGeom prst="rect">
            <a:avLst/>
          </a:prstGeom>
        </p:spPr>
      </p:pic>
      <p:sp>
        <p:nvSpPr>
          <p:cNvPr id="16" name="矩形 15"/>
          <p:cNvSpPr/>
          <p:nvPr/>
        </p:nvSpPr>
        <p:spPr>
          <a:xfrm>
            <a:off x="6167110" y="5158835"/>
            <a:ext cx="5324858" cy="829945"/>
          </a:xfrm>
          <a:prstGeom prst="rect">
            <a:avLst/>
          </a:prstGeom>
        </p:spPr>
        <p:txBody>
          <a:bodyPr wrap="square">
            <a:spAutoFit/>
          </a:bodyPr>
          <a:lstStyle/>
          <a:p>
            <a:pPr>
              <a:lnSpc>
                <a:spcPct val="150000"/>
              </a:lnSpc>
            </a:pPr>
            <a:r>
              <a:rPr lang="zh-CN" altLang="en-US" sz="1600" spc="300" dirty="0"/>
              <a:t>   尽管</a:t>
            </a:r>
            <a:r>
              <a:rPr lang="en-US" altLang="zh-CN" sz="1600" dirty="0"/>
              <a:t>MASH</a:t>
            </a:r>
            <a:r>
              <a:rPr lang="zh-CN" altLang="en-US" sz="1600" spc="300" dirty="0"/>
              <a:t>和晚期纤维化仍低于西方国家</a:t>
            </a:r>
            <a:r>
              <a:rPr lang="zh-CN" altLang="en-US" sz="1600" spc="-150" dirty="0"/>
              <a:t>，</a:t>
            </a:r>
            <a:r>
              <a:rPr lang="zh-CN" altLang="en-US" sz="1600" spc="300" dirty="0"/>
              <a:t>预计到</a:t>
            </a:r>
            <a:r>
              <a:rPr lang="en-US" altLang="zh-CN" sz="1600" b="1" spc="300" dirty="0"/>
              <a:t>2030</a:t>
            </a:r>
            <a:r>
              <a:rPr lang="zh-CN" altLang="en-US" sz="1600" b="1" spc="300" dirty="0"/>
              <a:t>年</a:t>
            </a:r>
            <a:r>
              <a:rPr lang="zh-CN" altLang="en-US" sz="1600" spc="300" dirty="0"/>
              <a:t>中国</a:t>
            </a:r>
            <a:r>
              <a:rPr lang="en-US" altLang="zh-CN" sz="1600" b="1" dirty="0"/>
              <a:t>MAFLD</a:t>
            </a:r>
            <a:r>
              <a:rPr lang="zh-CN" altLang="en-US" sz="1600" b="1" spc="300" dirty="0"/>
              <a:t>与肝脏相关的死亡人数最多</a:t>
            </a:r>
            <a:endParaRPr lang="zh-CN" altLang="en-US" sz="1600" b="1" spc="300" dirty="0"/>
          </a:p>
        </p:txBody>
      </p:sp>
      <p:sp>
        <p:nvSpPr>
          <p:cNvPr id="8" name="矩形 7"/>
          <p:cNvSpPr/>
          <p:nvPr/>
        </p:nvSpPr>
        <p:spPr>
          <a:xfrm>
            <a:off x="770723" y="5716982"/>
            <a:ext cx="5077031" cy="307777"/>
          </a:xfrm>
          <a:prstGeom prst="rect">
            <a:avLst/>
          </a:prstGeom>
        </p:spPr>
        <p:txBody>
          <a:bodyPr wrap="none">
            <a:spAutoFit/>
          </a:bodyPr>
          <a:lstStyle/>
          <a:p>
            <a:r>
              <a:rPr lang="zh-CN" altLang="en-US" sz="1400" spc="300" dirty="0"/>
              <a:t>采用直接法调整到2010年美国标准人口的年龄分布</a:t>
            </a:r>
            <a:endParaRPr lang="zh-CN" altLang="en-US" sz="1400" spc="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4"/>
          <p:cNvPicPr>
            <a:picLocks noChangeAspect="1"/>
          </p:cNvPicPr>
          <p:nvPr/>
        </p:nvPicPr>
        <p:blipFill rotWithShape="1">
          <a:blip r:embed="rId1">
            <a:extLst>
              <a:ext uri="{28A0092B-C50C-407E-A947-70E740481C1C}">
                <a14:useLocalDpi xmlns:a14="http://schemas.microsoft.com/office/drawing/2010/main" val="0"/>
              </a:ext>
            </a:extLst>
          </a:blip>
          <a:srcRect l="4047" t="11695"/>
          <a:stretch>
            <a:fillRect/>
          </a:stretch>
        </p:blipFill>
        <p:spPr>
          <a:xfrm>
            <a:off x="6346661" y="2828007"/>
            <a:ext cx="5290481" cy="3017159"/>
          </a:xfrm>
          <a:prstGeom prst="rect">
            <a:avLst/>
          </a:prstGeom>
        </p:spPr>
      </p:pic>
      <p:pic>
        <p:nvPicPr>
          <p:cNvPr id="3" name="图片 2"/>
          <p:cNvPicPr>
            <a:picLocks noChangeAspect="1"/>
          </p:cNvPicPr>
          <p:nvPr/>
        </p:nvPicPr>
        <p:blipFill>
          <a:blip r:embed="rId2"/>
          <a:stretch>
            <a:fillRect/>
          </a:stretch>
        </p:blipFill>
        <p:spPr>
          <a:xfrm>
            <a:off x="745687" y="2613349"/>
            <a:ext cx="4688911" cy="3093729"/>
          </a:xfrm>
          <a:prstGeom prst="rect">
            <a:avLst/>
          </a:prstGeom>
        </p:spPr>
      </p:pic>
      <p:sp>
        <p:nvSpPr>
          <p:cNvPr id="4" name="文本框 4"/>
          <p:cNvSpPr txBox="1">
            <a:spLocks noChangeArrowheads="1"/>
          </p:cNvSpPr>
          <p:nvPr/>
        </p:nvSpPr>
        <p:spPr bwMode="auto">
          <a:xfrm>
            <a:off x="515938" y="6182704"/>
            <a:ext cx="143047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t>Healthcare Costs of Patients With Biopsy-Confirmed Nonalcoholic Fatty LiverDisease are Nearly Twice Those of Matched Controlshttps://doi.org/10.1016/j.cgh.2019.10.023</a:t>
            </a:r>
            <a:endParaRPr lang="zh-CN" altLang="en-US" sz="1200"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938" y="774486"/>
            <a:ext cx="2370481" cy="485022"/>
          </a:xfrm>
          <a:prstGeom prst="rect">
            <a:avLst/>
          </a:prstGeom>
        </p:spPr>
      </p:pic>
      <p:sp>
        <p:nvSpPr>
          <p:cNvPr id="6" name="矩形 5"/>
          <p:cNvSpPr/>
          <p:nvPr/>
        </p:nvSpPr>
        <p:spPr>
          <a:xfrm>
            <a:off x="3053144" y="806133"/>
            <a:ext cx="9769021"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rPr>
              <a:t>随访20年，</a:t>
            </a:r>
            <a:r>
              <a:rPr lang="en-US" altLang="zh-CN" sz="2000" b="1" spc="300" dirty="0">
                <a:solidFill>
                  <a:srgbClr val="C00000"/>
                </a:solidFill>
              </a:rPr>
              <a:t>MAFLD</a:t>
            </a:r>
            <a:r>
              <a:rPr lang="zh-CN" altLang="en-US" sz="2000" b="1" spc="300" dirty="0">
                <a:solidFill>
                  <a:srgbClr val="C00000"/>
                </a:solidFill>
              </a:rPr>
              <a:t>患者的医疗成本几乎是对照组的两倍</a:t>
            </a:r>
            <a:endParaRPr lang="zh-CN" altLang="en-US" sz="2000" b="1" spc="300" dirty="0">
              <a:solidFill>
                <a:srgbClr val="C00000"/>
              </a:solidFill>
            </a:endParaRPr>
          </a:p>
        </p:txBody>
      </p:sp>
      <p:sp>
        <p:nvSpPr>
          <p:cNvPr id="7" name="矩形 6"/>
          <p:cNvSpPr/>
          <p:nvPr/>
        </p:nvSpPr>
        <p:spPr>
          <a:xfrm>
            <a:off x="1067887" y="1966280"/>
            <a:ext cx="4640580" cy="368300"/>
          </a:xfrm>
          <a:prstGeom prst="rect">
            <a:avLst/>
          </a:prstGeom>
        </p:spPr>
        <p:txBody>
          <a:bodyPr wrap="none">
            <a:spAutoFit/>
          </a:bodyPr>
          <a:lstStyle/>
          <a:p>
            <a:r>
              <a:rPr lang="en-US" altLang="zh-CN" b="1" spc="300" dirty="0">
                <a:solidFill>
                  <a:srgbClr val="333333"/>
                </a:solidFill>
                <a:latin typeface="Arial" panose="020B0604020202020204" pitchFamily="34" charset="0"/>
              </a:rPr>
              <a:t>MAFLD</a:t>
            </a:r>
            <a:r>
              <a:rPr lang="zh-CN" altLang="en-US" b="1" spc="300" dirty="0">
                <a:solidFill>
                  <a:srgbClr val="333333"/>
                </a:solidFill>
                <a:latin typeface="Arial" panose="020B0604020202020204" pitchFamily="34" charset="0"/>
              </a:rPr>
              <a:t>患者与对照组的累计住院费用</a:t>
            </a:r>
            <a:endParaRPr lang="zh-CN" altLang="en-US" b="1" spc="300" dirty="0"/>
          </a:p>
        </p:txBody>
      </p:sp>
      <p:sp>
        <p:nvSpPr>
          <p:cNvPr id="8" name="矩形 7"/>
          <p:cNvSpPr/>
          <p:nvPr/>
        </p:nvSpPr>
        <p:spPr>
          <a:xfrm>
            <a:off x="6466128" y="1946443"/>
            <a:ext cx="5173980" cy="368300"/>
          </a:xfrm>
          <a:prstGeom prst="rect">
            <a:avLst/>
          </a:prstGeom>
        </p:spPr>
        <p:txBody>
          <a:bodyPr wrap="none">
            <a:spAutoFit/>
          </a:bodyPr>
          <a:lstStyle/>
          <a:p>
            <a:r>
              <a:rPr lang="en-US" altLang="zh-CN" b="1" spc="300" dirty="0">
                <a:solidFill>
                  <a:srgbClr val="333333"/>
                </a:solidFill>
                <a:latin typeface="Arial" panose="020B0604020202020204" pitchFamily="34" charset="0"/>
              </a:rPr>
              <a:t>MAFLD</a:t>
            </a:r>
            <a:r>
              <a:rPr lang="zh-CN" altLang="en-US" b="1" spc="300" dirty="0">
                <a:solidFill>
                  <a:srgbClr val="333333"/>
                </a:solidFill>
                <a:latin typeface="Arial" panose="020B0604020202020204" pitchFamily="34" charset="0"/>
              </a:rPr>
              <a:t>纤维化所有阶段的累积成本都较高</a:t>
            </a:r>
            <a:endParaRPr lang="zh-CN" altLang="en-US" b="1" spc="300" dirty="0">
              <a:solidFill>
                <a:srgbClr val="333333"/>
              </a:solidFill>
              <a:latin typeface="Arial" panose="020B0604020202020204" pitchFamily="34" charset="0"/>
            </a:endParaRPr>
          </a:p>
        </p:txBody>
      </p:sp>
      <p:sp>
        <p:nvSpPr>
          <p:cNvPr id="9" name="矩形 8"/>
          <p:cNvSpPr/>
          <p:nvPr/>
        </p:nvSpPr>
        <p:spPr>
          <a:xfrm>
            <a:off x="9859362" y="3715813"/>
            <a:ext cx="881349" cy="207951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15580" y="1705095"/>
            <a:ext cx="5496996" cy="421830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5938" y="1688543"/>
            <a:ext cx="5460484" cy="421830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9207234" y="3571319"/>
            <a:ext cx="642505" cy="3719088"/>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536661" y="2428824"/>
            <a:ext cx="5057795" cy="369332"/>
          </a:xfrm>
          <a:prstGeom prst="rect">
            <a:avLst/>
          </a:prstGeom>
        </p:spPr>
        <p:txBody>
          <a:bodyPr wrap="none">
            <a:spAutoFit/>
          </a:bodyPr>
          <a:lstStyle/>
          <a:p>
            <a:r>
              <a:rPr lang="en-US" altLang="zh-CN" dirty="0"/>
              <a:t>3-4</a:t>
            </a:r>
            <a:r>
              <a:rPr lang="zh-CN" altLang="en-US" dirty="0"/>
              <a:t>期纤维化患者的总成本高于</a:t>
            </a:r>
            <a:r>
              <a:rPr lang="en-US" altLang="zh-CN" dirty="0"/>
              <a:t>0-2</a:t>
            </a:r>
            <a:r>
              <a:rPr lang="zh-CN" altLang="en-US" dirty="0"/>
              <a:t>期纤维化患者</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2010" y="183515"/>
            <a:ext cx="7967345" cy="905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lnSpc>
                <a:spcPct val="150000"/>
              </a:lnSpc>
            </a:pPr>
            <a:r>
              <a:rPr lang="zh-CN" altLang="en-US" sz="3200" b="1" spc="600" dirty="0">
                <a:solidFill>
                  <a:srgbClr val="C00000"/>
                </a:solidFill>
                <a:latin typeface="微软雅黑" panose="020B0503020204020204" pitchFamily="34" charset="-122"/>
                <a:ea typeface="微软雅黑" panose="020B0503020204020204" pitchFamily="34" charset="-122"/>
              </a:rPr>
              <a:t>小</a:t>
            </a:r>
            <a:r>
              <a:rPr lang="en-US" altLang="zh-CN" sz="3200" b="1" spc="600" dirty="0">
                <a:solidFill>
                  <a:srgbClr val="C00000"/>
                </a:solidFill>
                <a:latin typeface="微软雅黑" panose="020B0503020204020204" pitchFamily="34" charset="-122"/>
                <a:ea typeface="微软雅黑" panose="020B0503020204020204" pitchFamily="34" charset="-122"/>
              </a:rPr>
              <a:t>  </a:t>
            </a:r>
            <a:r>
              <a:rPr lang="zh-CN" altLang="en-US" sz="3200" b="1" spc="600" dirty="0">
                <a:solidFill>
                  <a:srgbClr val="C00000"/>
                </a:solidFill>
                <a:latin typeface="微软雅黑" panose="020B0503020204020204" pitchFamily="34" charset="-122"/>
                <a:ea typeface="微软雅黑" panose="020B0503020204020204" pitchFamily="34" charset="-122"/>
              </a:rPr>
              <a:t>结</a:t>
            </a:r>
            <a:endParaRPr lang="zh-CN" altLang="en-US" sz="3200" b="1" spc="600" dirty="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143510" y="1089025"/>
            <a:ext cx="11822430" cy="5594985"/>
          </a:xfrm>
          <a:prstGeom prst="rect">
            <a:avLst/>
          </a:prstGeom>
        </p:spPr>
        <p:txBody>
          <a:bodyPr wrap="square">
            <a:noAutofit/>
          </a:bodyPr>
          <a:lstStyle/>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脂肪性肝病患病率逐年升高，患者人群庞大，医疗资源紧张问题突显</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患者对脂肪性肝病的认知度较低，即使高危患者对其认知度仍然很低</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脂肪性肝病可自然进展为</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ASH</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、肝硬化和肝癌，其病程演变具有多种途径，亟待基于患者风险分层的个体化防治方案</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脂肪性肝病患者最常见的死亡原因是心血管疾病，可增加急性心肌梗死和脑卒中的发生</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参照美国</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死亡率不断攀升的趋势，预计我国晚期肝病将高发，疾病负担增加</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脂肪性肝病患者累积住院费用是非脂肪性肝病的</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倍，医疗费用支出与肝脏纤维化程度呈正相关</a:t>
            </a:r>
            <a:endPar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t="24975" b="11625"/>
          <a:stretch>
            <a:fillRect/>
          </a:stretch>
        </p:blipFill>
        <p:spPr>
          <a:xfrm>
            <a:off x="0" y="0"/>
            <a:ext cx="12183007" cy="4025732"/>
          </a:xfrm>
          <a:prstGeom prst="rect">
            <a:avLst/>
          </a:prstGeom>
        </p:spPr>
      </p:pic>
      <p:sp>
        <p:nvSpPr>
          <p:cNvPr id="11" name="矩形 10"/>
          <p:cNvSpPr/>
          <p:nvPr/>
        </p:nvSpPr>
        <p:spPr>
          <a:xfrm>
            <a:off x="0" y="0"/>
            <a:ext cx="12192000" cy="4038599"/>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flipH="1" flipV="1">
            <a:off x="190229" y="240517"/>
            <a:ext cx="1628386" cy="1351746"/>
            <a:chOff x="-163203" y="-123366"/>
            <a:chExt cx="2353954" cy="2100383"/>
          </a:xfrm>
        </p:grpSpPr>
        <p:sp>
          <p:nvSpPr>
            <p:cNvPr id="17" name="矩形 16"/>
            <p:cNvSpPr/>
            <p:nvPr/>
          </p:nvSpPr>
          <p:spPr>
            <a:xfrm>
              <a:off x="-163203" y="-123366"/>
              <a:ext cx="1794122" cy="1618318"/>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70411" y="1097542"/>
              <a:ext cx="920340" cy="879475"/>
            </a:xfrm>
            <a:prstGeom prst="rect">
              <a:avLst/>
            </a:prstGeom>
            <a:noFill/>
            <a:ln w="44450">
              <a:solidFill>
                <a:srgbClr val="C00000">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8362950" y="1887876"/>
            <a:ext cx="2864572" cy="4254331"/>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780374" y="2464362"/>
            <a:ext cx="2029723" cy="1446550"/>
          </a:xfrm>
          <a:prstGeom prst="rect">
            <a:avLst/>
          </a:prstGeom>
        </p:spPr>
        <p:txBody>
          <a:bodyPr wrap="none">
            <a:spAutoFit/>
          </a:bodyPr>
          <a:lstStyle/>
          <a:p>
            <a:r>
              <a:rPr lang="en-US" altLang="zh-CN" sz="8800" dirty="0">
                <a:solidFill>
                  <a:schemeClr val="bg1"/>
                </a:solidFill>
                <a:latin typeface="Andalus" panose="02020603050405020304" pitchFamily="18" charset="-78"/>
                <a:cs typeface="Andalus" panose="02020603050405020304" pitchFamily="18" charset="-78"/>
              </a:rPr>
              <a:t>Part</a:t>
            </a:r>
            <a:endParaRPr lang="zh-CN" altLang="en-US" sz="8800" dirty="0">
              <a:solidFill>
                <a:schemeClr val="bg1"/>
              </a:solidFill>
              <a:latin typeface="Andalus" panose="02020603050405020304" pitchFamily="18" charset="-78"/>
              <a:cs typeface="Andalus" panose="02020603050405020304" pitchFamily="18" charset="-78"/>
            </a:endParaRPr>
          </a:p>
        </p:txBody>
      </p:sp>
      <p:sp>
        <p:nvSpPr>
          <p:cNvPr id="21" name="矩形 20"/>
          <p:cNvSpPr/>
          <p:nvPr/>
        </p:nvSpPr>
        <p:spPr>
          <a:xfrm>
            <a:off x="9060099" y="4364840"/>
            <a:ext cx="1620957" cy="1323439"/>
          </a:xfrm>
          <a:prstGeom prst="rect">
            <a:avLst/>
          </a:prstGeom>
        </p:spPr>
        <p:txBody>
          <a:bodyPr wrap="none">
            <a:spAutoFit/>
          </a:bodyPr>
          <a:lstStyle/>
          <a:p>
            <a:r>
              <a:rPr lang="en-US" altLang="zh-CN" sz="8000" i="1" spc="600" dirty="0">
                <a:solidFill>
                  <a:srgbClr val="C00000"/>
                </a:solidFill>
                <a:latin typeface="Castellar" panose="020A0402060406010301" pitchFamily="18" charset="0"/>
                <a:cs typeface="Andalus" panose="02020603050405020304" pitchFamily="18" charset="-78"/>
              </a:rPr>
              <a:t>02</a:t>
            </a:r>
            <a:endParaRPr lang="zh-CN" altLang="en-US" sz="8000" i="1" spc="600" dirty="0">
              <a:solidFill>
                <a:srgbClr val="C00000"/>
              </a:solidFill>
              <a:latin typeface="Castellar" panose="020A0402060406010301" pitchFamily="18" charset="0"/>
              <a:cs typeface="Andalus" panose="02020603050405020304" pitchFamily="18" charset="-78"/>
            </a:endParaRPr>
          </a:p>
        </p:txBody>
      </p:sp>
      <p:sp>
        <p:nvSpPr>
          <p:cNvPr id="10" name="矩形 9"/>
          <p:cNvSpPr/>
          <p:nvPr/>
        </p:nvSpPr>
        <p:spPr>
          <a:xfrm>
            <a:off x="1198245" y="2193925"/>
            <a:ext cx="6186170" cy="1235075"/>
          </a:xfrm>
          <a:prstGeom prst="rect">
            <a:avLst/>
          </a:prstGeom>
        </p:spPr>
        <p:txBody>
          <a:bodyPr wrap="none">
            <a:noAutofit/>
          </a:bodyPr>
          <a:lstStyle/>
          <a:p>
            <a:r>
              <a:rPr lang="zh-CN" altLang="en-US" sz="3600" b="1" spc="300" dirty="0">
                <a:solidFill>
                  <a:srgbClr val="C00000"/>
                </a:solidFill>
                <a:latin typeface="微软雅黑" panose="020B0503020204020204" pitchFamily="34" charset="-122"/>
                <a:ea typeface="微软雅黑" panose="020B0503020204020204" pitchFamily="34" charset="-122"/>
              </a:rPr>
              <a:t>脂肪性肝病就诊全流程管理</a:t>
            </a:r>
            <a:endParaRPr lang="zh-CN" altLang="en-US" sz="3600" b="1" spc="300" dirty="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709930" y="4167505"/>
            <a:ext cx="7106920" cy="2306955"/>
          </a:xfrm>
          <a:prstGeom prst="rect">
            <a:avLst/>
          </a:prstGeom>
        </p:spPr>
        <p:txBody>
          <a:bodyPr wrap="square">
            <a:spAutoFit/>
          </a:bodyPr>
          <a:lstStyle/>
          <a:p>
            <a:pPr>
              <a:lnSpc>
                <a:spcPct val="200000"/>
              </a:lnSpc>
            </a:pPr>
            <a:r>
              <a:rPr lang="zh-CN" altLang="en-US" b="1" spc="300" dirty="0">
                <a:latin typeface="微软雅黑" panose="020B0503020204020204" pitchFamily="34" charset="-122"/>
                <a:ea typeface="微软雅黑" panose="020B0503020204020204" pitchFamily="34" charset="-122"/>
              </a:rPr>
              <a:t>脂肪性肝病与慢性病特征相同，诊治管理可相互借鉴</a:t>
            </a:r>
            <a:endParaRPr lang="en-US" altLang="zh-CN" b="1" spc="300" dirty="0">
              <a:latin typeface="微软雅黑" panose="020B0503020204020204" pitchFamily="34" charset="-122"/>
              <a:ea typeface="微软雅黑" panose="020B0503020204020204" pitchFamily="34" charset="-122"/>
            </a:endParaRPr>
          </a:p>
          <a:p>
            <a:pPr>
              <a:lnSpc>
                <a:spcPct val="200000"/>
              </a:lnSpc>
            </a:pPr>
            <a:r>
              <a:rPr lang="zh-CN" altLang="en-US" b="1" spc="300" dirty="0">
                <a:latin typeface="微软雅黑" panose="020B0503020204020204" pitchFamily="34" charset="-122"/>
                <a:ea typeface="微软雅黑" panose="020B0503020204020204" pitchFamily="34" charset="-122"/>
              </a:rPr>
              <a:t>多学科诊疗与社区基层紧密合作，推动脂肪性肝病防治</a:t>
            </a:r>
            <a:endParaRPr lang="en-US" altLang="zh-CN" b="1" spc="300" dirty="0">
              <a:latin typeface="微软雅黑" panose="020B0503020204020204" pitchFamily="34" charset="-122"/>
              <a:ea typeface="微软雅黑" panose="020B0503020204020204" pitchFamily="34" charset="-122"/>
            </a:endParaRPr>
          </a:p>
          <a:p>
            <a:pPr>
              <a:lnSpc>
                <a:spcPct val="200000"/>
              </a:lnSpc>
            </a:pPr>
            <a:r>
              <a:rPr lang="zh-CN" altLang="en-US" b="1" spc="300" dirty="0">
                <a:latin typeface="微软雅黑" panose="020B0503020204020204" pitchFamily="34" charset="-122"/>
                <a:ea typeface="微软雅黑" panose="020B0503020204020204" pitchFamily="34" charset="-122"/>
              </a:rPr>
              <a:t>专家呼吁：脂肪性肝病应纳入国家慢病管理</a:t>
            </a:r>
            <a:endParaRPr lang="en-US" altLang="zh-CN" b="1" spc="300" dirty="0">
              <a:latin typeface="微软雅黑" panose="020B0503020204020204" pitchFamily="34" charset="-122"/>
              <a:ea typeface="微软雅黑" panose="020B0503020204020204" pitchFamily="34" charset="-122"/>
            </a:endParaRPr>
          </a:p>
          <a:p>
            <a:pPr>
              <a:lnSpc>
                <a:spcPct val="200000"/>
              </a:lnSpc>
            </a:pPr>
            <a:endParaRPr lang="en-US" altLang="zh-CN" b="1" spc="3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思想气泡: 云 8"/>
          <p:cNvSpPr/>
          <p:nvPr/>
        </p:nvSpPr>
        <p:spPr>
          <a:xfrm>
            <a:off x="7285521" y="756138"/>
            <a:ext cx="4091726" cy="2288223"/>
          </a:xfrm>
          <a:prstGeom prst="cloudCallout">
            <a:avLst>
              <a:gd name="adj1" fmla="val -14074"/>
              <a:gd name="adj2" fmla="val 64866"/>
            </a:avLst>
          </a:prstGeom>
          <a:solidFill>
            <a:srgbClr val="C0000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在人群中&#10;&#10;描述已自动生成"/>
          <p:cNvPicPr>
            <a:picLocks noChangeAspect="1"/>
          </p:cNvPicPr>
          <p:nvPr/>
        </p:nvPicPr>
        <p:blipFill rotWithShape="1">
          <a:blip r:embed="rId1">
            <a:extLst>
              <a:ext uri="{28A0092B-C50C-407E-A947-70E740481C1C}">
                <a14:useLocalDpi xmlns:a14="http://schemas.microsoft.com/office/drawing/2010/main" val="0"/>
              </a:ext>
            </a:extLst>
          </a:blip>
          <a:srcRect t="8151" b="15583"/>
          <a:stretch>
            <a:fillRect/>
          </a:stretch>
        </p:blipFill>
        <p:spPr>
          <a:xfrm>
            <a:off x="0" y="0"/>
            <a:ext cx="6096000" cy="6858000"/>
          </a:xfrm>
          <a:prstGeom prst="rect">
            <a:avLst/>
          </a:prstGeom>
          <a:ln>
            <a:noFill/>
          </a:ln>
        </p:spPr>
      </p:pic>
      <p:sp>
        <p:nvSpPr>
          <p:cNvPr id="6" name="矩形 5"/>
          <p:cNvSpPr/>
          <p:nvPr/>
        </p:nvSpPr>
        <p:spPr>
          <a:xfrm>
            <a:off x="0" y="0"/>
            <a:ext cx="6096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316230" y="2313305"/>
            <a:ext cx="5628640" cy="2306955"/>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b="1" spc="300" dirty="0">
                <a:solidFill>
                  <a:schemeClr val="bg1"/>
                </a:solidFill>
                <a:latin typeface="微软雅黑" panose="020B0503020204020204" pitchFamily="34" charset="-122"/>
                <a:ea typeface="微软雅黑" panose="020B0503020204020204" pitchFamily="34" charset="-122"/>
              </a:rPr>
              <a:t>脂肪性肝病患病率逐年升高，患者人群庞大，医疗资源紧张问题突显</a:t>
            </a:r>
            <a:endParaRPr lang="en-US" altLang="zh-CN" b="1" spc="300"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b="1" spc="300" dirty="0">
                <a:solidFill>
                  <a:schemeClr val="bg1"/>
                </a:solidFill>
                <a:latin typeface="微软雅黑" panose="020B0503020204020204" pitchFamily="34" charset="-122"/>
                <a:ea typeface="微软雅黑" panose="020B0503020204020204" pitchFamily="34" charset="-122"/>
              </a:rPr>
              <a:t>患者对脂肪性肝病的认知度较低，即使高危患者对其认知度仍然很低</a:t>
            </a:r>
            <a:endParaRPr lang="en-US" altLang="zh-CN" b="1" spc="3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7761605" y="986790"/>
            <a:ext cx="3496945" cy="1828165"/>
          </a:xfrm>
          <a:prstGeom prst="rect">
            <a:avLst/>
          </a:prstGeom>
        </p:spPr>
        <p:txBody>
          <a:bodyPr wrap="square">
            <a:noAutofit/>
          </a:bodyPr>
          <a:lstStyle/>
          <a:p>
            <a:pPr>
              <a:lnSpc>
                <a:spcPct val="200000"/>
              </a:lnSpc>
            </a:pPr>
            <a:r>
              <a:rPr lang="zh-CN" altLang="en-US" b="1" spc="300" dirty="0">
                <a:solidFill>
                  <a:schemeClr val="bg1"/>
                </a:solidFill>
                <a:latin typeface="微软雅黑" panose="020B0503020204020204" pitchFamily="34" charset="-122"/>
                <a:ea typeface="微软雅黑" panose="020B0503020204020204" pitchFamily="34" charset="-122"/>
              </a:rPr>
              <a:t>脂肪性肝病的有效防治任重道远，怎样去创建脂肪性肝病防治和管理模式？</a:t>
            </a:r>
            <a:endParaRPr lang="en-US" altLang="zh-CN" b="1" spc="300"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5520" y="3429000"/>
            <a:ext cx="1720642" cy="2509883"/>
          </a:xfrm>
          <a:prstGeom prst="ellipse">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1584" y="887861"/>
            <a:ext cx="10515600" cy="3683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mn-cs"/>
              </a:rPr>
              <a:t>脂肪性肝病与慢性病特征相同，诊治管理可相互借鉴</a:t>
            </a:r>
            <a:endParaRPr lang="zh-CN" altLang="en-US" sz="2000" b="1" spc="300" dirty="0">
              <a:solidFill>
                <a:srgbClr val="C00000"/>
              </a:solidFill>
              <a:latin typeface="微软雅黑" panose="020B0503020204020204" pitchFamily="34" charset="-122"/>
              <a:ea typeface="微软雅黑" panose="020B0503020204020204" pitchFamily="34" charset="-122"/>
              <a:cs typeface="+mn-cs"/>
            </a:endParaRPr>
          </a:p>
        </p:txBody>
      </p:sp>
      <p:sp>
        <p:nvSpPr>
          <p:cNvPr id="12" name="内容占位符 2"/>
          <p:cNvSpPr txBox="1"/>
          <p:nvPr/>
        </p:nvSpPr>
        <p:spPr>
          <a:xfrm>
            <a:off x="838200" y="1527810"/>
            <a:ext cx="10881360" cy="10426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脂肪性肝病做为慢性非传染性疾病是全球第</a:t>
            </a:r>
            <a:r>
              <a:rPr lang="en-US" altLang="zh-CN" sz="1800" b="1" spc="3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大肝病</a:t>
            </a:r>
            <a:r>
              <a:rPr lang="en-US" altLang="zh-CN" sz="1800" b="1" spc="300" baseline="30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与糖尿病</a:t>
            </a:r>
            <a:r>
              <a:rPr lang="en-US" altLang="zh-CN" sz="18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缺血性心脏病</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等主要慢病特征相同，</a:t>
            </a:r>
            <a:r>
              <a:rPr lang="zh-CN" altLang="en-US" sz="18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诊治管理可相互借鉴</a:t>
            </a:r>
            <a:endParaRPr lang="zh-CN" altLang="en-US" sz="18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4"/>
          <p:cNvSpPr txBox="1"/>
          <p:nvPr/>
        </p:nvSpPr>
        <p:spPr>
          <a:xfrm>
            <a:off x="648454" y="6136210"/>
            <a:ext cx="5328592" cy="553998"/>
          </a:xfrm>
          <a:prstGeom prst="rect">
            <a:avLst/>
          </a:prstGeom>
          <a:noFill/>
        </p:spPr>
        <p:txBody>
          <a:bodyPr wrap="square" rtlCol="0">
            <a:spAutoFit/>
          </a:bodyPr>
          <a:lstStyle/>
          <a:p>
            <a:pPr marL="228600" indent="-228600">
              <a:buFont typeface="+mj-lt"/>
              <a:buAutoNum type="arabicPeriod"/>
            </a:pPr>
            <a:r>
              <a:rPr lang="zh-CN" altLang="en-US" sz="1000" dirty="0">
                <a:latin typeface="微软雅黑" panose="020B0503020204020204" pitchFamily="34" charset="-122"/>
                <a:ea typeface="微软雅黑" panose="020B0503020204020204" pitchFamily="34" charset="-122"/>
              </a:rPr>
              <a:t>中国医师协会脂肪性肝病专家委员会</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中华肝脏病杂志</a:t>
            </a:r>
            <a:r>
              <a:rPr lang="en-US" altLang="zh-CN" sz="1000" dirty="0">
                <a:latin typeface="微软雅黑" panose="020B0503020204020204" pitchFamily="34" charset="-122"/>
                <a:ea typeface="微软雅黑" panose="020B0503020204020204" pitchFamily="34" charset="-122"/>
              </a:rPr>
              <a:t>.2013;21(9):652-655.</a:t>
            </a:r>
            <a:endParaRPr lang="en-US" altLang="zh-CN" sz="1000" dirty="0">
              <a:latin typeface="微软雅黑" panose="020B0503020204020204" pitchFamily="34" charset="-122"/>
              <a:ea typeface="微软雅黑" panose="020B0503020204020204" pitchFamily="34" charset="-122"/>
            </a:endParaRPr>
          </a:p>
          <a:p>
            <a:pPr marL="228600" indent="-228600">
              <a:buFont typeface="+mj-lt"/>
              <a:buAutoNum type="arabicPeriod"/>
            </a:pPr>
            <a:r>
              <a:rPr lang="zh-CN" altLang="en-US" sz="1000" dirty="0">
                <a:latin typeface="微软雅黑" panose="020B0503020204020204" pitchFamily="34" charset="-122"/>
                <a:ea typeface="微软雅黑" panose="020B0503020204020204" pitchFamily="34" charset="-122"/>
              </a:rPr>
              <a:t>范建高，曾民德主编</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脂肪性肝病</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北京：人民卫生出版社</a:t>
            </a:r>
            <a:r>
              <a:rPr lang="en-US" altLang="zh-CN" sz="1000" dirty="0">
                <a:latin typeface="微软雅黑" panose="020B0503020204020204" pitchFamily="34" charset="-122"/>
                <a:ea typeface="微软雅黑" panose="020B0503020204020204" pitchFamily="34" charset="-122"/>
              </a:rPr>
              <a:t>.2005.4</a:t>
            </a:r>
            <a:endParaRPr lang="en-US" altLang="zh-CN" sz="1000" dirty="0">
              <a:latin typeface="微软雅黑" panose="020B0503020204020204" pitchFamily="34" charset="-122"/>
              <a:ea typeface="微软雅黑" panose="020B0503020204020204" pitchFamily="34" charset="-122"/>
            </a:endParaRPr>
          </a:p>
          <a:p>
            <a:pPr marL="228600" indent="-228600">
              <a:buFont typeface="+mj-lt"/>
              <a:buAutoNum type="arabicPeriod"/>
            </a:pPr>
            <a:r>
              <a:rPr lang="zh-CN" altLang="en-US" sz="1000" dirty="0">
                <a:latin typeface="微软雅黑" panose="020B0503020204020204" pitchFamily="34" charset="-122"/>
                <a:ea typeface="微软雅黑" panose="020B0503020204020204" pitchFamily="34" charset="-122"/>
              </a:rPr>
              <a:t>王世勇，</a:t>
            </a:r>
            <a:r>
              <a:rPr lang="en-US" altLang="zh-CN" sz="1000" dirty="0">
                <a:latin typeface="微软雅黑" panose="020B0503020204020204" pitchFamily="34" charset="-122"/>
                <a:ea typeface="微软雅黑" panose="020B0503020204020204" pitchFamily="34" charset="-122"/>
              </a:rPr>
              <a:t>Marquez P. and </a:t>
            </a:r>
            <a:r>
              <a:rPr lang="en-US" altLang="zh-CN" sz="1000" dirty="0" err="1">
                <a:latin typeface="微软雅黑" panose="020B0503020204020204" pitchFamily="34" charset="-122"/>
                <a:ea typeface="微软雅黑" panose="020B0503020204020204" pitchFamily="34" charset="-122"/>
              </a:rPr>
              <a:t>Langenbrunner</a:t>
            </a:r>
            <a:r>
              <a:rPr lang="en-US" altLang="zh-CN" sz="1000" dirty="0">
                <a:latin typeface="微软雅黑" panose="020B0503020204020204" pitchFamily="34" charset="-122"/>
                <a:ea typeface="微软雅黑" panose="020B0503020204020204" pitchFamily="34" charset="-122"/>
              </a:rPr>
              <a:t> J.</a:t>
            </a:r>
            <a:r>
              <a:rPr lang="zh-CN" altLang="en-US" sz="1000" dirty="0">
                <a:latin typeface="微软雅黑" panose="020B0503020204020204" pitchFamily="34" charset="-122"/>
                <a:ea typeface="微软雅黑" panose="020B0503020204020204" pitchFamily="34" charset="-122"/>
              </a:rPr>
              <a:t>世界银行文件</a:t>
            </a:r>
            <a:r>
              <a:rPr lang="en-US" altLang="zh-CN" sz="1000" dirty="0">
                <a:latin typeface="微软雅黑" panose="020B0503020204020204" pitchFamily="34" charset="-122"/>
                <a:ea typeface="微软雅黑" panose="020B0503020204020204" pitchFamily="34" charset="-122"/>
              </a:rPr>
              <a:t>.2010</a:t>
            </a:r>
            <a:r>
              <a:rPr lang="zh-CN" altLang="en-US" sz="1000" dirty="0">
                <a:latin typeface="微软雅黑" panose="020B0503020204020204" pitchFamily="34" charset="-122"/>
                <a:ea typeface="微软雅黑" panose="020B0503020204020204" pitchFamily="34" charset="-122"/>
              </a:rPr>
              <a:t>年</a:t>
            </a:r>
            <a:r>
              <a:rPr lang="en-US" altLang="zh-CN" sz="1000" dirty="0">
                <a:latin typeface="微软雅黑" panose="020B0503020204020204" pitchFamily="34" charset="-122"/>
                <a:ea typeface="微软雅黑" panose="020B0503020204020204" pitchFamily="34" charset="-122"/>
              </a:rPr>
              <a:t>12</a:t>
            </a:r>
            <a:r>
              <a:rPr lang="zh-CN" altLang="en-US" sz="1000" dirty="0">
                <a:latin typeface="微软雅黑" panose="020B0503020204020204" pitchFamily="34" charset="-122"/>
                <a:ea typeface="微软雅黑" panose="020B0503020204020204" pitchFamily="34" charset="-122"/>
              </a:rPr>
              <a:t>月</a:t>
            </a:r>
            <a:r>
              <a:rPr lang="en-US" altLang="zh-CN" sz="1000" dirty="0">
                <a:latin typeface="微软雅黑" panose="020B0503020204020204" pitchFamily="34" charset="-122"/>
                <a:ea typeface="微软雅黑" panose="020B0503020204020204" pitchFamily="34" charset="-122"/>
              </a:rPr>
              <a:t>-2011</a:t>
            </a:r>
            <a:r>
              <a:rPr lang="zh-CN" altLang="en-US" sz="1000" dirty="0">
                <a:latin typeface="微软雅黑" panose="020B0503020204020204" pitchFamily="34" charset="-122"/>
                <a:ea typeface="微软雅黑" panose="020B0503020204020204" pitchFamily="34" charset="-122"/>
              </a:rPr>
              <a:t>年</a:t>
            </a:r>
            <a:r>
              <a:rPr lang="en-US" altLang="zh-CN" sz="1000" dirty="0">
                <a:latin typeface="微软雅黑" panose="020B0503020204020204" pitchFamily="34" charset="-122"/>
                <a:ea typeface="微软雅黑" panose="020B0503020204020204" pitchFamily="34" charset="-122"/>
              </a:rPr>
              <a:t>2</a:t>
            </a:r>
            <a:r>
              <a:rPr lang="zh-CN" altLang="en-US" sz="1000" dirty="0">
                <a:latin typeface="微软雅黑" panose="020B0503020204020204" pitchFamily="34" charset="-122"/>
                <a:ea typeface="微软雅黑" panose="020B0503020204020204" pitchFamily="34" charset="-122"/>
              </a:rPr>
              <a:t>月</a:t>
            </a:r>
            <a:endParaRPr lang="zh-CN" altLang="en-US" sz="10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254294" y="3514635"/>
            <a:ext cx="3012363" cy="2353786"/>
            <a:chOff x="5010548" y="2132856"/>
            <a:chExt cx="3012363" cy="2353786"/>
          </a:xfrm>
        </p:grpSpPr>
        <p:sp>
          <p:nvSpPr>
            <p:cNvPr id="15" name="矩形 14"/>
            <p:cNvSpPr/>
            <p:nvPr/>
          </p:nvSpPr>
          <p:spPr>
            <a:xfrm>
              <a:off x="5010548" y="2132856"/>
              <a:ext cx="3012363" cy="2353786"/>
            </a:xfrm>
            <a:prstGeom prst="rect">
              <a:avLst/>
            </a:prstGeom>
          </p:spPr>
          <p:txBody>
            <a:bodyPr wrap="none">
              <a:spAutoFit/>
            </a:bodyPr>
            <a:lstStyle/>
            <a:p>
              <a:pPr>
                <a:lnSpc>
                  <a:spcPct val="150000"/>
                </a:lnSpc>
                <a:spcBef>
                  <a:spcPts val="1200"/>
                </a:spcBef>
              </a:pPr>
              <a:r>
                <a:rPr lang="zh-CN" altLang="en-US" sz="2000" b="1" spc="300" dirty="0">
                  <a:latin typeface="等线" panose="02010600030101010101" charset="-122"/>
                  <a:ea typeface="等线" panose="02010600030101010101" charset="-122"/>
                </a:rPr>
                <a:t>□ 相符    □不相符  </a:t>
              </a:r>
              <a:endParaRPr lang="en-US" altLang="zh-CN" sz="2000" b="1" spc="300" dirty="0">
                <a:latin typeface="等线" panose="02010600030101010101" charset="-122"/>
                <a:ea typeface="等线" panose="02010600030101010101" charset="-122"/>
              </a:endParaRPr>
            </a:p>
            <a:p>
              <a:pPr>
                <a:lnSpc>
                  <a:spcPct val="150000"/>
                </a:lnSpc>
                <a:spcBef>
                  <a:spcPts val="1200"/>
                </a:spcBef>
              </a:pPr>
              <a:r>
                <a:rPr lang="zh-CN" altLang="en-US" sz="2000" b="1" spc="300" dirty="0">
                  <a:latin typeface="等线" panose="02010600030101010101" charset="-122"/>
                  <a:ea typeface="等线" panose="02010600030101010101" charset="-122"/>
                </a:rPr>
                <a:t>□ 相符    □不相符</a:t>
              </a:r>
              <a:endParaRPr lang="en-US" altLang="zh-CN" sz="2000" b="1" spc="300" dirty="0">
                <a:latin typeface="等线" panose="02010600030101010101" charset="-122"/>
                <a:ea typeface="等线" panose="02010600030101010101" charset="-122"/>
              </a:endParaRPr>
            </a:p>
            <a:p>
              <a:pPr>
                <a:lnSpc>
                  <a:spcPct val="150000"/>
                </a:lnSpc>
                <a:spcBef>
                  <a:spcPts val="1200"/>
                </a:spcBef>
              </a:pPr>
              <a:r>
                <a:rPr lang="zh-CN" altLang="en-US" sz="2000" b="1" spc="300" dirty="0">
                  <a:latin typeface="等线" panose="02010600030101010101" charset="-122"/>
                  <a:ea typeface="等线" panose="02010600030101010101" charset="-122"/>
                </a:rPr>
                <a:t>□ 相符    □不相符</a:t>
              </a:r>
              <a:endParaRPr lang="en-US" altLang="zh-CN" sz="2000" b="1" spc="300" dirty="0">
                <a:latin typeface="等线" panose="02010600030101010101" charset="-122"/>
                <a:ea typeface="等线" panose="02010600030101010101" charset="-122"/>
              </a:endParaRPr>
            </a:p>
            <a:p>
              <a:pPr>
                <a:lnSpc>
                  <a:spcPct val="150000"/>
                </a:lnSpc>
                <a:spcBef>
                  <a:spcPts val="1200"/>
                </a:spcBef>
              </a:pPr>
              <a:r>
                <a:rPr lang="zh-CN" altLang="en-US" sz="2000" b="1" spc="300" dirty="0">
                  <a:latin typeface="等线" panose="02010600030101010101" charset="-122"/>
                  <a:ea typeface="等线" panose="02010600030101010101" charset="-122"/>
                </a:rPr>
                <a:t>□ 相符    □不相符</a:t>
              </a:r>
              <a:endParaRPr lang="en-US" altLang="zh-CN" sz="2000" b="1" spc="300" dirty="0">
                <a:latin typeface="等线" panose="02010600030101010101" charset="-122"/>
                <a:ea typeface="等线" panose="02010600030101010101" charset="-122"/>
              </a:endParaRPr>
            </a:p>
          </p:txBody>
        </p:sp>
        <p:pic>
          <p:nvPicPr>
            <p:cNvPr id="16" name="Picture 2" descr="C:\Users\jason.yang\Desktop\simple-red-checkmark-clip-art_418981.jpg"/>
            <p:cNvPicPr>
              <a:picLocks noChangeAspect="1" noChangeArrowheads="1"/>
            </p:cNvPicPr>
            <p:nvPr/>
          </p:nvPicPr>
          <p:blipFill>
            <a:blip r:embed="rId1" cstate="print">
              <a:clrChange>
                <a:clrFrom>
                  <a:srgbClr val="FFFFFF"/>
                </a:clrFrom>
                <a:clrTo>
                  <a:srgbClr val="FFFFFF">
                    <a:alpha val="0"/>
                  </a:srgbClr>
                </a:clrTo>
              </a:clrChange>
              <a:duotone>
                <a:schemeClr val="accent1">
                  <a:shade val="45000"/>
                  <a:satMod val="135000"/>
                </a:schemeClr>
                <a:prstClr val="white"/>
              </a:duotone>
            </a:blip>
            <a:srcRect t="-12454" r="-9995"/>
            <a:stretch>
              <a:fillRect/>
            </a:stretch>
          </p:blipFill>
          <p:spPr bwMode="auto">
            <a:xfrm>
              <a:off x="5010548" y="2205150"/>
              <a:ext cx="522032" cy="360040"/>
            </a:xfrm>
            <a:prstGeom prst="rect">
              <a:avLst/>
            </a:prstGeom>
            <a:noFill/>
          </p:spPr>
        </p:pic>
        <p:pic>
          <p:nvPicPr>
            <p:cNvPr id="18" name="Picture 2" descr="C:\Users\jason.yang\Desktop\simple-red-checkmark-clip-art_418981.jpg"/>
            <p:cNvPicPr>
              <a:picLocks noChangeAspect="1" noChangeArrowheads="1"/>
            </p:cNvPicPr>
            <p:nvPr/>
          </p:nvPicPr>
          <p:blipFill>
            <a:blip r:embed="rId1" cstate="print">
              <a:clrChange>
                <a:clrFrom>
                  <a:srgbClr val="FFFFFF"/>
                </a:clrFrom>
                <a:clrTo>
                  <a:srgbClr val="FFFFFF">
                    <a:alpha val="0"/>
                  </a:srgbClr>
                </a:clrTo>
              </a:clrChange>
              <a:duotone>
                <a:schemeClr val="accent1">
                  <a:shade val="45000"/>
                  <a:satMod val="135000"/>
                </a:schemeClr>
                <a:prstClr val="white"/>
              </a:duotone>
            </a:blip>
            <a:srcRect t="-12454" r="-9995"/>
            <a:stretch>
              <a:fillRect/>
            </a:stretch>
          </p:blipFill>
          <p:spPr bwMode="auto">
            <a:xfrm>
              <a:off x="5010548" y="2835605"/>
              <a:ext cx="522032" cy="360040"/>
            </a:xfrm>
            <a:prstGeom prst="rect">
              <a:avLst/>
            </a:prstGeom>
            <a:noFill/>
          </p:spPr>
        </p:pic>
        <p:pic>
          <p:nvPicPr>
            <p:cNvPr id="19" name="Picture 2" descr="C:\Users\jason.yang\Desktop\simple-red-checkmark-clip-art_418981.jpg"/>
            <p:cNvPicPr>
              <a:picLocks noChangeAspect="1" noChangeArrowheads="1"/>
            </p:cNvPicPr>
            <p:nvPr/>
          </p:nvPicPr>
          <p:blipFill>
            <a:blip r:embed="rId1" cstate="print">
              <a:clrChange>
                <a:clrFrom>
                  <a:srgbClr val="FFFFFF"/>
                </a:clrFrom>
                <a:clrTo>
                  <a:srgbClr val="FFFFFF">
                    <a:alpha val="0"/>
                  </a:srgbClr>
                </a:clrTo>
              </a:clrChange>
              <a:duotone>
                <a:schemeClr val="accent1">
                  <a:shade val="45000"/>
                  <a:satMod val="135000"/>
                </a:schemeClr>
                <a:prstClr val="white"/>
              </a:duotone>
            </a:blip>
            <a:srcRect t="-12454" r="-9995"/>
            <a:stretch>
              <a:fillRect/>
            </a:stretch>
          </p:blipFill>
          <p:spPr bwMode="auto">
            <a:xfrm>
              <a:off x="5020552" y="3401747"/>
              <a:ext cx="522032" cy="360040"/>
            </a:xfrm>
            <a:prstGeom prst="rect">
              <a:avLst/>
            </a:prstGeom>
            <a:noFill/>
          </p:spPr>
        </p:pic>
        <p:pic>
          <p:nvPicPr>
            <p:cNvPr id="21" name="Picture 2" descr="C:\Users\jason.yang\Desktop\simple-red-checkmark-clip-art_418981.jpg"/>
            <p:cNvPicPr>
              <a:picLocks noChangeAspect="1" noChangeArrowheads="1"/>
            </p:cNvPicPr>
            <p:nvPr/>
          </p:nvPicPr>
          <p:blipFill>
            <a:blip r:embed="rId1" cstate="print">
              <a:clrChange>
                <a:clrFrom>
                  <a:srgbClr val="FFFFFF"/>
                </a:clrFrom>
                <a:clrTo>
                  <a:srgbClr val="FFFFFF">
                    <a:alpha val="0"/>
                  </a:srgbClr>
                </a:clrTo>
              </a:clrChange>
              <a:duotone>
                <a:schemeClr val="accent1">
                  <a:shade val="45000"/>
                  <a:satMod val="135000"/>
                </a:schemeClr>
                <a:prstClr val="white"/>
              </a:duotone>
            </a:blip>
            <a:srcRect t="-12454" r="-9995"/>
            <a:stretch>
              <a:fillRect/>
            </a:stretch>
          </p:blipFill>
          <p:spPr bwMode="auto">
            <a:xfrm>
              <a:off x="5045394" y="3989743"/>
              <a:ext cx="522032" cy="360040"/>
            </a:xfrm>
            <a:prstGeom prst="rect">
              <a:avLst/>
            </a:prstGeom>
            <a:noFill/>
          </p:spPr>
        </p:pic>
      </p:grpSp>
      <p:sp>
        <p:nvSpPr>
          <p:cNvPr id="22" name="TextBox 16"/>
          <p:cNvSpPr txBox="1"/>
          <p:nvPr/>
        </p:nvSpPr>
        <p:spPr>
          <a:xfrm>
            <a:off x="2020150" y="2925685"/>
            <a:ext cx="2304256" cy="398780"/>
          </a:xfrm>
          <a:prstGeom prst="rect">
            <a:avLst/>
          </a:prstGeom>
          <a:noFill/>
        </p:spPr>
        <p:txBody>
          <a:bodyPr wrap="square" rtlCol="0">
            <a:spAutoFit/>
          </a:bodyPr>
          <a:lstStyle/>
          <a:p>
            <a:pPr algn="ctr"/>
            <a:r>
              <a:rPr lang="zh-CN" altLang="en-US" sz="2000" b="1" u="sng" spc="300" dirty="0">
                <a:latin typeface="微软雅黑" panose="020B0503020204020204" pitchFamily="34" charset="-122"/>
                <a:ea typeface="微软雅黑" panose="020B0503020204020204" pitchFamily="34" charset="-122"/>
                <a:cs typeface="微软雅黑" panose="020B0503020204020204" pitchFamily="34" charset="-122"/>
              </a:rPr>
              <a:t>慢病特征</a:t>
            </a:r>
            <a:r>
              <a:rPr lang="en-US" altLang="zh-CN" sz="2000" b="1" u="sng" spc="300" baseline="30000" dirty="0">
                <a:latin typeface="微软雅黑" panose="020B0503020204020204" pitchFamily="34" charset="-122"/>
                <a:ea typeface="微软雅黑" panose="020B0503020204020204" pitchFamily="34" charset="-122"/>
                <a:cs typeface="微软雅黑" panose="020B0503020204020204" pitchFamily="34" charset="-122"/>
              </a:rPr>
              <a:t>2,3</a:t>
            </a:r>
            <a:endParaRPr lang="zh-CN" altLang="en-US" sz="2000" b="1" u="sng" spc="300" baseline="30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11"/>
          <p:cNvSpPr txBox="1"/>
          <p:nvPr/>
        </p:nvSpPr>
        <p:spPr>
          <a:xfrm>
            <a:off x="721360" y="3514725"/>
            <a:ext cx="5655945" cy="2245360"/>
          </a:xfrm>
          <a:prstGeom prst="rect">
            <a:avLst/>
          </a:prstGeom>
          <a:noFill/>
        </p:spPr>
        <p:txBody>
          <a:bodyPr wrap="square" rtlCol="0">
            <a:spAutoFit/>
          </a:bodyPr>
          <a:lstStyle/>
          <a:p>
            <a:r>
              <a:rPr lang="zh-CN" altLang="en-US" sz="2000" b="1" spc="300" dirty="0">
                <a:latin typeface="微软雅黑" panose="020B0503020204020204" pitchFamily="34" charset="-122"/>
                <a:ea typeface="微软雅黑" panose="020B0503020204020204" pitchFamily="34" charset="-122"/>
              </a:rPr>
              <a:t>病因：</a:t>
            </a:r>
            <a:r>
              <a:rPr lang="zh-CN" altLang="en-US" sz="2000" b="1" spc="300" dirty="0">
                <a:solidFill>
                  <a:srgbClr val="C00000"/>
                </a:solidFill>
                <a:latin typeface="微软雅黑" panose="020B0503020204020204" pitchFamily="34" charset="-122"/>
                <a:ea typeface="微软雅黑" panose="020B0503020204020204" pitchFamily="34" charset="-122"/>
              </a:rPr>
              <a:t>行为危险</a:t>
            </a:r>
            <a:r>
              <a:rPr lang="zh-CN" altLang="en-US" sz="2000" b="1" spc="300" dirty="0">
                <a:latin typeface="微软雅黑" panose="020B0503020204020204" pitchFamily="34" charset="-122"/>
                <a:ea typeface="微软雅黑" panose="020B0503020204020204" pitchFamily="34" charset="-122"/>
              </a:rPr>
              <a:t>因素、污染、病毒感染等</a:t>
            </a:r>
            <a:endParaRPr lang="en-US" altLang="zh-CN" sz="2000" b="1" spc="300" dirty="0">
              <a:latin typeface="微软雅黑" panose="020B0503020204020204" pitchFamily="34" charset="-122"/>
              <a:ea typeface="微软雅黑" panose="020B0503020204020204" pitchFamily="34" charset="-122"/>
            </a:endParaRPr>
          </a:p>
          <a:p>
            <a:endParaRPr lang="en-US" altLang="zh-CN" sz="2000" b="1" spc="300" dirty="0">
              <a:latin typeface="微软雅黑" panose="020B0503020204020204" pitchFamily="34" charset="-122"/>
              <a:ea typeface="微软雅黑" panose="020B0503020204020204" pitchFamily="34" charset="-122"/>
            </a:endParaRPr>
          </a:p>
          <a:p>
            <a:r>
              <a:rPr lang="zh-CN" altLang="en-US" sz="2000" b="1" spc="300" dirty="0">
                <a:latin typeface="微软雅黑" panose="020B0503020204020204" pitchFamily="34" charset="-122"/>
                <a:ea typeface="微软雅黑" panose="020B0503020204020204" pitchFamily="34" charset="-122"/>
              </a:rPr>
              <a:t>持续时间：</a:t>
            </a:r>
            <a:r>
              <a:rPr lang="zh-CN" altLang="en-US" sz="2000" b="1" spc="300" dirty="0">
                <a:solidFill>
                  <a:srgbClr val="C00000"/>
                </a:solidFill>
                <a:latin typeface="微软雅黑" panose="020B0503020204020204" pitchFamily="34" charset="-122"/>
                <a:ea typeface="微软雅黑" panose="020B0503020204020204" pitchFamily="34" charset="-122"/>
              </a:rPr>
              <a:t>长期</a:t>
            </a:r>
            <a:r>
              <a:rPr lang="zh-CN" altLang="en-US" sz="2000" b="1" spc="300" dirty="0">
                <a:latin typeface="微软雅黑" panose="020B0503020204020204" pitchFamily="34" charset="-122"/>
                <a:ea typeface="微软雅黑" panose="020B0503020204020204" pitchFamily="34" charset="-122"/>
              </a:rPr>
              <a:t>存在、反复急性发作</a:t>
            </a:r>
            <a:endParaRPr lang="en-US" altLang="zh-CN" sz="2000" b="1" spc="300" dirty="0">
              <a:latin typeface="微软雅黑" panose="020B0503020204020204" pitchFamily="34" charset="-122"/>
              <a:ea typeface="微软雅黑" panose="020B0503020204020204" pitchFamily="34" charset="-122"/>
            </a:endParaRPr>
          </a:p>
          <a:p>
            <a:endParaRPr lang="en-US" altLang="zh-CN" sz="2000" b="1" spc="300" dirty="0">
              <a:latin typeface="微软雅黑" panose="020B0503020204020204" pitchFamily="34" charset="-122"/>
              <a:ea typeface="微软雅黑" panose="020B0503020204020204" pitchFamily="34" charset="-122"/>
            </a:endParaRPr>
          </a:p>
          <a:p>
            <a:r>
              <a:rPr lang="zh-CN" altLang="en-US" sz="2000" b="1" spc="300" dirty="0">
                <a:latin typeface="微软雅黑" panose="020B0503020204020204" pitchFamily="34" charset="-122"/>
                <a:ea typeface="微软雅黑" panose="020B0503020204020204" pitchFamily="34" charset="-122"/>
              </a:rPr>
              <a:t>几种慢病并存：常见</a:t>
            </a:r>
            <a:endParaRPr lang="en-US" altLang="zh-CN" sz="2000" b="1" spc="300" dirty="0">
              <a:latin typeface="微软雅黑" panose="020B0503020204020204" pitchFamily="34" charset="-122"/>
              <a:ea typeface="微软雅黑" panose="020B0503020204020204" pitchFamily="34" charset="-122"/>
            </a:endParaRPr>
          </a:p>
          <a:p>
            <a:endParaRPr lang="en-US" altLang="zh-CN" sz="2000" b="1" spc="300" dirty="0">
              <a:latin typeface="微软雅黑" panose="020B0503020204020204" pitchFamily="34" charset="-122"/>
              <a:ea typeface="微软雅黑" panose="020B0503020204020204" pitchFamily="34" charset="-122"/>
            </a:endParaRPr>
          </a:p>
          <a:p>
            <a:r>
              <a:rPr lang="zh-CN" altLang="en-US" sz="2000" b="1" spc="300" dirty="0">
                <a:latin typeface="微软雅黑" panose="020B0503020204020204" pitchFamily="34" charset="-122"/>
                <a:ea typeface="微软雅黑" panose="020B0503020204020204" pitchFamily="34" charset="-122"/>
              </a:rPr>
              <a:t>能力丧失或病残：常见</a:t>
            </a:r>
            <a:endParaRPr lang="zh-CN" altLang="en-US" sz="2000" spc="300" dirty="0">
              <a:latin typeface="微软雅黑" panose="020B0503020204020204" pitchFamily="34" charset="-122"/>
              <a:ea typeface="微软雅黑" panose="020B0503020204020204" pitchFamily="34" charset="-122"/>
            </a:endParaRPr>
          </a:p>
        </p:txBody>
      </p:sp>
      <p:sp>
        <p:nvSpPr>
          <p:cNvPr id="24" name="TextBox 13"/>
          <p:cNvSpPr txBox="1"/>
          <p:nvPr/>
        </p:nvSpPr>
        <p:spPr>
          <a:xfrm>
            <a:off x="7064375" y="2943225"/>
            <a:ext cx="3503295" cy="398780"/>
          </a:xfrm>
          <a:prstGeom prst="rect">
            <a:avLst/>
          </a:prstGeom>
          <a:noFill/>
        </p:spPr>
        <p:txBody>
          <a:bodyPr wrap="square" rtlCol="0">
            <a:spAutoFit/>
          </a:bodyPr>
          <a:lstStyle/>
          <a:p>
            <a:pPr algn="ctr"/>
            <a:r>
              <a:rPr lang="zh-CN" altLang="en-US" sz="2000" b="1" u="sng" spc="300" dirty="0">
                <a:latin typeface="微软雅黑" panose="020B0503020204020204" pitchFamily="34" charset="-122"/>
                <a:ea typeface="微软雅黑" panose="020B0503020204020204" pitchFamily="34" charset="-122"/>
              </a:rPr>
              <a:t>脂肪性肝病特征</a:t>
            </a:r>
            <a:endParaRPr lang="zh-CN" altLang="en-US" sz="2000" b="1" u="sng" spc="300" dirty="0">
              <a:latin typeface="微软雅黑" panose="020B0503020204020204" pitchFamily="34" charset="-122"/>
              <a:ea typeface="微软雅黑" panose="020B0503020204020204" pitchFamily="34" charset="-122"/>
            </a:endParaRPr>
          </a:p>
        </p:txBody>
      </p:sp>
      <p:sp>
        <p:nvSpPr>
          <p:cNvPr id="31" name="矩形 30"/>
          <p:cNvSpPr/>
          <p:nvPr/>
        </p:nvSpPr>
        <p:spPr>
          <a:xfrm>
            <a:off x="549222" y="2775021"/>
            <a:ext cx="11093555" cy="3093400"/>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hree-books-stack_73922"/>
          <p:cNvSpPr>
            <a:spLocks noChangeAspect="1"/>
          </p:cNvSpPr>
          <p:nvPr/>
        </p:nvSpPr>
        <p:spPr bwMode="auto">
          <a:xfrm>
            <a:off x="720884" y="853292"/>
            <a:ext cx="609685" cy="474835"/>
          </a:xfrm>
          <a:custGeom>
            <a:avLst/>
            <a:gdLst>
              <a:gd name="T0" fmla="*/ 2312 w 2608"/>
              <a:gd name="T1" fmla="*/ 1968 h 2034"/>
              <a:gd name="T2" fmla="*/ 2246 w 2608"/>
              <a:gd name="T3" fmla="*/ 2034 h 2034"/>
              <a:gd name="T4" fmla="*/ 2156 w 2608"/>
              <a:gd name="T5" fmla="*/ 2034 h 2034"/>
              <a:gd name="T6" fmla="*/ 1905 w 2608"/>
              <a:gd name="T7" fmla="*/ 2034 h 2034"/>
              <a:gd name="T8" fmla="*/ 228 w 2608"/>
              <a:gd name="T9" fmla="*/ 2034 h 2034"/>
              <a:gd name="T10" fmla="*/ 0 w 2608"/>
              <a:gd name="T11" fmla="*/ 1806 h 2034"/>
              <a:gd name="T12" fmla="*/ 0 w 2608"/>
              <a:gd name="T13" fmla="*/ 1537 h 2034"/>
              <a:gd name="T14" fmla="*/ 228 w 2608"/>
              <a:gd name="T15" fmla="*/ 1309 h 2034"/>
              <a:gd name="T16" fmla="*/ 1905 w 2608"/>
              <a:gd name="T17" fmla="*/ 1309 h 2034"/>
              <a:gd name="T18" fmla="*/ 2156 w 2608"/>
              <a:gd name="T19" fmla="*/ 1309 h 2034"/>
              <a:gd name="T20" fmla="*/ 2246 w 2608"/>
              <a:gd name="T21" fmla="*/ 1309 h 2034"/>
              <a:gd name="T22" fmla="*/ 2312 w 2608"/>
              <a:gd name="T23" fmla="*/ 1376 h 2034"/>
              <a:gd name="T24" fmla="*/ 2246 w 2608"/>
              <a:gd name="T25" fmla="*/ 1442 h 2034"/>
              <a:gd name="T26" fmla="*/ 2222 w 2608"/>
              <a:gd name="T27" fmla="*/ 1442 h 2034"/>
              <a:gd name="T28" fmla="*/ 2222 w 2608"/>
              <a:gd name="T29" fmla="*/ 1901 h 2034"/>
              <a:gd name="T30" fmla="*/ 2246 w 2608"/>
              <a:gd name="T31" fmla="*/ 1901 h 2034"/>
              <a:gd name="T32" fmla="*/ 2312 w 2608"/>
              <a:gd name="T33" fmla="*/ 1968 h 2034"/>
              <a:gd name="T34" fmla="*/ 2608 w 2608"/>
              <a:gd name="T35" fmla="*/ 1134 h 2034"/>
              <a:gd name="T36" fmla="*/ 2541 w 2608"/>
              <a:gd name="T37" fmla="*/ 1201 h 2034"/>
              <a:gd name="T38" fmla="*/ 2437 w 2608"/>
              <a:gd name="T39" fmla="*/ 1201 h 2034"/>
              <a:gd name="T40" fmla="*/ 2201 w 2608"/>
              <a:gd name="T41" fmla="*/ 1201 h 2034"/>
              <a:gd name="T42" fmla="*/ 809 w 2608"/>
              <a:gd name="T43" fmla="*/ 1201 h 2034"/>
              <a:gd name="T44" fmla="*/ 597 w 2608"/>
              <a:gd name="T45" fmla="*/ 989 h 2034"/>
              <a:gd name="T46" fmla="*/ 597 w 2608"/>
              <a:gd name="T47" fmla="*/ 795 h 2034"/>
              <a:gd name="T48" fmla="*/ 809 w 2608"/>
              <a:gd name="T49" fmla="*/ 583 h 2034"/>
              <a:gd name="T50" fmla="*/ 2201 w 2608"/>
              <a:gd name="T51" fmla="*/ 583 h 2034"/>
              <a:gd name="T52" fmla="*/ 2437 w 2608"/>
              <a:gd name="T53" fmla="*/ 583 h 2034"/>
              <a:gd name="T54" fmla="*/ 2541 w 2608"/>
              <a:gd name="T55" fmla="*/ 583 h 2034"/>
              <a:gd name="T56" fmla="*/ 2608 w 2608"/>
              <a:gd name="T57" fmla="*/ 650 h 2034"/>
              <a:gd name="T58" fmla="*/ 2541 w 2608"/>
              <a:gd name="T59" fmla="*/ 717 h 2034"/>
              <a:gd name="T60" fmla="*/ 2504 w 2608"/>
              <a:gd name="T61" fmla="*/ 717 h 2034"/>
              <a:gd name="T62" fmla="*/ 2504 w 2608"/>
              <a:gd name="T63" fmla="*/ 1068 h 2034"/>
              <a:gd name="T64" fmla="*/ 2541 w 2608"/>
              <a:gd name="T65" fmla="*/ 1068 h 2034"/>
              <a:gd name="T66" fmla="*/ 2608 w 2608"/>
              <a:gd name="T67" fmla="*/ 1134 h 2034"/>
              <a:gd name="T68" fmla="*/ 2201 w 2608"/>
              <a:gd name="T69" fmla="*/ 1068 h 2034"/>
              <a:gd name="T70" fmla="*/ 2371 w 2608"/>
              <a:gd name="T71" fmla="*/ 1068 h 2034"/>
              <a:gd name="T72" fmla="*/ 2371 w 2608"/>
              <a:gd name="T73" fmla="*/ 717 h 2034"/>
              <a:gd name="T74" fmla="*/ 2201 w 2608"/>
              <a:gd name="T75" fmla="*/ 717 h 2034"/>
              <a:gd name="T76" fmla="*/ 809 w 2608"/>
              <a:gd name="T77" fmla="*/ 717 h 2034"/>
              <a:gd name="T78" fmla="*/ 730 w 2608"/>
              <a:gd name="T79" fmla="*/ 795 h 2034"/>
              <a:gd name="T80" fmla="*/ 730 w 2608"/>
              <a:gd name="T81" fmla="*/ 989 h 2034"/>
              <a:gd name="T82" fmla="*/ 809 w 2608"/>
              <a:gd name="T83" fmla="*/ 1068 h 2034"/>
              <a:gd name="T84" fmla="*/ 2201 w 2608"/>
              <a:gd name="T85" fmla="*/ 1068 h 2034"/>
              <a:gd name="T86" fmla="*/ 2036 w 2608"/>
              <a:gd name="T87" fmla="*/ 0 h 2034"/>
              <a:gd name="T88" fmla="*/ 607 w 2608"/>
              <a:gd name="T89" fmla="*/ 0 h 2034"/>
              <a:gd name="T90" fmla="*/ 296 w 2608"/>
              <a:gd name="T91" fmla="*/ 0 h 2034"/>
              <a:gd name="T92" fmla="*/ 209 w 2608"/>
              <a:gd name="T93" fmla="*/ 0 h 2034"/>
              <a:gd name="T94" fmla="*/ 142 w 2608"/>
              <a:gd name="T95" fmla="*/ 66 h 2034"/>
              <a:gd name="T96" fmla="*/ 209 w 2608"/>
              <a:gd name="T97" fmla="*/ 133 h 2034"/>
              <a:gd name="T98" fmla="*/ 229 w 2608"/>
              <a:gd name="T99" fmla="*/ 133 h 2034"/>
              <a:gd name="T100" fmla="*/ 229 w 2608"/>
              <a:gd name="T101" fmla="*/ 362 h 2034"/>
              <a:gd name="T102" fmla="*/ 209 w 2608"/>
              <a:gd name="T103" fmla="*/ 362 h 2034"/>
              <a:gd name="T104" fmla="*/ 142 w 2608"/>
              <a:gd name="T105" fmla="*/ 429 h 2034"/>
              <a:gd name="T106" fmla="*/ 209 w 2608"/>
              <a:gd name="T107" fmla="*/ 495 h 2034"/>
              <a:gd name="T108" fmla="*/ 296 w 2608"/>
              <a:gd name="T109" fmla="*/ 495 h 2034"/>
              <a:gd name="T110" fmla="*/ 296 w 2608"/>
              <a:gd name="T111" fmla="*/ 495 h 2034"/>
              <a:gd name="T112" fmla="*/ 2036 w 2608"/>
              <a:gd name="T113" fmla="*/ 495 h 2034"/>
              <a:gd name="T114" fmla="*/ 2263 w 2608"/>
              <a:gd name="T115" fmla="*/ 268 h 2034"/>
              <a:gd name="T116" fmla="*/ 2263 w 2608"/>
              <a:gd name="T117" fmla="*/ 227 h 2034"/>
              <a:gd name="T118" fmla="*/ 2036 w 2608"/>
              <a:gd name="T119" fmla="*/ 0 h 2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8" h="2034">
                <a:moveTo>
                  <a:pt x="2312" y="1968"/>
                </a:moveTo>
                <a:cubicBezTo>
                  <a:pt x="2312" y="2004"/>
                  <a:pt x="2283" y="2034"/>
                  <a:pt x="2246" y="2034"/>
                </a:cubicBezTo>
                <a:lnTo>
                  <a:pt x="2156" y="2034"/>
                </a:lnTo>
                <a:lnTo>
                  <a:pt x="1905" y="2034"/>
                </a:lnTo>
                <a:lnTo>
                  <a:pt x="228" y="2034"/>
                </a:lnTo>
                <a:cubicBezTo>
                  <a:pt x="102" y="2034"/>
                  <a:pt x="0" y="1932"/>
                  <a:pt x="0" y="1806"/>
                </a:cubicBezTo>
                <a:lnTo>
                  <a:pt x="0" y="1537"/>
                </a:lnTo>
                <a:cubicBezTo>
                  <a:pt x="0" y="1411"/>
                  <a:pt x="102" y="1309"/>
                  <a:pt x="228" y="1309"/>
                </a:cubicBezTo>
                <a:lnTo>
                  <a:pt x="1905" y="1309"/>
                </a:lnTo>
                <a:lnTo>
                  <a:pt x="2156" y="1309"/>
                </a:lnTo>
                <a:lnTo>
                  <a:pt x="2246" y="1309"/>
                </a:lnTo>
                <a:cubicBezTo>
                  <a:pt x="2283" y="1309"/>
                  <a:pt x="2312" y="1339"/>
                  <a:pt x="2312" y="1376"/>
                </a:cubicBezTo>
                <a:cubicBezTo>
                  <a:pt x="2312" y="1412"/>
                  <a:pt x="2283" y="1442"/>
                  <a:pt x="2246" y="1442"/>
                </a:cubicBezTo>
                <a:lnTo>
                  <a:pt x="2222" y="1442"/>
                </a:lnTo>
                <a:lnTo>
                  <a:pt x="2222" y="1901"/>
                </a:lnTo>
                <a:lnTo>
                  <a:pt x="2246" y="1901"/>
                </a:lnTo>
                <a:cubicBezTo>
                  <a:pt x="2283" y="1901"/>
                  <a:pt x="2312" y="1931"/>
                  <a:pt x="2312" y="1968"/>
                </a:cubicBezTo>
                <a:close/>
                <a:moveTo>
                  <a:pt x="2608" y="1134"/>
                </a:moveTo>
                <a:cubicBezTo>
                  <a:pt x="2608" y="1171"/>
                  <a:pt x="2578" y="1201"/>
                  <a:pt x="2541" y="1201"/>
                </a:cubicBezTo>
                <a:lnTo>
                  <a:pt x="2437" y="1201"/>
                </a:lnTo>
                <a:lnTo>
                  <a:pt x="2201" y="1201"/>
                </a:lnTo>
                <a:lnTo>
                  <a:pt x="809" y="1201"/>
                </a:lnTo>
                <a:cubicBezTo>
                  <a:pt x="692" y="1201"/>
                  <a:pt x="597" y="1106"/>
                  <a:pt x="597" y="989"/>
                </a:cubicBezTo>
                <a:lnTo>
                  <a:pt x="597" y="795"/>
                </a:lnTo>
                <a:cubicBezTo>
                  <a:pt x="597" y="678"/>
                  <a:pt x="692" y="583"/>
                  <a:pt x="809" y="583"/>
                </a:cubicBezTo>
                <a:lnTo>
                  <a:pt x="2201" y="583"/>
                </a:lnTo>
                <a:lnTo>
                  <a:pt x="2437" y="583"/>
                </a:lnTo>
                <a:lnTo>
                  <a:pt x="2541" y="583"/>
                </a:lnTo>
                <a:cubicBezTo>
                  <a:pt x="2578" y="583"/>
                  <a:pt x="2608" y="613"/>
                  <a:pt x="2608" y="650"/>
                </a:cubicBezTo>
                <a:cubicBezTo>
                  <a:pt x="2608" y="687"/>
                  <a:pt x="2578" y="717"/>
                  <a:pt x="2541" y="717"/>
                </a:cubicBezTo>
                <a:lnTo>
                  <a:pt x="2504" y="717"/>
                </a:lnTo>
                <a:lnTo>
                  <a:pt x="2504" y="1068"/>
                </a:lnTo>
                <a:lnTo>
                  <a:pt x="2541" y="1068"/>
                </a:lnTo>
                <a:cubicBezTo>
                  <a:pt x="2578" y="1068"/>
                  <a:pt x="2608" y="1098"/>
                  <a:pt x="2608" y="1134"/>
                </a:cubicBezTo>
                <a:close/>
                <a:moveTo>
                  <a:pt x="2201" y="1068"/>
                </a:moveTo>
                <a:lnTo>
                  <a:pt x="2371" y="1068"/>
                </a:lnTo>
                <a:lnTo>
                  <a:pt x="2371" y="717"/>
                </a:lnTo>
                <a:lnTo>
                  <a:pt x="2201" y="717"/>
                </a:lnTo>
                <a:lnTo>
                  <a:pt x="809" y="717"/>
                </a:lnTo>
                <a:cubicBezTo>
                  <a:pt x="765" y="717"/>
                  <a:pt x="730" y="752"/>
                  <a:pt x="730" y="795"/>
                </a:cubicBezTo>
                <a:lnTo>
                  <a:pt x="730" y="989"/>
                </a:lnTo>
                <a:cubicBezTo>
                  <a:pt x="730" y="1033"/>
                  <a:pt x="765" y="1068"/>
                  <a:pt x="809" y="1068"/>
                </a:cubicBezTo>
                <a:lnTo>
                  <a:pt x="2201" y="1068"/>
                </a:lnTo>
                <a:close/>
                <a:moveTo>
                  <a:pt x="2036" y="0"/>
                </a:moveTo>
                <a:lnTo>
                  <a:pt x="607" y="0"/>
                </a:lnTo>
                <a:lnTo>
                  <a:pt x="296" y="0"/>
                </a:lnTo>
                <a:lnTo>
                  <a:pt x="209" y="0"/>
                </a:lnTo>
                <a:cubicBezTo>
                  <a:pt x="172" y="0"/>
                  <a:pt x="142" y="29"/>
                  <a:pt x="142" y="66"/>
                </a:cubicBezTo>
                <a:cubicBezTo>
                  <a:pt x="142" y="103"/>
                  <a:pt x="172" y="133"/>
                  <a:pt x="209" y="133"/>
                </a:cubicBezTo>
                <a:lnTo>
                  <a:pt x="229" y="133"/>
                </a:lnTo>
                <a:lnTo>
                  <a:pt x="229" y="362"/>
                </a:lnTo>
                <a:lnTo>
                  <a:pt x="209" y="362"/>
                </a:lnTo>
                <a:cubicBezTo>
                  <a:pt x="172" y="362"/>
                  <a:pt x="142" y="392"/>
                  <a:pt x="142" y="429"/>
                </a:cubicBezTo>
                <a:cubicBezTo>
                  <a:pt x="142" y="466"/>
                  <a:pt x="172" y="495"/>
                  <a:pt x="209" y="495"/>
                </a:cubicBezTo>
                <a:lnTo>
                  <a:pt x="296" y="495"/>
                </a:lnTo>
                <a:cubicBezTo>
                  <a:pt x="296" y="495"/>
                  <a:pt x="296" y="495"/>
                  <a:pt x="296" y="495"/>
                </a:cubicBezTo>
                <a:lnTo>
                  <a:pt x="2036" y="495"/>
                </a:lnTo>
                <a:cubicBezTo>
                  <a:pt x="2161" y="495"/>
                  <a:pt x="2263" y="393"/>
                  <a:pt x="2263" y="268"/>
                </a:cubicBezTo>
                <a:lnTo>
                  <a:pt x="2263" y="227"/>
                </a:lnTo>
                <a:cubicBezTo>
                  <a:pt x="2263" y="102"/>
                  <a:pt x="2161" y="0"/>
                  <a:pt x="2036" y="0"/>
                </a:cubicBezTo>
                <a:close/>
              </a:path>
            </a:pathLst>
          </a:custGeom>
          <a:solidFill>
            <a:schemeClr val="tx1"/>
          </a:solidFill>
          <a:ln>
            <a:noFill/>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76400" y="389890"/>
            <a:ext cx="10515600" cy="6921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no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mn-cs"/>
              </a:rPr>
              <a:t>脂肪性肝病与常见慢病互为危险因素</a:t>
            </a:r>
            <a:endParaRPr lang="zh-CN" altLang="en-US" sz="2000" b="1" spc="300" dirty="0">
              <a:solidFill>
                <a:srgbClr val="C00000"/>
              </a:solidFill>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517134" y="6281434"/>
            <a:ext cx="8352928" cy="446276"/>
          </a:xfrm>
          <a:prstGeom prst="rect">
            <a:avLst/>
          </a:prstGeom>
        </p:spPr>
        <p:txBody>
          <a:bodyPr wrap="square">
            <a:spAutoFit/>
          </a:bodyPr>
          <a:lstStyle/>
          <a:p>
            <a:r>
              <a:rPr lang="en-US" altLang="zh-CN" sz="1100" dirty="0"/>
              <a:t>1</a:t>
            </a:r>
            <a:r>
              <a:rPr lang="zh-CN" altLang="en-US" sz="1100" dirty="0"/>
              <a:t>、向国卿</a:t>
            </a:r>
            <a:r>
              <a:rPr lang="en-US" altLang="zh-CN" sz="1100" dirty="0"/>
              <a:t>, </a:t>
            </a:r>
            <a:r>
              <a:rPr lang="zh-CN" altLang="en-US" sz="1100" dirty="0"/>
              <a:t>孟宪云</a:t>
            </a:r>
            <a:r>
              <a:rPr lang="en-US" altLang="zh-CN" sz="1100" dirty="0"/>
              <a:t>, </a:t>
            </a:r>
            <a:r>
              <a:rPr lang="zh-CN" altLang="en-US" sz="1100" dirty="0"/>
              <a:t>张浩</a:t>
            </a:r>
            <a:r>
              <a:rPr lang="en-US" altLang="zh-CN" sz="1100" dirty="0"/>
              <a:t>,</a:t>
            </a:r>
            <a:r>
              <a:rPr lang="zh-CN" altLang="en-US" sz="1100" dirty="0"/>
              <a:t>等</a:t>
            </a:r>
            <a:r>
              <a:rPr lang="en-US" altLang="zh-CN" sz="1100" dirty="0"/>
              <a:t>. </a:t>
            </a:r>
            <a:r>
              <a:rPr lang="zh-CN" altLang="en-US" sz="1100" dirty="0"/>
              <a:t>脂肪性肝病相关危险因素的评估</a:t>
            </a:r>
            <a:r>
              <a:rPr lang="en-US" altLang="zh-CN" sz="1100" dirty="0"/>
              <a:t>[J]. </a:t>
            </a:r>
            <a:r>
              <a:rPr lang="zh-CN" altLang="en-US" sz="1100" dirty="0"/>
              <a:t>世界华人消化杂志</a:t>
            </a:r>
            <a:r>
              <a:rPr lang="en-US" altLang="zh-CN" sz="1100" dirty="0"/>
              <a:t>, 2009, 17(10):1038-1041.</a:t>
            </a:r>
            <a:endParaRPr lang="zh-CN" altLang="en-US" sz="1100" dirty="0"/>
          </a:p>
          <a:p>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、陈光榆</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范建高</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中国脂肪性肝病流行病学研究进展</a:t>
            </a:r>
            <a:r>
              <a:rPr lang="en-US" altLang="zh-CN" sz="1100" dirty="0">
                <a:latin typeface="微软雅黑" panose="020B0503020204020204" pitchFamily="34" charset="-122"/>
                <a:ea typeface="微软雅黑" panose="020B0503020204020204" pitchFamily="34" charset="-122"/>
              </a:rPr>
              <a:t>[J].</a:t>
            </a:r>
            <a:r>
              <a:rPr lang="zh-CN" altLang="en-US" sz="1100" dirty="0">
                <a:latin typeface="微软雅黑" panose="020B0503020204020204" pitchFamily="34" charset="-122"/>
                <a:ea typeface="微软雅黑" panose="020B0503020204020204" pitchFamily="34" charset="-122"/>
              </a:rPr>
              <a:t>中国实用内科杂志</a:t>
            </a:r>
            <a:r>
              <a:rPr lang="en-US" altLang="zh-CN" sz="1100" dirty="0">
                <a:latin typeface="微软雅黑" panose="020B0503020204020204" pitchFamily="34" charset="-122"/>
                <a:ea typeface="微软雅黑" panose="020B0503020204020204" pitchFamily="34" charset="-122"/>
              </a:rPr>
              <a:t>,2013,33(09):738-741</a:t>
            </a:r>
            <a:endParaRPr lang="zh-CN" altLang="en-US" sz="1100" dirty="0">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 r="773"/>
          <a:stretch>
            <a:fillRect/>
          </a:stretch>
        </p:blipFill>
        <p:spPr bwMode="auto">
          <a:xfrm>
            <a:off x="6134764" y="3297455"/>
            <a:ext cx="5630649" cy="213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568198" y="1852326"/>
            <a:ext cx="10316112" cy="879664"/>
          </a:xfrm>
          <a:prstGeom prst="rect">
            <a:avLst/>
          </a:prstGeom>
        </p:spPr>
        <p:txBody>
          <a:bodyPr vert="horz" lIns="91440" tIns="45720" rIns="91440" bIns="45720" rtlCol="0">
            <a:noAutofit/>
          </a:bodyPr>
          <a:lstStyle/>
          <a:p>
            <a:pPr>
              <a:lnSpc>
                <a:spcPct val="150000"/>
              </a:lnSpc>
              <a:spcBef>
                <a:spcPts val="1000"/>
              </a:spcBef>
            </a:pPr>
            <a:endParaRPr lang="zh-CN" altLang="en-US" spc="300" dirty="0">
              <a:latin typeface="等线" panose="02010600030101010101" charset="-122"/>
              <a:ea typeface="等线" panose="02010600030101010101" charset="-122"/>
            </a:endParaRPr>
          </a:p>
        </p:txBody>
      </p:sp>
      <p:pic>
        <p:nvPicPr>
          <p:cNvPr id="20" name="内容占位符 45"/>
          <p:cNvPicPr>
            <a:picLocks noGrp="1" noChangeAspect="1"/>
          </p:cNvPicPr>
          <p:nvPr>
            <p:ph idx="1"/>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7650" y="3398306"/>
            <a:ext cx="1295048" cy="915939"/>
          </a:xfrm>
        </p:spPr>
      </p:pic>
      <p:grpSp>
        <p:nvGrpSpPr>
          <p:cNvPr id="21" name="组合 20"/>
          <p:cNvGrpSpPr/>
          <p:nvPr/>
        </p:nvGrpSpPr>
        <p:grpSpPr>
          <a:xfrm>
            <a:off x="2546373" y="2698502"/>
            <a:ext cx="3166970" cy="2736137"/>
            <a:chOff x="7972789" y="1879729"/>
            <a:chExt cx="3078504" cy="2972960"/>
          </a:xfrm>
        </p:grpSpPr>
        <p:grpSp>
          <p:nvGrpSpPr>
            <p:cNvPr id="22" name="组合 21"/>
            <p:cNvGrpSpPr/>
            <p:nvPr/>
          </p:nvGrpSpPr>
          <p:grpSpPr>
            <a:xfrm>
              <a:off x="7972789" y="1879729"/>
              <a:ext cx="1538468" cy="2972959"/>
              <a:chOff x="7972789" y="1879729"/>
              <a:chExt cx="1538468" cy="2972959"/>
            </a:xfrm>
          </p:grpSpPr>
          <p:sp>
            <p:nvSpPr>
              <p:cNvPr id="26" name="矩形 25"/>
              <p:cNvSpPr/>
              <p:nvPr/>
            </p:nvSpPr>
            <p:spPr>
              <a:xfrm>
                <a:off x="7972789" y="1879729"/>
                <a:ext cx="1526232" cy="1493298"/>
              </a:xfrm>
              <a:prstGeom prst="rect">
                <a:avLst/>
              </a:prstGeom>
              <a:blipFill>
                <a:blip r:embed="rId3"/>
                <a:stretch>
                  <a:fillRect/>
                </a:stretch>
              </a:blipFill>
              <a:ln>
                <a:solidFill>
                  <a:srgbClr val="F9E5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7" name="矩形 26"/>
              <p:cNvSpPr/>
              <p:nvPr/>
            </p:nvSpPr>
            <p:spPr>
              <a:xfrm>
                <a:off x="7972789" y="3359390"/>
                <a:ext cx="1538468" cy="1493298"/>
              </a:xfrm>
              <a:prstGeom prst="rect">
                <a:avLst/>
              </a:prstGeom>
              <a:blipFill>
                <a:blip r:embed="rId4"/>
                <a:stretch>
                  <a:fillRect/>
                </a:stretch>
              </a:blipFill>
              <a:ln>
                <a:solidFill>
                  <a:srgbClr val="F9E5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矩形 22"/>
            <p:cNvSpPr/>
            <p:nvPr/>
          </p:nvSpPr>
          <p:spPr>
            <a:xfrm>
              <a:off x="9499022" y="1888730"/>
              <a:ext cx="1552271" cy="1012830"/>
            </a:xfrm>
            <a:prstGeom prst="rect">
              <a:avLst/>
            </a:prstGeom>
            <a:blipFill>
              <a:blip r:embed="rId5"/>
              <a:stretch>
                <a:fillRect/>
              </a:stretch>
            </a:blipFill>
            <a:ln>
              <a:solidFill>
                <a:srgbClr val="F9E5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4" name="矩形 23"/>
            <p:cNvSpPr/>
            <p:nvPr/>
          </p:nvSpPr>
          <p:spPr>
            <a:xfrm>
              <a:off x="9512020" y="2909830"/>
              <a:ext cx="1537705" cy="1025585"/>
            </a:xfrm>
            <a:prstGeom prst="rect">
              <a:avLst/>
            </a:prstGeom>
            <a:blipFill>
              <a:blip r:embed="rId6"/>
              <a:stretch>
                <a:fillRect/>
              </a:stretch>
            </a:blipFill>
            <a:ln>
              <a:solidFill>
                <a:srgbClr val="F9E5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9523493" y="3914538"/>
              <a:ext cx="1526232" cy="938151"/>
            </a:xfrm>
            <a:prstGeom prst="rect">
              <a:avLst/>
            </a:prstGeom>
            <a:blipFill>
              <a:blip r:embed="rId7"/>
              <a:stretch>
                <a:fillRect/>
              </a:stretch>
            </a:blipFill>
            <a:ln>
              <a:solidFill>
                <a:srgbClr val="F9E5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矩形 3"/>
          <p:cNvSpPr/>
          <p:nvPr/>
        </p:nvSpPr>
        <p:spPr>
          <a:xfrm>
            <a:off x="698510" y="1510868"/>
            <a:ext cx="11231126" cy="1289905"/>
          </a:xfrm>
          <a:prstGeom prst="rect">
            <a:avLst/>
          </a:prstGeom>
        </p:spPr>
        <p:txBody>
          <a:bodyPr vert="horz" lIns="91440" tIns="45720" rIns="91440" bIns="45720" rtlCol="0">
            <a:noAutofit/>
          </a:bodyPr>
          <a:lstStyle/>
          <a:p>
            <a:pPr>
              <a:lnSpc>
                <a:spcPct val="150000"/>
              </a:lnSpc>
              <a:spcBef>
                <a:spcPts val="1000"/>
              </a:spcBef>
            </a:pP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多种机制参与</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的发生和发展，同时导致多种肝外疾病的发生</a:t>
            </a:r>
            <a:endParaRPr lang="en-US" altLang="zh-CN"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1000"/>
              </a:spcBef>
            </a:pP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高血压、高血脂等社区常见慢病以及肥胖等代谢性因素是脂肪性肝病危险因素</a:t>
            </a:r>
            <a:endParaRPr lang="zh-CN" altLang="en-US"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11"/>
          <p:cNvSpPr txBox="1"/>
          <p:nvPr/>
        </p:nvSpPr>
        <p:spPr>
          <a:xfrm>
            <a:off x="714071" y="5404872"/>
            <a:ext cx="4958862" cy="737235"/>
          </a:xfrm>
          <a:prstGeom prst="rect">
            <a:avLst/>
          </a:prstGeom>
          <a:noFill/>
        </p:spPr>
        <p:txBody>
          <a:bodyPr wrap="square" rtlCol="0">
            <a:spAutoFit/>
          </a:bodyPr>
          <a:lstStyle/>
          <a:p>
            <a:pPr>
              <a:lnSpc>
                <a:spcPct val="150000"/>
              </a:lnSpc>
            </a:pPr>
            <a:r>
              <a:rPr lang="zh-CN" altLang="en-US" sz="1400" b="1" spc="300" dirty="0">
                <a:latin typeface="微软雅黑" panose="020B0503020204020204" pitchFamily="34" charset="-122"/>
                <a:ea typeface="微软雅黑" panose="020B0503020204020204" pitchFamily="34" charset="-122"/>
              </a:rPr>
              <a:t>肝外多系统疾病：糖尿病、心血管疾病、慢性肾病、骨质疏松、结直肠肿瘤等</a:t>
            </a:r>
            <a:endParaRPr lang="zh-CN" altLang="en-US" sz="1400" b="1" spc="300" dirty="0">
              <a:latin typeface="微软雅黑" panose="020B0503020204020204" pitchFamily="34" charset="-122"/>
              <a:ea typeface="微软雅黑" panose="020B0503020204020204" pitchFamily="34" charset="-122"/>
            </a:endParaRPr>
          </a:p>
        </p:txBody>
      </p:sp>
      <p:sp>
        <p:nvSpPr>
          <p:cNvPr id="6" name="箭头: 右 5"/>
          <p:cNvSpPr/>
          <p:nvPr/>
        </p:nvSpPr>
        <p:spPr>
          <a:xfrm>
            <a:off x="1551389" y="4274872"/>
            <a:ext cx="833244" cy="147484"/>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855759" y="4436332"/>
            <a:ext cx="1261884" cy="369332"/>
          </a:xfrm>
          <a:prstGeom prst="rect">
            <a:avLst/>
          </a:prstGeom>
        </p:spPr>
        <p:txBody>
          <a:bodyPr wrap="none">
            <a:spAutoFit/>
          </a:bodyPr>
          <a:lstStyle/>
          <a:p>
            <a:r>
              <a:rPr lang="zh-CN" altLang="en-US" spc="300" dirty="0">
                <a:latin typeface="+mn-ea"/>
              </a:rPr>
              <a:t>多种机制</a:t>
            </a:r>
            <a:endParaRPr lang="zh-CN" altLang="en-US" spc="300" dirty="0">
              <a:latin typeface="+mn-ea"/>
            </a:endParaRPr>
          </a:p>
        </p:txBody>
      </p:sp>
      <p:sp>
        <p:nvSpPr>
          <p:cNvPr id="29" name="矩形 28"/>
          <p:cNvSpPr/>
          <p:nvPr/>
        </p:nvSpPr>
        <p:spPr>
          <a:xfrm>
            <a:off x="6154435" y="2599108"/>
            <a:ext cx="5546778" cy="3533873"/>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40660" y="2581678"/>
            <a:ext cx="5385353" cy="353387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iconfont-11253-5322139"/>
          <p:cNvSpPr>
            <a:spLocks noChangeAspect="1"/>
          </p:cNvSpPr>
          <p:nvPr/>
        </p:nvSpPr>
        <p:spPr bwMode="auto">
          <a:xfrm>
            <a:off x="807650" y="733540"/>
            <a:ext cx="609685" cy="609558"/>
          </a:xfrm>
          <a:custGeom>
            <a:avLst/>
            <a:gdLst>
              <a:gd name="T0" fmla="*/ 4989 w 9978"/>
              <a:gd name="T1" fmla="*/ 2495 h 9976"/>
              <a:gd name="T2" fmla="*/ 4283 w 9978"/>
              <a:gd name="T3" fmla="*/ 749 h 9976"/>
              <a:gd name="T4" fmla="*/ 2495 w 9978"/>
              <a:gd name="T5" fmla="*/ 0 h 9976"/>
              <a:gd name="T6" fmla="*/ 749 w 9978"/>
              <a:gd name="T7" fmla="*/ 749 h 9976"/>
              <a:gd name="T8" fmla="*/ 0 w 9978"/>
              <a:gd name="T9" fmla="*/ 2495 h 9976"/>
              <a:gd name="T10" fmla="*/ 749 w 9978"/>
              <a:gd name="T11" fmla="*/ 4283 h 9976"/>
              <a:gd name="T12" fmla="*/ 2079 w 9978"/>
              <a:gd name="T13" fmla="*/ 4989 h 9976"/>
              <a:gd name="T14" fmla="*/ 2079 w 9978"/>
              <a:gd name="T15" fmla="*/ 6360 h 9976"/>
              <a:gd name="T16" fmla="*/ 1373 w 9978"/>
              <a:gd name="T17" fmla="*/ 6776 h 9976"/>
              <a:gd name="T18" fmla="*/ 833 w 9978"/>
              <a:gd name="T19" fmla="*/ 8106 h 9976"/>
              <a:gd name="T20" fmla="*/ 1373 w 9978"/>
              <a:gd name="T21" fmla="*/ 9436 h 9976"/>
              <a:gd name="T22" fmla="*/ 2703 w 9978"/>
              <a:gd name="T23" fmla="*/ 9976 h 9976"/>
              <a:gd name="T24" fmla="*/ 4033 w 9978"/>
              <a:gd name="T25" fmla="*/ 9436 h 9976"/>
              <a:gd name="T26" fmla="*/ 4573 w 9978"/>
              <a:gd name="T27" fmla="*/ 8106 h 9976"/>
              <a:gd name="T28" fmla="*/ 4532 w 9978"/>
              <a:gd name="T29" fmla="*/ 7690 h 9976"/>
              <a:gd name="T30" fmla="*/ 7567 w 9978"/>
              <a:gd name="T31" fmla="*/ 5861 h 9976"/>
              <a:gd name="T32" fmla="*/ 8523 w 9978"/>
              <a:gd name="T33" fmla="*/ 6235 h 9976"/>
              <a:gd name="T34" fmla="*/ 9562 w 9978"/>
              <a:gd name="T35" fmla="*/ 5819 h 9976"/>
              <a:gd name="T36" fmla="*/ 9978 w 9978"/>
              <a:gd name="T37" fmla="*/ 4780 h 9976"/>
              <a:gd name="T38" fmla="*/ 9562 w 9978"/>
              <a:gd name="T39" fmla="*/ 3741 h 9976"/>
              <a:gd name="T40" fmla="*/ 8523 w 9978"/>
              <a:gd name="T41" fmla="*/ 3325 h 9976"/>
              <a:gd name="T42" fmla="*/ 7484 w 9978"/>
              <a:gd name="T43" fmla="*/ 3741 h 9976"/>
              <a:gd name="T44" fmla="*/ 7400 w 9978"/>
              <a:gd name="T45" fmla="*/ 3866 h 9976"/>
              <a:gd name="T46" fmla="*/ 4989 w 9978"/>
              <a:gd name="T47" fmla="*/ 2869 h 9976"/>
              <a:gd name="T48" fmla="*/ 4989 w 9978"/>
              <a:gd name="T49" fmla="*/ 2495 h 9976"/>
              <a:gd name="T50" fmla="*/ 4698 w 9978"/>
              <a:gd name="T51" fmla="*/ 3701 h 9976"/>
              <a:gd name="T52" fmla="*/ 7109 w 9978"/>
              <a:gd name="T53" fmla="*/ 4615 h 9976"/>
              <a:gd name="T54" fmla="*/ 7068 w 9978"/>
              <a:gd name="T55" fmla="*/ 4781 h 9976"/>
              <a:gd name="T56" fmla="*/ 7152 w 9978"/>
              <a:gd name="T57" fmla="*/ 5198 h 9976"/>
              <a:gd name="T58" fmla="*/ 4115 w 9978"/>
              <a:gd name="T59" fmla="*/ 6901 h 9976"/>
              <a:gd name="T60" fmla="*/ 4032 w 9978"/>
              <a:gd name="T61" fmla="*/ 6776 h 9976"/>
              <a:gd name="T62" fmla="*/ 2909 w 9978"/>
              <a:gd name="T63" fmla="*/ 6278 h 9976"/>
              <a:gd name="T64" fmla="*/ 2909 w 9978"/>
              <a:gd name="T65" fmla="*/ 4990 h 9976"/>
              <a:gd name="T66" fmla="*/ 4280 w 9978"/>
              <a:gd name="T67" fmla="*/ 4284 h 9976"/>
              <a:gd name="T68" fmla="*/ 4698 w 9978"/>
              <a:gd name="T69" fmla="*/ 3701 h 9976"/>
              <a:gd name="T70" fmla="*/ 4698 w 9978"/>
              <a:gd name="T71" fmla="*/ 3701 h 9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78" h="9976">
                <a:moveTo>
                  <a:pt x="4989" y="2495"/>
                </a:moveTo>
                <a:cubicBezTo>
                  <a:pt x="4989" y="1830"/>
                  <a:pt x="4739" y="1206"/>
                  <a:pt x="4283" y="749"/>
                </a:cubicBezTo>
                <a:cubicBezTo>
                  <a:pt x="3784" y="250"/>
                  <a:pt x="3202" y="0"/>
                  <a:pt x="2495" y="0"/>
                </a:cubicBezTo>
                <a:cubicBezTo>
                  <a:pt x="1830" y="0"/>
                  <a:pt x="1207" y="250"/>
                  <a:pt x="749" y="749"/>
                </a:cubicBezTo>
                <a:cubicBezTo>
                  <a:pt x="250" y="1206"/>
                  <a:pt x="0" y="1830"/>
                  <a:pt x="0" y="2495"/>
                </a:cubicBezTo>
                <a:cubicBezTo>
                  <a:pt x="0" y="3201"/>
                  <a:pt x="250" y="3784"/>
                  <a:pt x="749" y="4283"/>
                </a:cubicBezTo>
                <a:cubicBezTo>
                  <a:pt x="1123" y="4656"/>
                  <a:pt x="1580" y="4906"/>
                  <a:pt x="2079" y="4989"/>
                </a:cubicBezTo>
                <a:lnTo>
                  <a:pt x="2079" y="6360"/>
                </a:lnTo>
                <a:cubicBezTo>
                  <a:pt x="1829" y="6444"/>
                  <a:pt x="1580" y="6568"/>
                  <a:pt x="1373" y="6776"/>
                </a:cubicBezTo>
                <a:cubicBezTo>
                  <a:pt x="1040" y="7150"/>
                  <a:pt x="833" y="7608"/>
                  <a:pt x="833" y="8106"/>
                </a:cubicBezTo>
                <a:cubicBezTo>
                  <a:pt x="833" y="8646"/>
                  <a:pt x="1040" y="9063"/>
                  <a:pt x="1373" y="9436"/>
                </a:cubicBezTo>
                <a:cubicBezTo>
                  <a:pt x="1747" y="9810"/>
                  <a:pt x="2204" y="9976"/>
                  <a:pt x="2703" y="9976"/>
                </a:cubicBezTo>
                <a:cubicBezTo>
                  <a:pt x="3243" y="9976"/>
                  <a:pt x="3659" y="9810"/>
                  <a:pt x="4033" y="9436"/>
                </a:cubicBezTo>
                <a:cubicBezTo>
                  <a:pt x="4407" y="9063"/>
                  <a:pt x="4573" y="8646"/>
                  <a:pt x="4573" y="8106"/>
                </a:cubicBezTo>
                <a:cubicBezTo>
                  <a:pt x="4573" y="7981"/>
                  <a:pt x="4573" y="7815"/>
                  <a:pt x="4532" y="7690"/>
                </a:cubicBezTo>
                <a:lnTo>
                  <a:pt x="7567" y="5861"/>
                </a:lnTo>
                <a:cubicBezTo>
                  <a:pt x="7817" y="6111"/>
                  <a:pt x="8149" y="6235"/>
                  <a:pt x="8523" y="6235"/>
                </a:cubicBezTo>
                <a:cubicBezTo>
                  <a:pt x="8939" y="6235"/>
                  <a:pt x="9272" y="6110"/>
                  <a:pt x="9562" y="5819"/>
                </a:cubicBezTo>
                <a:cubicBezTo>
                  <a:pt x="9853" y="5528"/>
                  <a:pt x="9978" y="5195"/>
                  <a:pt x="9978" y="4780"/>
                </a:cubicBezTo>
                <a:cubicBezTo>
                  <a:pt x="9978" y="4406"/>
                  <a:pt x="9853" y="4031"/>
                  <a:pt x="9562" y="3741"/>
                </a:cubicBezTo>
                <a:cubicBezTo>
                  <a:pt x="9270" y="3491"/>
                  <a:pt x="8938" y="3325"/>
                  <a:pt x="8523" y="3325"/>
                </a:cubicBezTo>
                <a:cubicBezTo>
                  <a:pt x="8149" y="3325"/>
                  <a:pt x="7774" y="3491"/>
                  <a:pt x="7484" y="3741"/>
                </a:cubicBezTo>
                <a:cubicBezTo>
                  <a:pt x="7484" y="3784"/>
                  <a:pt x="7443" y="3825"/>
                  <a:pt x="7400" y="3866"/>
                </a:cubicBezTo>
                <a:lnTo>
                  <a:pt x="4989" y="2869"/>
                </a:lnTo>
                <a:lnTo>
                  <a:pt x="4989" y="2495"/>
                </a:lnTo>
                <a:close/>
                <a:moveTo>
                  <a:pt x="4698" y="3701"/>
                </a:moveTo>
                <a:lnTo>
                  <a:pt x="7109" y="4615"/>
                </a:lnTo>
                <a:cubicBezTo>
                  <a:pt x="7068" y="4698"/>
                  <a:pt x="7068" y="4740"/>
                  <a:pt x="7068" y="4781"/>
                </a:cubicBezTo>
                <a:cubicBezTo>
                  <a:pt x="7068" y="4948"/>
                  <a:pt x="7109" y="5073"/>
                  <a:pt x="7152" y="5198"/>
                </a:cubicBezTo>
                <a:lnTo>
                  <a:pt x="4115" y="6901"/>
                </a:lnTo>
                <a:cubicBezTo>
                  <a:pt x="4074" y="6859"/>
                  <a:pt x="4032" y="6818"/>
                  <a:pt x="4032" y="6776"/>
                </a:cubicBezTo>
                <a:cubicBezTo>
                  <a:pt x="3699" y="6486"/>
                  <a:pt x="3367" y="6319"/>
                  <a:pt x="2909" y="6278"/>
                </a:cubicBezTo>
                <a:lnTo>
                  <a:pt x="2909" y="4990"/>
                </a:lnTo>
                <a:cubicBezTo>
                  <a:pt x="3449" y="4906"/>
                  <a:pt x="3865" y="4658"/>
                  <a:pt x="4280" y="4284"/>
                </a:cubicBezTo>
                <a:cubicBezTo>
                  <a:pt x="4448" y="4075"/>
                  <a:pt x="4614" y="3909"/>
                  <a:pt x="4698" y="3701"/>
                </a:cubicBezTo>
                <a:close/>
                <a:moveTo>
                  <a:pt x="4698" y="3701"/>
                </a:moveTo>
                <a:close/>
              </a:path>
            </a:pathLst>
          </a:custGeom>
          <a:solidFill>
            <a:schemeClr val="tx1"/>
          </a:solidFill>
          <a:ln>
            <a:noFill/>
          </a:ln>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4035" y="1446530"/>
            <a:ext cx="11435715" cy="1171575"/>
          </a:xfrm>
          <a:prstGeom prst="rect">
            <a:avLst/>
          </a:prstGeom>
          <a:noFill/>
        </p:spPr>
        <p:txBody>
          <a:bodyPr wrap="square" rtlCol="0">
            <a:noAutofit/>
          </a:bodyPr>
          <a:lstStyle/>
          <a:p>
            <a:pPr>
              <a:lnSpc>
                <a:spcPct val="150000"/>
              </a:lnSpc>
            </a:pP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2018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8-10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月，按照随机抽样原则，在每家社区卫生服务中心抽取约</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300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例在管慢性病患者，共抽取慢性病患者</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2003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例。本研究以其中的</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658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例糖尿病患者为研究对象。采用问卷调查（自行设计）的研究方法，糖尿病控制标准依据</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中国</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型糖尿病防治指南（</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2013 </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版）</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6"/>
          <p:cNvSpPr txBox="1"/>
          <p:nvPr/>
        </p:nvSpPr>
        <p:spPr>
          <a:xfrm>
            <a:off x="6294120" y="2923540"/>
            <a:ext cx="5311140" cy="3123565"/>
          </a:xfrm>
          <a:prstGeom prst="rect">
            <a:avLst/>
          </a:prstGeom>
          <a:noFill/>
        </p:spPr>
        <p:txBody>
          <a:bodyPr wrap="square" rtlCol="0">
            <a:noAutofit/>
          </a:bodyPr>
          <a:lstStyle/>
          <a:p>
            <a:pPr>
              <a:lnSpc>
                <a:spcPct val="150000"/>
              </a:lnSpc>
            </a:pP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签约家庭医生糖尿病患者的血糖控制率是未签约患者的</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2.466 </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倍</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表明家庭医生签约服务在糖尿病管理中发挥了重要作用。</a:t>
            </a:r>
            <a:r>
              <a:rPr lang="zh-CN" altLang="en-US" spc="300" dirty="0">
                <a:latin typeface="微软雅黑" panose="020B0503020204020204" pitchFamily="34" charset="-122"/>
                <a:ea typeface="微软雅黑" panose="020B0503020204020204" pitchFamily="34" charset="-122"/>
                <a:cs typeface="微软雅黑" panose="020B0503020204020204" pitchFamily="34" charset="-122"/>
              </a:rPr>
              <a:t>医生主导的创新性技术</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pc="300" dirty="0">
                <a:latin typeface="微软雅黑" panose="020B0503020204020204" pitchFamily="34" charset="-122"/>
                <a:ea typeface="微软雅黑" panose="020B0503020204020204" pitchFamily="34" charset="-122"/>
                <a:cs typeface="微软雅黑" panose="020B0503020204020204" pitchFamily="34" charset="-122"/>
              </a:rPr>
              <a:t>如“互联网</a:t>
            </a:r>
            <a:r>
              <a:rPr lang="en-US" altLang="zh-CN"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pc="300" dirty="0">
                <a:latin typeface="微软雅黑" panose="020B0503020204020204" pitchFamily="34" charset="-122"/>
                <a:ea typeface="微软雅黑" panose="020B0503020204020204" pitchFamily="34" charset="-122"/>
                <a:cs typeface="微软雅黑" panose="020B0503020204020204" pitchFamily="34" charset="-122"/>
              </a:rPr>
              <a:t>慢性病随访、心脑血管疾病风险评价作用比较明显。</a:t>
            </a:r>
            <a:endParaRPr lang="zh-CN" altLang="en-US"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标题 1"/>
          <p:cNvSpPr>
            <a:spLocks noGrp="1"/>
          </p:cNvSpPr>
          <p:nvPr>
            <p:ph type="title"/>
          </p:nvPr>
        </p:nvSpPr>
        <p:spPr>
          <a:xfrm>
            <a:off x="1496060" y="459740"/>
            <a:ext cx="10039985" cy="80200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no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rPr>
              <a:t>慢病管理在糖尿病患者管理中初显效果</a:t>
            </a:r>
            <a:endParaRPr lang="zh-CN" altLang="en-US" sz="2000" b="1" spc="300" dirty="0">
              <a:solidFill>
                <a:srgbClr val="C0000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16255" y="6352540"/>
            <a:ext cx="6414770" cy="326390"/>
          </a:xfrm>
          <a:prstGeom prst="rect">
            <a:avLst/>
          </a:prstGeom>
          <a:noFill/>
        </p:spPr>
        <p:txBody>
          <a:bodyPr wrap="square" rtlCol="0">
            <a:noAutofit/>
          </a:bodyPr>
          <a:lstStyle/>
          <a:p>
            <a:r>
              <a:rPr lang="zh-CN" altLang="en-US" sz="1200" dirty="0"/>
              <a:t>我国基层卫生改革措施对糖尿病管理效果的影响研究，姜巍，</a:t>
            </a:r>
            <a:r>
              <a:rPr lang="en-US" altLang="zh-CN" sz="1200" dirty="0"/>
              <a:t>2020</a:t>
            </a:r>
            <a:r>
              <a:rPr lang="zh-CN" altLang="en-US" sz="1200" dirty="0"/>
              <a:t>年</a:t>
            </a:r>
            <a:r>
              <a:rPr lang="en-US" altLang="zh-CN" sz="1200" dirty="0"/>
              <a:t>6</a:t>
            </a:r>
            <a:r>
              <a:rPr lang="zh-CN" altLang="en-US" sz="1200" dirty="0"/>
              <a:t>月。</a:t>
            </a:r>
            <a:endParaRPr lang="zh-CN" altLang="en-US" sz="1200" dirty="0"/>
          </a:p>
        </p:txBody>
      </p:sp>
      <p:graphicFrame>
        <p:nvGraphicFramePr>
          <p:cNvPr id="4" name="图表 3"/>
          <p:cNvGraphicFramePr/>
          <p:nvPr/>
        </p:nvGraphicFramePr>
        <p:xfrm>
          <a:off x="515939" y="3175902"/>
          <a:ext cx="5580062" cy="3050275"/>
        </p:xfrm>
        <a:graphic>
          <a:graphicData uri="http://schemas.openxmlformats.org/drawingml/2006/chart">
            <c:chart xmlns:c="http://schemas.openxmlformats.org/drawingml/2006/chart" xmlns:r="http://schemas.openxmlformats.org/officeDocument/2006/relationships" r:id="rId1"/>
          </a:graphicData>
        </a:graphic>
      </p:graphicFrame>
      <p:sp>
        <p:nvSpPr>
          <p:cNvPr id="13" name="矩形 12"/>
          <p:cNvSpPr/>
          <p:nvPr/>
        </p:nvSpPr>
        <p:spPr>
          <a:xfrm>
            <a:off x="533947" y="2701645"/>
            <a:ext cx="5580062" cy="3491647"/>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5" name="文本框 4"/>
          <p:cNvSpPr txBox="1"/>
          <p:nvPr/>
        </p:nvSpPr>
        <p:spPr>
          <a:xfrm>
            <a:off x="1194808" y="2840315"/>
            <a:ext cx="4509536" cy="337185"/>
          </a:xfrm>
          <a:prstGeom prst="rect">
            <a:avLst/>
          </a:prstGeom>
          <a:noFill/>
        </p:spPr>
        <p:txBody>
          <a:bodyPr wrap="square" rtlCol="0">
            <a:spAutoFit/>
          </a:bodyPr>
          <a:lstStyle/>
          <a:p>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不同特征糖尿病患者血糖控制情况（</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6191920" y="2701644"/>
            <a:ext cx="5466133" cy="3491647"/>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7" name="sugar-blood-level_343104"/>
          <p:cNvSpPr>
            <a:spLocks noChangeAspect="1"/>
          </p:cNvSpPr>
          <p:nvPr/>
        </p:nvSpPr>
        <p:spPr bwMode="auto">
          <a:xfrm>
            <a:off x="656492" y="766452"/>
            <a:ext cx="609685" cy="60876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09614" h="608697">
                <a:moveTo>
                  <a:pt x="410133" y="326859"/>
                </a:moveTo>
                <a:lnTo>
                  <a:pt x="434543" y="351249"/>
                </a:lnTo>
                <a:cubicBezTo>
                  <a:pt x="458677" y="375363"/>
                  <a:pt x="471941" y="407392"/>
                  <a:pt x="471941" y="441539"/>
                </a:cubicBezTo>
                <a:lnTo>
                  <a:pt x="471941" y="481115"/>
                </a:lnTo>
                <a:lnTo>
                  <a:pt x="452321" y="481115"/>
                </a:lnTo>
                <a:lnTo>
                  <a:pt x="452321" y="441539"/>
                </a:lnTo>
                <a:cubicBezTo>
                  <a:pt x="452321" y="412639"/>
                  <a:pt x="441083" y="385579"/>
                  <a:pt x="420634" y="365147"/>
                </a:cubicBezTo>
                <a:lnTo>
                  <a:pt x="396224" y="340757"/>
                </a:lnTo>
                <a:close/>
                <a:moveTo>
                  <a:pt x="117985" y="137461"/>
                </a:moveTo>
                <a:lnTo>
                  <a:pt x="137602" y="137461"/>
                </a:lnTo>
                <a:lnTo>
                  <a:pt x="137602" y="157149"/>
                </a:lnTo>
                <a:lnTo>
                  <a:pt x="117985" y="157149"/>
                </a:lnTo>
                <a:close/>
                <a:moveTo>
                  <a:pt x="78610" y="137461"/>
                </a:moveTo>
                <a:lnTo>
                  <a:pt x="98368" y="137461"/>
                </a:lnTo>
                <a:lnTo>
                  <a:pt x="98368" y="157149"/>
                </a:lnTo>
                <a:lnTo>
                  <a:pt x="78610" y="157149"/>
                </a:lnTo>
                <a:close/>
                <a:moveTo>
                  <a:pt x="294529" y="107969"/>
                </a:moveTo>
                <a:cubicBezTo>
                  <a:pt x="294805" y="111283"/>
                  <a:pt x="294989" y="114505"/>
                  <a:pt x="294989" y="117818"/>
                </a:cubicBezTo>
                <a:cubicBezTo>
                  <a:pt x="294989" y="121132"/>
                  <a:pt x="294805" y="124354"/>
                  <a:pt x="294529" y="127667"/>
                </a:cubicBezTo>
                <a:lnTo>
                  <a:pt x="373623" y="127667"/>
                </a:lnTo>
                <a:lnTo>
                  <a:pt x="373623" y="107969"/>
                </a:lnTo>
                <a:close/>
                <a:moveTo>
                  <a:pt x="226128" y="58909"/>
                </a:moveTo>
                <a:cubicBezTo>
                  <a:pt x="220689" y="58909"/>
                  <a:pt x="216356" y="63327"/>
                  <a:pt x="216356" y="68758"/>
                </a:cubicBezTo>
                <a:lnTo>
                  <a:pt x="216356" y="166879"/>
                </a:lnTo>
                <a:cubicBezTo>
                  <a:pt x="216356" y="172309"/>
                  <a:pt x="220689" y="176727"/>
                  <a:pt x="226128" y="176727"/>
                </a:cubicBezTo>
                <a:lnTo>
                  <a:pt x="255442" y="176727"/>
                </a:lnTo>
                <a:cubicBezTo>
                  <a:pt x="267887" y="160251"/>
                  <a:pt x="275354" y="139909"/>
                  <a:pt x="275354" y="117818"/>
                </a:cubicBezTo>
                <a:cubicBezTo>
                  <a:pt x="275354" y="95727"/>
                  <a:pt x="267887" y="75385"/>
                  <a:pt x="255442" y="58909"/>
                </a:cubicBezTo>
                <a:close/>
                <a:moveTo>
                  <a:pt x="59006" y="58908"/>
                </a:moveTo>
                <a:lnTo>
                  <a:pt x="59006" y="176710"/>
                </a:lnTo>
                <a:lnTo>
                  <a:pt x="157346" y="176710"/>
                </a:lnTo>
                <a:lnTo>
                  <a:pt x="157346" y="58908"/>
                </a:lnTo>
                <a:close/>
                <a:moveTo>
                  <a:pt x="39375" y="39305"/>
                </a:moveTo>
                <a:lnTo>
                  <a:pt x="176977" y="39305"/>
                </a:lnTo>
                <a:lnTo>
                  <a:pt x="176977" y="196313"/>
                </a:lnTo>
                <a:lnTo>
                  <a:pt x="39375" y="196313"/>
                </a:lnTo>
                <a:close/>
                <a:moveTo>
                  <a:pt x="49134" y="19606"/>
                </a:moveTo>
                <a:cubicBezTo>
                  <a:pt x="32910" y="19606"/>
                  <a:pt x="19635" y="32860"/>
                  <a:pt x="19635" y="49060"/>
                </a:cubicBezTo>
                <a:lnTo>
                  <a:pt x="19635" y="186576"/>
                </a:lnTo>
                <a:cubicBezTo>
                  <a:pt x="19635" y="202776"/>
                  <a:pt x="32910" y="216031"/>
                  <a:pt x="49134" y="216031"/>
                </a:cubicBezTo>
                <a:lnTo>
                  <a:pt x="176994" y="216031"/>
                </a:lnTo>
                <a:cubicBezTo>
                  <a:pt x="199026" y="216031"/>
                  <a:pt x="219306" y="208667"/>
                  <a:pt x="235715" y="196333"/>
                </a:cubicBezTo>
                <a:lnTo>
                  <a:pt x="226128" y="196333"/>
                </a:lnTo>
                <a:cubicBezTo>
                  <a:pt x="209903" y="196333"/>
                  <a:pt x="196629" y="183171"/>
                  <a:pt x="196629" y="166879"/>
                </a:cubicBezTo>
                <a:lnTo>
                  <a:pt x="196629" y="68758"/>
                </a:lnTo>
                <a:cubicBezTo>
                  <a:pt x="196629" y="52466"/>
                  <a:pt x="209903" y="39303"/>
                  <a:pt x="226128" y="39303"/>
                </a:cubicBezTo>
                <a:lnTo>
                  <a:pt x="235715" y="39303"/>
                </a:lnTo>
                <a:cubicBezTo>
                  <a:pt x="219306" y="26969"/>
                  <a:pt x="199026" y="19606"/>
                  <a:pt x="176994" y="19606"/>
                </a:cubicBezTo>
                <a:close/>
                <a:moveTo>
                  <a:pt x="49134" y="0"/>
                </a:moveTo>
                <a:lnTo>
                  <a:pt x="176994" y="0"/>
                </a:lnTo>
                <a:cubicBezTo>
                  <a:pt x="211839" y="0"/>
                  <a:pt x="243090" y="15280"/>
                  <a:pt x="264661" y="39303"/>
                </a:cubicBezTo>
                <a:lnTo>
                  <a:pt x="265491" y="39303"/>
                </a:lnTo>
                <a:lnTo>
                  <a:pt x="265491" y="40132"/>
                </a:lnTo>
                <a:cubicBezTo>
                  <a:pt x="277567" y="53847"/>
                  <a:pt x="286416" y="70231"/>
                  <a:pt x="291118" y="88364"/>
                </a:cubicBezTo>
                <a:lnTo>
                  <a:pt x="355370" y="88364"/>
                </a:lnTo>
                <a:cubicBezTo>
                  <a:pt x="359795" y="71519"/>
                  <a:pt x="375005" y="58909"/>
                  <a:pt x="393350" y="58909"/>
                </a:cubicBezTo>
                <a:cubicBezTo>
                  <a:pt x="401462" y="58909"/>
                  <a:pt x="409021" y="61394"/>
                  <a:pt x="415290" y="65628"/>
                </a:cubicBezTo>
                <a:cubicBezTo>
                  <a:pt x="420729" y="50349"/>
                  <a:pt x="435202" y="39303"/>
                  <a:pt x="452348" y="39303"/>
                </a:cubicBezTo>
                <a:cubicBezTo>
                  <a:pt x="469494" y="39303"/>
                  <a:pt x="483875" y="50349"/>
                  <a:pt x="489314" y="65628"/>
                </a:cubicBezTo>
                <a:cubicBezTo>
                  <a:pt x="495582" y="61394"/>
                  <a:pt x="503141" y="58909"/>
                  <a:pt x="511346" y="58909"/>
                </a:cubicBezTo>
                <a:cubicBezTo>
                  <a:pt x="533009" y="58909"/>
                  <a:pt x="550616" y="76490"/>
                  <a:pt x="550616" y="98213"/>
                </a:cubicBezTo>
                <a:lnTo>
                  <a:pt x="550616" y="113492"/>
                </a:lnTo>
                <a:cubicBezTo>
                  <a:pt x="556424" y="110086"/>
                  <a:pt x="563153" y="107969"/>
                  <a:pt x="570344" y="107969"/>
                </a:cubicBezTo>
                <a:cubicBezTo>
                  <a:pt x="592007" y="107969"/>
                  <a:pt x="609614" y="125642"/>
                  <a:pt x="609614" y="147273"/>
                </a:cubicBezTo>
                <a:lnTo>
                  <a:pt x="609614" y="441818"/>
                </a:lnTo>
                <a:cubicBezTo>
                  <a:pt x="609614" y="468051"/>
                  <a:pt x="595049" y="491615"/>
                  <a:pt x="571634" y="503305"/>
                </a:cubicBezTo>
                <a:lnTo>
                  <a:pt x="570344" y="503949"/>
                </a:lnTo>
                <a:lnTo>
                  <a:pt x="570344" y="608697"/>
                </a:lnTo>
                <a:lnTo>
                  <a:pt x="550616" y="608697"/>
                </a:lnTo>
                <a:lnTo>
                  <a:pt x="550616" y="491799"/>
                </a:lnTo>
                <a:lnTo>
                  <a:pt x="562785" y="485724"/>
                </a:lnTo>
                <a:cubicBezTo>
                  <a:pt x="579562" y="477348"/>
                  <a:pt x="589979" y="460504"/>
                  <a:pt x="589979" y="441818"/>
                </a:cubicBezTo>
                <a:lnTo>
                  <a:pt x="589979" y="147273"/>
                </a:lnTo>
                <a:cubicBezTo>
                  <a:pt x="589979" y="136411"/>
                  <a:pt x="581129" y="127667"/>
                  <a:pt x="570344" y="127667"/>
                </a:cubicBezTo>
                <a:cubicBezTo>
                  <a:pt x="559466" y="127667"/>
                  <a:pt x="550616" y="136411"/>
                  <a:pt x="550616" y="147273"/>
                </a:cubicBezTo>
                <a:lnTo>
                  <a:pt x="550616" y="157122"/>
                </a:lnTo>
                <a:lnTo>
                  <a:pt x="550616" y="265091"/>
                </a:lnTo>
                <a:lnTo>
                  <a:pt x="530981" y="265091"/>
                </a:lnTo>
                <a:lnTo>
                  <a:pt x="530981" y="157122"/>
                </a:lnTo>
                <a:lnTo>
                  <a:pt x="530981" y="147273"/>
                </a:lnTo>
                <a:lnTo>
                  <a:pt x="530981" y="98213"/>
                </a:lnTo>
                <a:cubicBezTo>
                  <a:pt x="530981" y="87351"/>
                  <a:pt x="522131" y="78515"/>
                  <a:pt x="511346" y="78515"/>
                </a:cubicBezTo>
                <a:cubicBezTo>
                  <a:pt x="500468" y="78515"/>
                  <a:pt x="491618" y="87351"/>
                  <a:pt x="491618" y="98213"/>
                </a:cubicBezTo>
                <a:lnTo>
                  <a:pt x="491618" y="107969"/>
                </a:lnTo>
                <a:lnTo>
                  <a:pt x="491618" y="265091"/>
                </a:lnTo>
                <a:lnTo>
                  <a:pt x="471983" y="265091"/>
                </a:lnTo>
                <a:lnTo>
                  <a:pt x="471983" y="107969"/>
                </a:lnTo>
                <a:lnTo>
                  <a:pt x="471983" y="98213"/>
                </a:lnTo>
                <a:lnTo>
                  <a:pt x="471983" y="78515"/>
                </a:lnTo>
                <a:cubicBezTo>
                  <a:pt x="471983" y="67746"/>
                  <a:pt x="463133" y="58909"/>
                  <a:pt x="452348" y="58909"/>
                </a:cubicBezTo>
                <a:cubicBezTo>
                  <a:pt x="441470" y="58909"/>
                  <a:pt x="432620" y="67746"/>
                  <a:pt x="432620" y="78515"/>
                </a:cubicBezTo>
                <a:lnTo>
                  <a:pt x="432620" y="98213"/>
                </a:lnTo>
                <a:lnTo>
                  <a:pt x="432620" y="265091"/>
                </a:lnTo>
                <a:lnTo>
                  <a:pt x="412985" y="265091"/>
                </a:lnTo>
                <a:lnTo>
                  <a:pt x="412985" y="98213"/>
                </a:lnTo>
                <a:cubicBezTo>
                  <a:pt x="412985" y="87351"/>
                  <a:pt x="404136" y="78515"/>
                  <a:pt x="393350" y="78515"/>
                </a:cubicBezTo>
                <a:cubicBezTo>
                  <a:pt x="386067" y="78515"/>
                  <a:pt x="379799" y="82565"/>
                  <a:pt x="376388" y="88364"/>
                </a:cubicBezTo>
                <a:lnTo>
                  <a:pt x="393350" y="88364"/>
                </a:lnTo>
                <a:lnTo>
                  <a:pt x="393350" y="147273"/>
                </a:lnTo>
                <a:lnTo>
                  <a:pt x="373623" y="147273"/>
                </a:lnTo>
                <a:lnTo>
                  <a:pt x="373623" y="353455"/>
                </a:lnTo>
                <a:lnTo>
                  <a:pt x="349931" y="353455"/>
                </a:lnTo>
                <a:lnTo>
                  <a:pt x="324488" y="328050"/>
                </a:lnTo>
                <a:lnTo>
                  <a:pt x="324488" y="269970"/>
                </a:lnTo>
                <a:cubicBezTo>
                  <a:pt x="324488" y="256439"/>
                  <a:pt x="313426" y="245485"/>
                  <a:pt x="299875" y="245485"/>
                </a:cubicBezTo>
                <a:cubicBezTo>
                  <a:pt x="286324" y="245485"/>
                  <a:pt x="275354" y="256439"/>
                  <a:pt x="275354" y="269970"/>
                </a:cubicBezTo>
                <a:lnTo>
                  <a:pt x="275354" y="360726"/>
                </a:lnTo>
                <a:lnTo>
                  <a:pt x="324304" y="450379"/>
                </a:lnTo>
                <a:cubicBezTo>
                  <a:pt x="329098" y="459215"/>
                  <a:pt x="336380" y="466211"/>
                  <a:pt x="345414" y="470721"/>
                </a:cubicBezTo>
                <a:lnTo>
                  <a:pt x="373623" y="484804"/>
                </a:lnTo>
                <a:lnTo>
                  <a:pt x="373623" y="608697"/>
                </a:lnTo>
                <a:lnTo>
                  <a:pt x="353987" y="608697"/>
                </a:lnTo>
                <a:lnTo>
                  <a:pt x="353987" y="496954"/>
                </a:lnTo>
                <a:lnTo>
                  <a:pt x="336657" y="488301"/>
                </a:lnTo>
                <a:cubicBezTo>
                  <a:pt x="324027" y="482042"/>
                  <a:pt x="313795" y="472101"/>
                  <a:pt x="306973" y="459767"/>
                </a:cubicBezTo>
                <a:lnTo>
                  <a:pt x="255627" y="365789"/>
                </a:lnTo>
                <a:lnTo>
                  <a:pt x="255627" y="269970"/>
                </a:lnTo>
                <a:cubicBezTo>
                  <a:pt x="255627" y="245670"/>
                  <a:pt x="275539" y="225788"/>
                  <a:pt x="299875" y="225788"/>
                </a:cubicBezTo>
                <a:cubicBezTo>
                  <a:pt x="324304" y="225788"/>
                  <a:pt x="344124" y="245670"/>
                  <a:pt x="344124" y="269970"/>
                </a:cubicBezTo>
                <a:lnTo>
                  <a:pt x="344124" y="319950"/>
                </a:lnTo>
                <a:lnTo>
                  <a:pt x="353987" y="329799"/>
                </a:lnTo>
                <a:lnTo>
                  <a:pt x="353987" y="147273"/>
                </a:lnTo>
                <a:lnTo>
                  <a:pt x="291118" y="147273"/>
                </a:lnTo>
                <a:cubicBezTo>
                  <a:pt x="286416" y="165406"/>
                  <a:pt x="277567" y="181790"/>
                  <a:pt x="265491" y="195505"/>
                </a:cubicBezTo>
                <a:lnTo>
                  <a:pt x="265491" y="196333"/>
                </a:lnTo>
                <a:lnTo>
                  <a:pt x="264661" y="196333"/>
                </a:lnTo>
                <a:cubicBezTo>
                  <a:pt x="243090" y="220357"/>
                  <a:pt x="211839" y="235637"/>
                  <a:pt x="176994" y="235637"/>
                </a:cubicBezTo>
                <a:lnTo>
                  <a:pt x="49134" y="235637"/>
                </a:lnTo>
                <a:cubicBezTo>
                  <a:pt x="22032" y="235637"/>
                  <a:pt x="0" y="213638"/>
                  <a:pt x="0" y="186576"/>
                </a:cubicBezTo>
                <a:lnTo>
                  <a:pt x="0" y="49060"/>
                </a:lnTo>
                <a:cubicBezTo>
                  <a:pt x="0" y="21999"/>
                  <a:pt x="22032" y="0"/>
                  <a:pt x="49134" y="0"/>
                </a:cubicBezTo>
                <a:close/>
              </a:path>
            </a:pathLst>
          </a:custGeom>
          <a:solidFill>
            <a:schemeClr val="tx1"/>
          </a:solidFill>
          <a:ln>
            <a:noFill/>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642338"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88365" y="303530"/>
            <a:ext cx="3107055" cy="1990090"/>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59395" y="657225"/>
            <a:ext cx="1723549" cy="923330"/>
          </a:xfrm>
          <a:prstGeom prst="rect">
            <a:avLst/>
          </a:prstGeom>
        </p:spPr>
        <p:txBody>
          <a:bodyPr wrap="none">
            <a:spAutoFit/>
          </a:bodyPr>
          <a:lstStyle/>
          <a:p>
            <a:r>
              <a:rPr lang="zh-CN" altLang="en-US" sz="5400" b="1" spc="600" dirty="0">
                <a:solidFill>
                  <a:srgbClr val="C00000"/>
                </a:solidFill>
              </a:rPr>
              <a:t>目录</a:t>
            </a:r>
            <a:endParaRPr lang="zh-CN" altLang="en-US" sz="5400" spc="600" dirty="0"/>
          </a:p>
        </p:txBody>
      </p:sp>
      <p:sp>
        <p:nvSpPr>
          <p:cNvPr id="11" name="矩形 10"/>
          <p:cNvSpPr/>
          <p:nvPr/>
        </p:nvSpPr>
        <p:spPr>
          <a:xfrm>
            <a:off x="4934403" y="2796524"/>
            <a:ext cx="5516880" cy="583565"/>
          </a:xfrm>
          <a:prstGeom prst="rect">
            <a:avLst/>
          </a:prstGeom>
        </p:spPr>
        <p:txBody>
          <a:bodyPr wrap="none">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脂肪性肝病管理现状和问题</a:t>
            </a:r>
            <a:endParaRPr lang="zh-CN" altLang="en-US" sz="3200" b="1" spc="300"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313648" y="1494205"/>
            <a:ext cx="844698" cy="802435"/>
          </a:xfrm>
          <a:prstGeom prst="rect">
            <a:avLst/>
          </a:prstGeom>
          <a:noFill/>
          <a:ln w="44450">
            <a:solidFill>
              <a:srgbClr val="C00000">
                <a:alpha val="7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26544" y="2640861"/>
            <a:ext cx="527709" cy="923330"/>
          </a:xfrm>
          <a:prstGeom prst="rect">
            <a:avLst/>
          </a:prstGeom>
        </p:spPr>
        <p:txBody>
          <a:bodyPr wrap="none">
            <a:spAutoFit/>
          </a:bodyPr>
          <a:lstStyle/>
          <a:p>
            <a:r>
              <a:rPr lang="en-US" altLang="zh-CN" sz="5400" spc="600" dirty="0">
                <a:solidFill>
                  <a:schemeClr val="bg1"/>
                </a:solidFill>
                <a:latin typeface="Castellar" panose="020A0402060406010301" pitchFamily="18" charset="0"/>
                <a:cs typeface="Andalus" panose="02020603050405020304" pitchFamily="18" charset="-78"/>
              </a:rPr>
              <a:t>1</a:t>
            </a:r>
            <a:endParaRPr lang="zh-CN" altLang="en-US" sz="5400" spc="600" dirty="0">
              <a:solidFill>
                <a:schemeClr val="bg1"/>
              </a:solidFill>
              <a:latin typeface="Castellar" panose="020A0402060406010301" pitchFamily="18" charset="0"/>
              <a:cs typeface="Andalus" panose="02020603050405020304" pitchFamily="18" charset="-78"/>
            </a:endParaRPr>
          </a:p>
        </p:txBody>
      </p:sp>
      <p:sp>
        <p:nvSpPr>
          <p:cNvPr id="14" name="矩形 13"/>
          <p:cNvSpPr/>
          <p:nvPr/>
        </p:nvSpPr>
        <p:spPr>
          <a:xfrm>
            <a:off x="3576049" y="3932582"/>
            <a:ext cx="628698" cy="923330"/>
          </a:xfrm>
          <a:prstGeom prst="rect">
            <a:avLst/>
          </a:prstGeom>
        </p:spPr>
        <p:txBody>
          <a:bodyPr wrap="none">
            <a:spAutoFit/>
          </a:bodyPr>
          <a:lstStyle/>
          <a:p>
            <a:r>
              <a:rPr lang="en-US" altLang="zh-CN" sz="5400" spc="600" dirty="0">
                <a:solidFill>
                  <a:schemeClr val="bg1"/>
                </a:solidFill>
                <a:latin typeface="Castellar" panose="020A0402060406010301" pitchFamily="18" charset="0"/>
                <a:cs typeface="Andalus" panose="02020603050405020304" pitchFamily="18" charset="-78"/>
              </a:rPr>
              <a:t>2</a:t>
            </a:r>
            <a:endParaRPr lang="zh-CN" altLang="en-US" sz="5400" spc="600" dirty="0">
              <a:solidFill>
                <a:schemeClr val="bg1"/>
              </a:solidFill>
              <a:latin typeface="Castellar" panose="020A0402060406010301" pitchFamily="18" charset="0"/>
              <a:cs typeface="Andalus" panose="02020603050405020304" pitchFamily="18" charset="-78"/>
            </a:endParaRPr>
          </a:p>
        </p:txBody>
      </p:sp>
      <p:sp>
        <p:nvSpPr>
          <p:cNvPr id="15" name="矩形 14"/>
          <p:cNvSpPr/>
          <p:nvPr/>
        </p:nvSpPr>
        <p:spPr>
          <a:xfrm>
            <a:off x="3576049" y="5246049"/>
            <a:ext cx="628698" cy="923330"/>
          </a:xfrm>
          <a:prstGeom prst="rect">
            <a:avLst/>
          </a:prstGeom>
        </p:spPr>
        <p:txBody>
          <a:bodyPr wrap="none">
            <a:spAutoFit/>
          </a:bodyPr>
          <a:lstStyle/>
          <a:p>
            <a:r>
              <a:rPr lang="en-US" altLang="zh-CN" sz="5400" spc="600" dirty="0">
                <a:solidFill>
                  <a:schemeClr val="bg1"/>
                </a:solidFill>
                <a:latin typeface="Castellar" panose="020A0402060406010301" pitchFamily="18" charset="0"/>
                <a:cs typeface="Andalus" panose="02020603050405020304" pitchFamily="18" charset="-78"/>
              </a:rPr>
              <a:t>3</a:t>
            </a:r>
            <a:endParaRPr lang="zh-CN" altLang="en-US" sz="5400" spc="600" dirty="0">
              <a:solidFill>
                <a:schemeClr val="bg1"/>
              </a:solidFill>
              <a:latin typeface="Castellar" panose="020A0402060406010301" pitchFamily="18" charset="0"/>
              <a:cs typeface="Andalus" panose="02020603050405020304" pitchFamily="18" charset="-78"/>
            </a:endParaRPr>
          </a:p>
        </p:txBody>
      </p:sp>
      <p:sp>
        <p:nvSpPr>
          <p:cNvPr id="16" name="矩形 15"/>
          <p:cNvSpPr/>
          <p:nvPr/>
        </p:nvSpPr>
        <p:spPr>
          <a:xfrm>
            <a:off x="1412808" y="2640734"/>
            <a:ext cx="1443024" cy="1015663"/>
          </a:xfrm>
          <a:prstGeom prst="rect">
            <a:avLst/>
          </a:prstGeom>
        </p:spPr>
        <p:txBody>
          <a:bodyPr wrap="none">
            <a:spAutoFit/>
          </a:bodyPr>
          <a:lstStyle/>
          <a:p>
            <a:r>
              <a:rPr lang="en-US" altLang="zh-CN" sz="6000" dirty="0">
                <a:solidFill>
                  <a:schemeClr val="bg1"/>
                </a:solidFill>
                <a:latin typeface="Andalus" panose="02020603050405020304" pitchFamily="18" charset="-78"/>
                <a:cs typeface="Andalus" panose="02020603050405020304" pitchFamily="18" charset="-78"/>
              </a:rPr>
              <a:t>Part</a:t>
            </a:r>
            <a:endParaRPr lang="zh-CN" altLang="en-US" sz="6000" dirty="0">
              <a:solidFill>
                <a:schemeClr val="bg1"/>
              </a:solidFill>
              <a:latin typeface="Andalus" panose="02020603050405020304" pitchFamily="18" charset="-78"/>
              <a:cs typeface="Andalus" panose="02020603050405020304" pitchFamily="18" charset="-78"/>
            </a:endParaRPr>
          </a:p>
        </p:txBody>
      </p:sp>
      <p:sp>
        <p:nvSpPr>
          <p:cNvPr id="17" name="矩形 16"/>
          <p:cNvSpPr/>
          <p:nvPr/>
        </p:nvSpPr>
        <p:spPr>
          <a:xfrm>
            <a:off x="1423468" y="3886415"/>
            <a:ext cx="1443024" cy="1015663"/>
          </a:xfrm>
          <a:prstGeom prst="rect">
            <a:avLst/>
          </a:prstGeom>
        </p:spPr>
        <p:txBody>
          <a:bodyPr wrap="none">
            <a:spAutoFit/>
          </a:bodyPr>
          <a:lstStyle/>
          <a:p>
            <a:r>
              <a:rPr lang="en-US" altLang="zh-CN" sz="6000" dirty="0">
                <a:solidFill>
                  <a:schemeClr val="bg1"/>
                </a:solidFill>
                <a:latin typeface="Andalus" panose="02020603050405020304" pitchFamily="18" charset="-78"/>
                <a:cs typeface="Andalus" panose="02020603050405020304" pitchFamily="18" charset="-78"/>
              </a:rPr>
              <a:t>Part</a:t>
            </a:r>
            <a:endParaRPr lang="zh-CN" altLang="en-US" sz="6000" dirty="0">
              <a:solidFill>
                <a:schemeClr val="bg1"/>
              </a:solidFill>
              <a:latin typeface="Andalus" panose="02020603050405020304" pitchFamily="18" charset="-78"/>
              <a:cs typeface="Andalus" panose="02020603050405020304" pitchFamily="18" charset="-78"/>
            </a:endParaRPr>
          </a:p>
        </p:txBody>
      </p:sp>
      <p:sp>
        <p:nvSpPr>
          <p:cNvPr id="18" name="矩形 17"/>
          <p:cNvSpPr/>
          <p:nvPr/>
        </p:nvSpPr>
        <p:spPr>
          <a:xfrm>
            <a:off x="1426174" y="5246049"/>
            <a:ext cx="1443024" cy="1015663"/>
          </a:xfrm>
          <a:prstGeom prst="rect">
            <a:avLst/>
          </a:prstGeom>
        </p:spPr>
        <p:txBody>
          <a:bodyPr wrap="none">
            <a:spAutoFit/>
          </a:bodyPr>
          <a:lstStyle/>
          <a:p>
            <a:r>
              <a:rPr lang="en-US" altLang="zh-CN" sz="6000" dirty="0">
                <a:solidFill>
                  <a:schemeClr val="bg1"/>
                </a:solidFill>
                <a:latin typeface="Andalus" panose="02020603050405020304" pitchFamily="18" charset="-78"/>
                <a:cs typeface="Andalus" panose="02020603050405020304" pitchFamily="18" charset="-78"/>
              </a:rPr>
              <a:t>Part</a:t>
            </a:r>
            <a:endParaRPr lang="zh-CN" altLang="en-US" sz="6000" dirty="0">
              <a:solidFill>
                <a:schemeClr val="bg1"/>
              </a:solidFill>
              <a:latin typeface="Andalus" panose="02020603050405020304" pitchFamily="18" charset="-78"/>
              <a:cs typeface="Andalus" panose="02020603050405020304" pitchFamily="18" charset="-78"/>
            </a:endParaRPr>
          </a:p>
        </p:txBody>
      </p:sp>
      <p:grpSp>
        <p:nvGrpSpPr>
          <p:cNvPr id="27" name="组合 26"/>
          <p:cNvGrpSpPr/>
          <p:nvPr/>
        </p:nvGrpSpPr>
        <p:grpSpPr>
          <a:xfrm>
            <a:off x="3182942" y="2636793"/>
            <a:ext cx="8170857" cy="900967"/>
            <a:chOff x="3182943" y="2704597"/>
            <a:chExt cx="8170857" cy="900967"/>
          </a:xfrm>
        </p:grpSpPr>
        <p:sp>
          <p:nvSpPr>
            <p:cNvPr id="26" name="任意多边形: 形状 25"/>
            <p:cNvSpPr/>
            <p:nvPr/>
          </p:nvSpPr>
          <p:spPr>
            <a:xfrm>
              <a:off x="4642338" y="2704597"/>
              <a:ext cx="6711462" cy="900967"/>
            </a:xfrm>
            <a:custGeom>
              <a:avLst/>
              <a:gdLst>
                <a:gd name="connsiteX0" fmla="*/ 0 w 6711462"/>
                <a:gd name="connsiteY0" fmla="*/ 0 h 900967"/>
                <a:gd name="connsiteX1" fmla="*/ 6711462 w 6711462"/>
                <a:gd name="connsiteY1" fmla="*/ 0 h 900967"/>
                <a:gd name="connsiteX2" fmla="*/ 6711462 w 6711462"/>
                <a:gd name="connsiteY2" fmla="*/ 900967 h 900967"/>
                <a:gd name="connsiteX3" fmla="*/ 0 w 6711462"/>
                <a:gd name="connsiteY3" fmla="*/ 900967 h 900967"/>
                <a:gd name="connsiteX4" fmla="*/ 0 w 6711462"/>
                <a:gd name="connsiteY4" fmla="*/ 0 h 900967"/>
                <a:gd name="connsiteX0-1" fmla="*/ 0 w 6711462"/>
                <a:gd name="connsiteY0-2" fmla="*/ 0 h 900967"/>
                <a:gd name="connsiteX1-3" fmla="*/ 6711462 w 6711462"/>
                <a:gd name="connsiteY1-4" fmla="*/ 0 h 900967"/>
                <a:gd name="connsiteX2-5" fmla="*/ 6711462 w 6711462"/>
                <a:gd name="connsiteY2-6" fmla="*/ 900967 h 900967"/>
                <a:gd name="connsiteX3-7" fmla="*/ 0 w 6711462"/>
                <a:gd name="connsiteY3-8" fmla="*/ 900967 h 900967"/>
                <a:gd name="connsiteX4-9" fmla="*/ 91440 w 6711462"/>
                <a:gd name="connsiteY4-10" fmla="*/ 91440 h 900967"/>
                <a:gd name="connsiteX0-11" fmla="*/ 0 w 6711462"/>
                <a:gd name="connsiteY0-12" fmla="*/ 0 h 900967"/>
                <a:gd name="connsiteX1-13" fmla="*/ 6711462 w 6711462"/>
                <a:gd name="connsiteY1-14" fmla="*/ 0 h 900967"/>
                <a:gd name="connsiteX2-15" fmla="*/ 6711462 w 6711462"/>
                <a:gd name="connsiteY2-16" fmla="*/ 900967 h 900967"/>
                <a:gd name="connsiteX3-17" fmla="*/ 0 w 6711462"/>
                <a:gd name="connsiteY3-18" fmla="*/ 900967 h 900967"/>
              </a:gdLst>
              <a:ahLst/>
              <a:cxnLst>
                <a:cxn ang="0">
                  <a:pos x="connsiteX0-1" y="connsiteY0-2"/>
                </a:cxn>
                <a:cxn ang="0">
                  <a:pos x="connsiteX1-3" y="connsiteY1-4"/>
                </a:cxn>
                <a:cxn ang="0">
                  <a:pos x="connsiteX2-5" y="connsiteY2-6"/>
                </a:cxn>
                <a:cxn ang="0">
                  <a:pos x="connsiteX3-7" y="connsiteY3-8"/>
                </a:cxn>
              </a:cxnLst>
              <a:rect l="l" t="t" r="r" b="b"/>
              <a:pathLst>
                <a:path w="6711462" h="900967">
                  <a:moveTo>
                    <a:pt x="0" y="0"/>
                  </a:moveTo>
                  <a:lnTo>
                    <a:pt x="6711462" y="0"/>
                  </a:lnTo>
                  <a:lnTo>
                    <a:pt x="6711462" y="900967"/>
                  </a:lnTo>
                  <a:lnTo>
                    <a:pt x="0" y="900967"/>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2" name="任意多边形: 形状 21"/>
            <p:cNvSpPr/>
            <p:nvPr/>
          </p:nvSpPr>
          <p:spPr>
            <a:xfrm>
              <a:off x="3182943" y="2704597"/>
              <a:ext cx="1459395" cy="900967"/>
            </a:xfrm>
            <a:custGeom>
              <a:avLst/>
              <a:gdLst>
                <a:gd name="connsiteX0" fmla="*/ 0 w 1459395"/>
                <a:gd name="connsiteY0" fmla="*/ 0 h 900967"/>
                <a:gd name="connsiteX1" fmla="*/ 1459395 w 1459395"/>
                <a:gd name="connsiteY1" fmla="*/ 0 h 900967"/>
                <a:gd name="connsiteX2" fmla="*/ 1459395 w 1459395"/>
                <a:gd name="connsiteY2" fmla="*/ 900967 h 900967"/>
                <a:gd name="connsiteX3" fmla="*/ 0 w 1459395"/>
                <a:gd name="connsiteY3" fmla="*/ 900967 h 900967"/>
                <a:gd name="connsiteX4" fmla="*/ 0 w 1459395"/>
                <a:gd name="connsiteY4" fmla="*/ 0 h 900967"/>
                <a:gd name="connsiteX0-1" fmla="*/ 1459395 w 1550835"/>
                <a:gd name="connsiteY0-2" fmla="*/ 900967 h 992407"/>
                <a:gd name="connsiteX1-3" fmla="*/ 0 w 1550835"/>
                <a:gd name="connsiteY1-4" fmla="*/ 900967 h 992407"/>
                <a:gd name="connsiteX2-5" fmla="*/ 0 w 1550835"/>
                <a:gd name="connsiteY2-6" fmla="*/ 0 h 992407"/>
                <a:gd name="connsiteX3-7" fmla="*/ 1459395 w 1550835"/>
                <a:gd name="connsiteY3-8" fmla="*/ 0 h 992407"/>
                <a:gd name="connsiteX4-9" fmla="*/ 1550835 w 1550835"/>
                <a:gd name="connsiteY4-10" fmla="*/ 992407 h 992407"/>
                <a:gd name="connsiteX0-11" fmla="*/ 1459395 w 1459395"/>
                <a:gd name="connsiteY0-12" fmla="*/ 900967 h 900967"/>
                <a:gd name="connsiteX1-13" fmla="*/ 0 w 1459395"/>
                <a:gd name="connsiteY1-14" fmla="*/ 900967 h 900967"/>
                <a:gd name="connsiteX2-15" fmla="*/ 0 w 1459395"/>
                <a:gd name="connsiteY2-16" fmla="*/ 0 h 900967"/>
                <a:gd name="connsiteX3-17" fmla="*/ 1459395 w 1459395"/>
                <a:gd name="connsiteY3-18" fmla="*/ 0 h 900967"/>
              </a:gdLst>
              <a:ahLst/>
              <a:cxnLst>
                <a:cxn ang="0">
                  <a:pos x="connsiteX0-1" y="connsiteY0-2"/>
                </a:cxn>
                <a:cxn ang="0">
                  <a:pos x="connsiteX1-3" y="connsiteY1-4"/>
                </a:cxn>
                <a:cxn ang="0">
                  <a:pos x="connsiteX2-5" y="connsiteY2-6"/>
                </a:cxn>
                <a:cxn ang="0">
                  <a:pos x="connsiteX3-7" y="connsiteY3-8"/>
                </a:cxn>
              </a:cxnLst>
              <a:rect l="l" t="t" r="r" b="b"/>
              <a:pathLst>
                <a:path w="1459395" h="900967">
                  <a:moveTo>
                    <a:pt x="1459395" y="900967"/>
                  </a:moveTo>
                  <a:lnTo>
                    <a:pt x="0" y="900967"/>
                  </a:lnTo>
                  <a:lnTo>
                    <a:pt x="0" y="0"/>
                  </a:lnTo>
                  <a:lnTo>
                    <a:pt x="1459395" y="0"/>
                  </a:lnTo>
                </a:path>
              </a:pathLst>
            </a:custGeom>
            <a:noFill/>
            <a:ln w="28575">
              <a:solidFill>
                <a:srgbClr val="C0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custDataLst>
              <p:tags r:id="rId1"/>
            </p:custDataLst>
          </p:nvPr>
        </p:nvGrpSpPr>
        <p:grpSpPr>
          <a:xfrm>
            <a:off x="3182940" y="3932582"/>
            <a:ext cx="8170858" cy="900967"/>
            <a:chOff x="3182943" y="4076990"/>
            <a:chExt cx="8170858" cy="900967"/>
          </a:xfrm>
        </p:grpSpPr>
        <p:sp>
          <p:nvSpPr>
            <p:cNvPr id="25" name="任意多边形: 形状 24"/>
            <p:cNvSpPr/>
            <p:nvPr>
              <p:custDataLst>
                <p:tags r:id="rId2"/>
              </p:custDataLst>
            </p:nvPr>
          </p:nvSpPr>
          <p:spPr>
            <a:xfrm>
              <a:off x="4642338" y="4076990"/>
              <a:ext cx="6711463" cy="900967"/>
            </a:xfrm>
            <a:custGeom>
              <a:avLst/>
              <a:gdLst>
                <a:gd name="connsiteX0" fmla="*/ 0 w 6711463"/>
                <a:gd name="connsiteY0" fmla="*/ 0 h 900967"/>
                <a:gd name="connsiteX1" fmla="*/ 6711463 w 6711463"/>
                <a:gd name="connsiteY1" fmla="*/ 0 h 900967"/>
                <a:gd name="connsiteX2" fmla="*/ 6711463 w 6711463"/>
                <a:gd name="connsiteY2" fmla="*/ 900967 h 900967"/>
                <a:gd name="connsiteX3" fmla="*/ 0 w 6711463"/>
                <a:gd name="connsiteY3" fmla="*/ 900967 h 900967"/>
                <a:gd name="connsiteX4" fmla="*/ 0 w 6711463"/>
                <a:gd name="connsiteY4" fmla="*/ 0 h 900967"/>
                <a:gd name="connsiteX0-1" fmla="*/ 0 w 6711463"/>
                <a:gd name="connsiteY0-2" fmla="*/ 0 h 900967"/>
                <a:gd name="connsiteX1-3" fmla="*/ 6711463 w 6711463"/>
                <a:gd name="connsiteY1-4" fmla="*/ 0 h 900967"/>
                <a:gd name="connsiteX2-5" fmla="*/ 6711463 w 6711463"/>
                <a:gd name="connsiteY2-6" fmla="*/ 900967 h 900967"/>
                <a:gd name="connsiteX3-7" fmla="*/ 0 w 6711463"/>
                <a:gd name="connsiteY3-8" fmla="*/ 900967 h 900967"/>
                <a:gd name="connsiteX4-9" fmla="*/ 91440 w 6711463"/>
                <a:gd name="connsiteY4-10" fmla="*/ 91440 h 900967"/>
                <a:gd name="connsiteX0-11" fmla="*/ 0 w 6711463"/>
                <a:gd name="connsiteY0-12" fmla="*/ 0 h 900967"/>
                <a:gd name="connsiteX1-13" fmla="*/ 6711463 w 6711463"/>
                <a:gd name="connsiteY1-14" fmla="*/ 0 h 900967"/>
                <a:gd name="connsiteX2-15" fmla="*/ 6711463 w 6711463"/>
                <a:gd name="connsiteY2-16" fmla="*/ 900967 h 900967"/>
                <a:gd name="connsiteX3-17" fmla="*/ 0 w 6711463"/>
                <a:gd name="connsiteY3-18" fmla="*/ 900967 h 900967"/>
              </a:gdLst>
              <a:ahLst/>
              <a:cxnLst>
                <a:cxn ang="0">
                  <a:pos x="connsiteX0-1" y="connsiteY0-2"/>
                </a:cxn>
                <a:cxn ang="0">
                  <a:pos x="connsiteX1-3" y="connsiteY1-4"/>
                </a:cxn>
                <a:cxn ang="0">
                  <a:pos x="connsiteX2-5" y="connsiteY2-6"/>
                </a:cxn>
                <a:cxn ang="0">
                  <a:pos x="connsiteX3-7" y="connsiteY3-8"/>
                </a:cxn>
              </a:cxnLst>
              <a:rect l="l" t="t" r="r" b="b"/>
              <a:pathLst>
                <a:path w="6711463" h="900967">
                  <a:moveTo>
                    <a:pt x="0" y="0"/>
                  </a:moveTo>
                  <a:lnTo>
                    <a:pt x="6711463" y="0"/>
                  </a:lnTo>
                  <a:lnTo>
                    <a:pt x="6711463" y="900967"/>
                  </a:lnTo>
                  <a:lnTo>
                    <a:pt x="0" y="900967"/>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形状 20"/>
            <p:cNvSpPr/>
            <p:nvPr/>
          </p:nvSpPr>
          <p:spPr>
            <a:xfrm>
              <a:off x="3182943" y="4076990"/>
              <a:ext cx="1459395" cy="900967"/>
            </a:xfrm>
            <a:custGeom>
              <a:avLst/>
              <a:gdLst>
                <a:gd name="connsiteX0" fmla="*/ 0 w 1459395"/>
                <a:gd name="connsiteY0" fmla="*/ 0 h 900967"/>
                <a:gd name="connsiteX1" fmla="*/ 1459395 w 1459395"/>
                <a:gd name="connsiteY1" fmla="*/ 0 h 900967"/>
                <a:gd name="connsiteX2" fmla="*/ 1459395 w 1459395"/>
                <a:gd name="connsiteY2" fmla="*/ 900967 h 900967"/>
                <a:gd name="connsiteX3" fmla="*/ 0 w 1459395"/>
                <a:gd name="connsiteY3" fmla="*/ 900967 h 900967"/>
                <a:gd name="connsiteX4" fmla="*/ 0 w 1459395"/>
                <a:gd name="connsiteY4" fmla="*/ 0 h 900967"/>
                <a:gd name="connsiteX0-1" fmla="*/ 1459395 w 1550835"/>
                <a:gd name="connsiteY0-2" fmla="*/ 900967 h 992407"/>
                <a:gd name="connsiteX1-3" fmla="*/ 0 w 1550835"/>
                <a:gd name="connsiteY1-4" fmla="*/ 900967 h 992407"/>
                <a:gd name="connsiteX2-5" fmla="*/ 0 w 1550835"/>
                <a:gd name="connsiteY2-6" fmla="*/ 0 h 992407"/>
                <a:gd name="connsiteX3-7" fmla="*/ 1459395 w 1550835"/>
                <a:gd name="connsiteY3-8" fmla="*/ 0 h 992407"/>
                <a:gd name="connsiteX4-9" fmla="*/ 1550835 w 1550835"/>
                <a:gd name="connsiteY4-10" fmla="*/ 992407 h 992407"/>
                <a:gd name="connsiteX0-11" fmla="*/ 1459395 w 1459395"/>
                <a:gd name="connsiteY0-12" fmla="*/ 900967 h 900967"/>
                <a:gd name="connsiteX1-13" fmla="*/ 0 w 1459395"/>
                <a:gd name="connsiteY1-14" fmla="*/ 900967 h 900967"/>
                <a:gd name="connsiteX2-15" fmla="*/ 0 w 1459395"/>
                <a:gd name="connsiteY2-16" fmla="*/ 0 h 900967"/>
                <a:gd name="connsiteX3-17" fmla="*/ 1459395 w 1459395"/>
                <a:gd name="connsiteY3-18" fmla="*/ 0 h 900967"/>
              </a:gdLst>
              <a:ahLst/>
              <a:cxnLst>
                <a:cxn ang="0">
                  <a:pos x="connsiteX0-1" y="connsiteY0-2"/>
                </a:cxn>
                <a:cxn ang="0">
                  <a:pos x="connsiteX1-3" y="connsiteY1-4"/>
                </a:cxn>
                <a:cxn ang="0">
                  <a:pos x="connsiteX2-5" y="connsiteY2-6"/>
                </a:cxn>
                <a:cxn ang="0">
                  <a:pos x="connsiteX3-7" y="connsiteY3-8"/>
                </a:cxn>
              </a:cxnLst>
              <a:rect l="l" t="t" r="r" b="b"/>
              <a:pathLst>
                <a:path w="1459395" h="900967">
                  <a:moveTo>
                    <a:pt x="1459395" y="900967"/>
                  </a:moveTo>
                  <a:lnTo>
                    <a:pt x="0" y="900967"/>
                  </a:lnTo>
                  <a:lnTo>
                    <a:pt x="0" y="0"/>
                  </a:lnTo>
                  <a:lnTo>
                    <a:pt x="1459395" y="0"/>
                  </a:lnTo>
                </a:path>
              </a:pathLst>
            </a:custGeom>
            <a:noFill/>
            <a:ln w="28575">
              <a:solidFill>
                <a:srgbClr val="C0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grpSp>
        <p:nvGrpSpPr>
          <p:cNvPr id="29" name="组合 28"/>
          <p:cNvGrpSpPr/>
          <p:nvPr>
            <p:custDataLst>
              <p:tags r:id="rId3"/>
            </p:custDataLst>
          </p:nvPr>
        </p:nvGrpSpPr>
        <p:grpSpPr>
          <a:xfrm>
            <a:off x="3182940" y="5228371"/>
            <a:ext cx="8170859" cy="900967"/>
            <a:chOff x="3182940" y="5228371"/>
            <a:chExt cx="8170859" cy="900967"/>
          </a:xfrm>
        </p:grpSpPr>
        <p:sp>
          <p:nvSpPr>
            <p:cNvPr id="24" name="任意多边形: 形状 23"/>
            <p:cNvSpPr/>
            <p:nvPr>
              <p:custDataLst>
                <p:tags r:id="rId4"/>
              </p:custDataLst>
            </p:nvPr>
          </p:nvSpPr>
          <p:spPr>
            <a:xfrm>
              <a:off x="4642338" y="5228371"/>
              <a:ext cx="6711461" cy="900967"/>
            </a:xfrm>
            <a:custGeom>
              <a:avLst/>
              <a:gdLst>
                <a:gd name="connsiteX0" fmla="*/ 0 w 6711461"/>
                <a:gd name="connsiteY0" fmla="*/ 0 h 900967"/>
                <a:gd name="connsiteX1" fmla="*/ 6711461 w 6711461"/>
                <a:gd name="connsiteY1" fmla="*/ 0 h 900967"/>
                <a:gd name="connsiteX2" fmla="*/ 6711461 w 6711461"/>
                <a:gd name="connsiteY2" fmla="*/ 900967 h 900967"/>
                <a:gd name="connsiteX3" fmla="*/ 0 w 6711461"/>
                <a:gd name="connsiteY3" fmla="*/ 900967 h 900967"/>
                <a:gd name="connsiteX4" fmla="*/ 0 w 6711461"/>
                <a:gd name="connsiteY4" fmla="*/ 0 h 900967"/>
                <a:gd name="connsiteX0-1" fmla="*/ 0 w 6711461"/>
                <a:gd name="connsiteY0-2" fmla="*/ 0 h 900967"/>
                <a:gd name="connsiteX1-3" fmla="*/ 6711461 w 6711461"/>
                <a:gd name="connsiteY1-4" fmla="*/ 0 h 900967"/>
                <a:gd name="connsiteX2-5" fmla="*/ 6711461 w 6711461"/>
                <a:gd name="connsiteY2-6" fmla="*/ 900967 h 900967"/>
                <a:gd name="connsiteX3-7" fmla="*/ 0 w 6711461"/>
                <a:gd name="connsiteY3-8" fmla="*/ 900967 h 900967"/>
                <a:gd name="connsiteX4-9" fmla="*/ 91440 w 6711461"/>
                <a:gd name="connsiteY4-10" fmla="*/ 91440 h 900967"/>
                <a:gd name="connsiteX0-11" fmla="*/ 0 w 6711461"/>
                <a:gd name="connsiteY0-12" fmla="*/ 0 h 900967"/>
                <a:gd name="connsiteX1-13" fmla="*/ 6711461 w 6711461"/>
                <a:gd name="connsiteY1-14" fmla="*/ 0 h 900967"/>
                <a:gd name="connsiteX2-15" fmla="*/ 6711461 w 6711461"/>
                <a:gd name="connsiteY2-16" fmla="*/ 900967 h 900967"/>
                <a:gd name="connsiteX3-17" fmla="*/ 0 w 6711461"/>
                <a:gd name="connsiteY3-18" fmla="*/ 900967 h 900967"/>
              </a:gdLst>
              <a:ahLst/>
              <a:cxnLst>
                <a:cxn ang="0">
                  <a:pos x="connsiteX0-1" y="connsiteY0-2"/>
                </a:cxn>
                <a:cxn ang="0">
                  <a:pos x="connsiteX1-3" y="connsiteY1-4"/>
                </a:cxn>
                <a:cxn ang="0">
                  <a:pos x="connsiteX2-5" y="connsiteY2-6"/>
                </a:cxn>
                <a:cxn ang="0">
                  <a:pos x="connsiteX3-7" y="connsiteY3-8"/>
                </a:cxn>
              </a:cxnLst>
              <a:rect l="l" t="t" r="r" b="b"/>
              <a:pathLst>
                <a:path w="6711461" h="900967">
                  <a:moveTo>
                    <a:pt x="0" y="0"/>
                  </a:moveTo>
                  <a:lnTo>
                    <a:pt x="6711461" y="0"/>
                  </a:lnTo>
                  <a:lnTo>
                    <a:pt x="6711461" y="900967"/>
                  </a:lnTo>
                  <a:lnTo>
                    <a:pt x="0" y="900967"/>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任意多边形: 形状 19"/>
            <p:cNvSpPr/>
            <p:nvPr/>
          </p:nvSpPr>
          <p:spPr>
            <a:xfrm>
              <a:off x="3182940" y="5228371"/>
              <a:ext cx="1459398" cy="900967"/>
            </a:xfrm>
            <a:custGeom>
              <a:avLst/>
              <a:gdLst>
                <a:gd name="connsiteX0" fmla="*/ 0 w 1459398"/>
                <a:gd name="connsiteY0" fmla="*/ 0 h 900967"/>
                <a:gd name="connsiteX1" fmla="*/ 1459398 w 1459398"/>
                <a:gd name="connsiteY1" fmla="*/ 0 h 900967"/>
                <a:gd name="connsiteX2" fmla="*/ 1459398 w 1459398"/>
                <a:gd name="connsiteY2" fmla="*/ 900967 h 900967"/>
                <a:gd name="connsiteX3" fmla="*/ 0 w 1459398"/>
                <a:gd name="connsiteY3" fmla="*/ 900967 h 900967"/>
                <a:gd name="connsiteX4" fmla="*/ 0 w 1459398"/>
                <a:gd name="connsiteY4" fmla="*/ 0 h 900967"/>
                <a:gd name="connsiteX0-1" fmla="*/ 1459398 w 1550838"/>
                <a:gd name="connsiteY0-2" fmla="*/ 900967 h 992407"/>
                <a:gd name="connsiteX1-3" fmla="*/ 0 w 1550838"/>
                <a:gd name="connsiteY1-4" fmla="*/ 900967 h 992407"/>
                <a:gd name="connsiteX2-5" fmla="*/ 0 w 1550838"/>
                <a:gd name="connsiteY2-6" fmla="*/ 0 h 992407"/>
                <a:gd name="connsiteX3-7" fmla="*/ 1459398 w 1550838"/>
                <a:gd name="connsiteY3-8" fmla="*/ 0 h 992407"/>
                <a:gd name="connsiteX4-9" fmla="*/ 1550838 w 1550838"/>
                <a:gd name="connsiteY4-10" fmla="*/ 992407 h 992407"/>
                <a:gd name="connsiteX0-11" fmla="*/ 1459398 w 1459398"/>
                <a:gd name="connsiteY0-12" fmla="*/ 900967 h 900967"/>
                <a:gd name="connsiteX1-13" fmla="*/ 0 w 1459398"/>
                <a:gd name="connsiteY1-14" fmla="*/ 900967 h 900967"/>
                <a:gd name="connsiteX2-15" fmla="*/ 0 w 1459398"/>
                <a:gd name="connsiteY2-16" fmla="*/ 0 h 900967"/>
                <a:gd name="connsiteX3-17" fmla="*/ 1459398 w 1459398"/>
                <a:gd name="connsiteY3-18" fmla="*/ 0 h 900967"/>
              </a:gdLst>
              <a:ahLst/>
              <a:cxnLst>
                <a:cxn ang="0">
                  <a:pos x="connsiteX0-1" y="connsiteY0-2"/>
                </a:cxn>
                <a:cxn ang="0">
                  <a:pos x="connsiteX1-3" y="connsiteY1-4"/>
                </a:cxn>
                <a:cxn ang="0">
                  <a:pos x="connsiteX2-5" y="connsiteY2-6"/>
                </a:cxn>
                <a:cxn ang="0">
                  <a:pos x="connsiteX3-7" y="connsiteY3-8"/>
                </a:cxn>
              </a:cxnLst>
              <a:rect l="l" t="t" r="r" b="b"/>
              <a:pathLst>
                <a:path w="1459398" h="900967">
                  <a:moveTo>
                    <a:pt x="1459398" y="900967"/>
                  </a:moveTo>
                  <a:lnTo>
                    <a:pt x="0" y="900967"/>
                  </a:lnTo>
                  <a:lnTo>
                    <a:pt x="0" y="0"/>
                  </a:lnTo>
                  <a:lnTo>
                    <a:pt x="1459398" y="0"/>
                  </a:lnTo>
                </a:path>
              </a:pathLst>
            </a:custGeom>
            <a:noFill/>
            <a:ln w="28575">
              <a:solidFill>
                <a:srgbClr val="C0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0" name="矩形 29"/>
          <p:cNvSpPr/>
          <p:nvPr>
            <p:custDataLst>
              <p:tags r:id="rId5"/>
            </p:custDataLst>
          </p:nvPr>
        </p:nvSpPr>
        <p:spPr>
          <a:xfrm>
            <a:off x="4914304" y="4101858"/>
            <a:ext cx="5516880" cy="583565"/>
          </a:xfrm>
          <a:prstGeom prst="rect">
            <a:avLst/>
          </a:prstGeom>
        </p:spPr>
        <p:txBody>
          <a:bodyPr wrap="none">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脂肪性肝病就诊全流程管理</a:t>
            </a:r>
            <a:endParaRPr lang="zh-CN" altLang="en-US" sz="3200" b="1" spc="300" dirty="0">
              <a:solidFill>
                <a:srgbClr val="C00000"/>
              </a:solidFill>
              <a:latin typeface="微软雅黑" panose="020B0503020204020204" pitchFamily="34" charset="-122"/>
              <a:ea typeface="微软雅黑" panose="020B0503020204020204" pitchFamily="34" charset="-122"/>
            </a:endParaRPr>
          </a:p>
        </p:txBody>
      </p:sp>
      <p:sp>
        <p:nvSpPr>
          <p:cNvPr id="31" name="矩形 30"/>
          <p:cNvSpPr/>
          <p:nvPr>
            <p:custDataLst>
              <p:tags r:id="rId6"/>
            </p:custDataLst>
          </p:nvPr>
        </p:nvSpPr>
        <p:spPr>
          <a:xfrm>
            <a:off x="4934402" y="5386466"/>
            <a:ext cx="5516880" cy="583565"/>
          </a:xfrm>
          <a:prstGeom prst="rect">
            <a:avLst/>
          </a:prstGeom>
        </p:spPr>
        <p:txBody>
          <a:bodyPr wrap="none">
            <a:spAutoFit/>
          </a:bodyPr>
          <a:lstStyle/>
          <a:p>
            <a:r>
              <a:rPr lang="zh-CN" altLang="en-US" sz="3200" b="1" spc="300" dirty="0">
                <a:solidFill>
                  <a:srgbClr val="C00000"/>
                </a:solidFill>
                <a:latin typeface="微软雅黑" panose="020B0503020204020204" pitchFamily="34" charset="-122"/>
                <a:ea typeface="微软雅黑" panose="020B0503020204020204" pitchFamily="34" charset="-122"/>
              </a:rPr>
              <a:t>脂肪性肝病发展全病程管理</a:t>
            </a:r>
            <a:endParaRPr lang="zh-CN" altLang="en-US" sz="3200" b="1" spc="3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4035" y="1677670"/>
            <a:ext cx="11001375" cy="915035"/>
          </a:xfrm>
          <a:prstGeom prst="rect">
            <a:avLst/>
          </a:prstGeom>
          <a:noFill/>
        </p:spPr>
        <p:txBody>
          <a:bodyPr wrap="square" rtlCol="0">
            <a:noAutofit/>
          </a:bodyPr>
          <a:lstStyle/>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以</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2017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—2018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月湘潭市各社区卫生服务中心收治的</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100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例原发性高血压患者为观察组，以同期湘潭市中心医院普通门诊诊治的</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100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例原发性高血压患者为对照组。对照组患者接受常规慢病管理模式，电话随访、口头简单宣教等</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医院全科医学部下到社区开展活动采取的是广而告知的方式；观察组患者采用以互联网</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医生为中心的慢病管理模式进行健康管理</a:t>
            </a:r>
            <a:endPar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6"/>
          <p:cNvSpPr txBox="1"/>
          <p:nvPr/>
        </p:nvSpPr>
        <p:spPr>
          <a:xfrm>
            <a:off x="6391910" y="2840355"/>
            <a:ext cx="5266690" cy="2837815"/>
          </a:xfrm>
          <a:prstGeom prst="rect">
            <a:avLst/>
          </a:prstGeom>
          <a:noFill/>
        </p:spPr>
        <p:txBody>
          <a:bodyPr wrap="square" rtlCol="0">
            <a:noAutofit/>
          </a:bodyPr>
          <a:lstStyle/>
          <a:p>
            <a:pPr>
              <a:lnSpc>
                <a:spcPct val="150000"/>
              </a:lnSpc>
            </a:pPr>
            <a:r>
              <a:rPr lang="zh-CN" altLang="en-US"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慢病管理可以有效提升患者的健康生活方式依从性与血压知晓率和管理率</a:t>
            </a:r>
            <a:r>
              <a:rPr lang="zh-CN" altLang="en-US" spc="300" dirty="0">
                <a:latin typeface="微软雅黑" panose="020B0503020204020204" pitchFamily="34" charset="-122"/>
                <a:ea typeface="微软雅黑" panose="020B0503020204020204" pitchFamily="34" charset="-122"/>
                <a:cs typeface="微软雅黑" panose="020B0503020204020204" pitchFamily="34" charset="-122"/>
              </a:rPr>
              <a:t>，辅助患者有效减少疾病负担，提升生活质量。以互联网</a:t>
            </a:r>
            <a:r>
              <a:rPr lang="en-US" altLang="zh-CN"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pc="300" dirty="0">
                <a:latin typeface="微软雅黑" panose="020B0503020204020204" pitchFamily="34" charset="-122"/>
                <a:ea typeface="微软雅黑" panose="020B0503020204020204" pitchFamily="34" charset="-122"/>
                <a:cs typeface="微软雅黑" panose="020B0503020204020204" pitchFamily="34" charset="-122"/>
              </a:rPr>
              <a:t>医生为中心的慢病管理模式可以辅助社区医务人员更有效地做好高血压患者的疾病管理。</a:t>
            </a:r>
            <a:endParaRPr lang="zh-CN" altLang="en-US"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标题 1"/>
          <p:cNvSpPr>
            <a:spLocks noGrp="1"/>
          </p:cNvSpPr>
          <p:nvPr>
            <p:ph type="title"/>
          </p:nvPr>
        </p:nvSpPr>
        <p:spPr>
          <a:xfrm>
            <a:off x="1618337" y="897018"/>
            <a:ext cx="10039716" cy="3683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rPr>
              <a:t>慢病管理在高血压患者管理中效果显著</a:t>
            </a:r>
            <a:endParaRPr lang="zh-CN" altLang="en-US" sz="2000" b="1" spc="300" dirty="0">
              <a:solidFill>
                <a:srgbClr val="C0000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15938" y="6226177"/>
            <a:ext cx="6415087" cy="276999"/>
          </a:xfrm>
          <a:prstGeom prst="rect">
            <a:avLst/>
          </a:prstGeom>
          <a:noFill/>
        </p:spPr>
        <p:txBody>
          <a:bodyPr wrap="square" rtlCol="0">
            <a:spAutoFit/>
          </a:bodyPr>
          <a:lstStyle/>
          <a:p>
            <a:r>
              <a:rPr lang="zh-CN" altLang="en-US" sz="1200" dirty="0"/>
              <a:t>互联网</a:t>
            </a:r>
            <a:r>
              <a:rPr lang="en-US" altLang="zh-CN" sz="1200" dirty="0"/>
              <a:t>+</a:t>
            </a:r>
            <a:r>
              <a:rPr lang="zh-CN" altLang="en-US" sz="1200" dirty="0"/>
              <a:t>医生的社区高血压患者慢病管理模式效果，刘政，</a:t>
            </a:r>
            <a:r>
              <a:rPr lang="en-US" altLang="zh-CN" sz="1200" dirty="0"/>
              <a:t>2020</a:t>
            </a:r>
            <a:r>
              <a:rPr lang="zh-CN" altLang="en-US" sz="1200" dirty="0"/>
              <a:t>年</a:t>
            </a:r>
            <a:r>
              <a:rPr lang="en-US" altLang="zh-CN" sz="1200" dirty="0"/>
              <a:t>2</a:t>
            </a:r>
            <a:r>
              <a:rPr lang="zh-CN" altLang="en-US" sz="1200" dirty="0"/>
              <a:t>月</a:t>
            </a:r>
            <a:endParaRPr lang="zh-CN" altLang="en-US" sz="1200" dirty="0"/>
          </a:p>
        </p:txBody>
      </p:sp>
      <p:graphicFrame>
        <p:nvGraphicFramePr>
          <p:cNvPr id="4" name="图表 3"/>
          <p:cNvGraphicFramePr/>
          <p:nvPr/>
        </p:nvGraphicFramePr>
        <p:xfrm>
          <a:off x="515938" y="3284653"/>
          <a:ext cx="5580062" cy="2908638"/>
        </p:xfrm>
        <a:graphic>
          <a:graphicData uri="http://schemas.openxmlformats.org/drawingml/2006/chart">
            <c:chart xmlns:c="http://schemas.openxmlformats.org/drawingml/2006/chart" xmlns:r="http://schemas.openxmlformats.org/officeDocument/2006/relationships" r:id="rId1"/>
          </a:graphicData>
        </a:graphic>
      </p:graphicFrame>
      <p:sp>
        <p:nvSpPr>
          <p:cNvPr id="13" name="矩形 12"/>
          <p:cNvSpPr/>
          <p:nvPr/>
        </p:nvSpPr>
        <p:spPr>
          <a:xfrm>
            <a:off x="533947" y="2701645"/>
            <a:ext cx="5580062" cy="3491647"/>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5" name="文本框 4"/>
          <p:cNvSpPr txBox="1"/>
          <p:nvPr/>
        </p:nvSpPr>
        <p:spPr>
          <a:xfrm>
            <a:off x="1194808" y="2840315"/>
            <a:ext cx="4509536" cy="337185"/>
          </a:xfrm>
          <a:prstGeom prst="rect">
            <a:avLst/>
          </a:prstGeom>
          <a:noFill/>
        </p:spPr>
        <p:txBody>
          <a:bodyPr wrap="square" rtlCol="0">
            <a:spAutoFit/>
          </a:bodyPr>
          <a:lstStyle/>
          <a:p>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不同特征高血压患者血压控制率（</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6191920" y="2701644"/>
            <a:ext cx="5466133" cy="3491647"/>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 name="iconfont-10057-4926623"/>
          <p:cNvSpPr>
            <a:spLocks noChangeAspect="1"/>
          </p:cNvSpPr>
          <p:nvPr/>
        </p:nvSpPr>
        <p:spPr bwMode="auto">
          <a:xfrm>
            <a:off x="629743" y="909667"/>
            <a:ext cx="866049" cy="369332"/>
          </a:xfrm>
          <a:custGeom>
            <a:avLst/>
            <a:gdLst>
              <a:gd name="T0" fmla="*/ 5734 w 10833"/>
              <a:gd name="T1" fmla="*/ 612 h 4620"/>
              <a:gd name="T2" fmla="*/ 4213 w 10833"/>
              <a:gd name="T3" fmla="*/ 2210 h 4620"/>
              <a:gd name="T4" fmla="*/ 2938 w 10833"/>
              <a:gd name="T5" fmla="*/ 431 h 4620"/>
              <a:gd name="T6" fmla="*/ 595 w 10833"/>
              <a:gd name="T7" fmla="*/ 11 h 4620"/>
              <a:gd name="T8" fmla="*/ 595 w 10833"/>
              <a:gd name="T9" fmla="*/ 2411 h 4620"/>
              <a:gd name="T10" fmla="*/ 2940 w 10833"/>
              <a:gd name="T11" fmla="*/ 1945 h 4620"/>
              <a:gd name="T12" fmla="*/ 4185 w 10833"/>
              <a:gd name="T13" fmla="*/ 1525 h 4620"/>
              <a:gd name="T14" fmla="*/ 4717 w 10833"/>
              <a:gd name="T15" fmla="*/ 2612 h 4620"/>
              <a:gd name="T16" fmla="*/ 4699 w 10833"/>
              <a:gd name="T17" fmla="*/ 4620 h 4620"/>
              <a:gd name="T18" fmla="*/ 10822 w 10833"/>
              <a:gd name="T19" fmla="*/ 605 h 4620"/>
              <a:gd name="T20" fmla="*/ 548 w 10833"/>
              <a:gd name="T21" fmla="*/ 278 h 4620"/>
              <a:gd name="T22" fmla="*/ 363 w 10833"/>
              <a:gd name="T23" fmla="*/ 1892 h 4620"/>
              <a:gd name="T24" fmla="*/ 840 w 10833"/>
              <a:gd name="T25" fmla="*/ 2136 h 4620"/>
              <a:gd name="T26" fmla="*/ 895 w 10833"/>
              <a:gd name="T27" fmla="*/ 258 h 4620"/>
              <a:gd name="T28" fmla="*/ 10563 w 10833"/>
              <a:gd name="T29" fmla="*/ 690 h 4620"/>
              <a:gd name="T30" fmla="*/ 4697 w 10833"/>
              <a:gd name="T31" fmla="*/ 4361 h 4620"/>
              <a:gd name="T32" fmla="*/ 5989 w 10833"/>
              <a:gd name="T33" fmla="*/ 668 h 4620"/>
              <a:gd name="T34" fmla="*/ 10563 w 10833"/>
              <a:gd name="T35" fmla="*/ 690 h 4620"/>
              <a:gd name="T36" fmla="*/ 5023 w 10833"/>
              <a:gd name="T37" fmla="*/ 3736 h 4620"/>
              <a:gd name="T38" fmla="*/ 9044 w 10833"/>
              <a:gd name="T39" fmla="*/ 3903 h 4620"/>
              <a:gd name="T40" fmla="*/ 9873 w 10833"/>
              <a:gd name="T41" fmla="*/ 1050 h 4620"/>
              <a:gd name="T42" fmla="*/ 5350 w 10833"/>
              <a:gd name="T43" fmla="*/ 3932 h 4620"/>
              <a:gd name="T44" fmla="*/ 6346 w 10833"/>
              <a:gd name="T45" fmla="*/ 1032 h 4620"/>
              <a:gd name="T46" fmla="*/ 9873 w 10833"/>
              <a:gd name="T47" fmla="*/ 1050 h 4620"/>
              <a:gd name="T48" fmla="*/ 6448 w 10833"/>
              <a:gd name="T49" fmla="*/ 1796 h 4620"/>
              <a:gd name="T50" fmla="*/ 7389 w 10833"/>
              <a:gd name="T51" fmla="*/ 1970 h 4620"/>
              <a:gd name="T52" fmla="*/ 7280 w 10833"/>
              <a:gd name="T53" fmla="*/ 1533 h 4620"/>
              <a:gd name="T54" fmla="*/ 6700 w 10833"/>
              <a:gd name="T55" fmla="*/ 1905 h 4620"/>
              <a:gd name="T56" fmla="*/ 6828 w 10833"/>
              <a:gd name="T57" fmla="*/ 1531 h 4620"/>
              <a:gd name="T58" fmla="*/ 7280 w 10833"/>
              <a:gd name="T59" fmla="*/ 1533 h 4620"/>
              <a:gd name="T60" fmla="*/ 6071 w 10833"/>
              <a:gd name="T61" fmla="*/ 3078 h 4620"/>
              <a:gd name="T62" fmla="*/ 7013 w 10833"/>
              <a:gd name="T63" fmla="*/ 3252 h 4620"/>
              <a:gd name="T64" fmla="*/ 6904 w 10833"/>
              <a:gd name="T65" fmla="*/ 2816 h 4620"/>
              <a:gd name="T66" fmla="*/ 6324 w 10833"/>
              <a:gd name="T67" fmla="*/ 3187 h 4620"/>
              <a:gd name="T68" fmla="*/ 6452 w 10833"/>
              <a:gd name="T69" fmla="*/ 2813 h 4620"/>
              <a:gd name="T70" fmla="*/ 6904 w 10833"/>
              <a:gd name="T71" fmla="*/ 2816 h 4620"/>
              <a:gd name="T72" fmla="*/ 8002 w 10833"/>
              <a:gd name="T73" fmla="*/ 1797 h 4620"/>
              <a:gd name="T74" fmla="*/ 8943 w 10833"/>
              <a:gd name="T75" fmla="*/ 1971 h 4620"/>
              <a:gd name="T76" fmla="*/ 8835 w 10833"/>
              <a:gd name="T77" fmla="*/ 1533 h 4620"/>
              <a:gd name="T78" fmla="*/ 8255 w 10833"/>
              <a:gd name="T79" fmla="*/ 1905 h 4620"/>
              <a:gd name="T80" fmla="*/ 8383 w 10833"/>
              <a:gd name="T81" fmla="*/ 1531 h 4620"/>
              <a:gd name="T82" fmla="*/ 8835 w 10833"/>
              <a:gd name="T83" fmla="*/ 1533 h 4620"/>
              <a:gd name="T84" fmla="*/ 7628 w 10833"/>
              <a:gd name="T85" fmla="*/ 3078 h 4620"/>
              <a:gd name="T86" fmla="*/ 8569 w 10833"/>
              <a:gd name="T87" fmla="*/ 3252 h 4620"/>
              <a:gd name="T88" fmla="*/ 8459 w 10833"/>
              <a:gd name="T89" fmla="*/ 2816 h 4620"/>
              <a:gd name="T90" fmla="*/ 7879 w 10833"/>
              <a:gd name="T91" fmla="*/ 3187 h 4620"/>
              <a:gd name="T92" fmla="*/ 8007 w 10833"/>
              <a:gd name="T93" fmla="*/ 2813 h 4620"/>
              <a:gd name="T94" fmla="*/ 8459 w 10833"/>
              <a:gd name="T95" fmla="*/ 2816 h 4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33" h="4620">
                <a:moveTo>
                  <a:pt x="10822" y="605"/>
                </a:moveTo>
                <a:cubicBezTo>
                  <a:pt x="10788" y="427"/>
                  <a:pt x="10633" y="298"/>
                  <a:pt x="10452" y="298"/>
                </a:cubicBezTo>
                <a:lnTo>
                  <a:pt x="6105" y="298"/>
                </a:lnTo>
                <a:cubicBezTo>
                  <a:pt x="5920" y="298"/>
                  <a:pt x="5764" y="433"/>
                  <a:pt x="5734" y="612"/>
                </a:cubicBezTo>
                <a:lnTo>
                  <a:pt x="5055" y="2330"/>
                </a:lnTo>
                <a:cubicBezTo>
                  <a:pt x="5045" y="2328"/>
                  <a:pt x="5035" y="2330"/>
                  <a:pt x="5025" y="2331"/>
                </a:cubicBezTo>
                <a:cubicBezTo>
                  <a:pt x="5024" y="2331"/>
                  <a:pt x="4846" y="2360"/>
                  <a:pt x="4649" y="2352"/>
                </a:cubicBezTo>
                <a:cubicBezTo>
                  <a:pt x="4423" y="2345"/>
                  <a:pt x="4264" y="2292"/>
                  <a:pt x="4213" y="2210"/>
                </a:cubicBezTo>
                <a:cubicBezTo>
                  <a:pt x="4153" y="2112"/>
                  <a:pt x="4216" y="1922"/>
                  <a:pt x="4394" y="1676"/>
                </a:cubicBezTo>
                <a:cubicBezTo>
                  <a:pt x="4574" y="1426"/>
                  <a:pt x="4614" y="1198"/>
                  <a:pt x="4515" y="1001"/>
                </a:cubicBezTo>
                <a:cubicBezTo>
                  <a:pt x="4395" y="762"/>
                  <a:pt x="4073" y="593"/>
                  <a:pt x="3556" y="500"/>
                </a:cubicBezTo>
                <a:cubicBezTo>
                  <a:pt x="3300" y="453"/>
                  <a:pt x="3061" y="436"/>
                  <a:pt x="2938" y="431"/>
                </a:cubicBezTo>
                <a:cubicBezTo>
                  <a:pt x="2920" y="190"/>
                  <a:pt x="2718" y="0"/>
                  <a:pt x="2473" y="0"/>
                </a:cubicBezTo>
                <a:lnTo>
                  <a:pt x="897" y="0"/>
                </a:lnTo>
                <a:cubicBezTo>
                  <a:pt x="840" y="0"/>
                  <a:pt x="784" y="12"/>
                  <a:pt x="733" y="36"/>
                </a:cubicBezTo>
                <a:cubicBezTo>
                  <a:pt x="689" y="20"/>
                  <a:pt x="643" y="11"/>
                  <a:pt x="595" y="11"/>
                </a:cubicBezTo>
                <a:cubicBezTo>
                  <a:pt x="452" y="11"/>
                  <a:pt x="254" y="85"/>
                  <a:pt x="122" y="437"/>
                </a:cubicBezTo>
                <a:cubicBezTo>
                  <a:pt x="43" y="645"/>
                  <a:pt x="0" y="920"/>
                  <a:pt x="0" y="1211"/>
                </a:cubicBezTo>
                <a:cubicBezTo>
                  <a:pt x="0" y="1502"/>
                  <a:pt x="43" y="1777"/>
                  <a:pt x="122" y="1985"/>
                </a:cubicBezTo>
                <a:cubicBezTo>
                  <a:pt x="254" y="2336"/>
                  <a:pt x="453" y="2411"/>
                  <a:pt x="595" y="2411"/>
                </a:cubicBezTo>
                <a:cubicBezTo>
                  <a:pt x="649" y="2411"/>
                  <a:pt x="700" y="2401"/>
                  <a:pt x="749" y="2380"/>
                </a:cubicBezTo>
                <a:cubicBezTo>
                  <a:pt x="797" y="2401"/>
                  <a:pt x="849" y="2411"/>
                  <a:pt x="903" y="2411"/>
                </a:cubicBezTo>
                <a:lnTo>
                  <a:pt x="2474" y="2411"/>
                </a:lnTo>
                <a:cubicBezTo>
                  <a:pt x="2732" y="2411"/>
                  <a:pt x="2940" y="2202"/>
                  <a:pt x="2940" y="1945"/>
                </a:cubicBezTo>
                <a:lnTo>
                  <a:pt x="2940" y="691"/>
                </a:lnTo>
                <a:cubicBezTo>
                  <a:pt x="3059" y="697"/>
                  <a:pt x="3279" y="713"/>
                  <a:pt x="3512" y="756"/>
                </a:cubicBezTo>
                <a:cubicBezTo>
                  <a:pt x="3932" y="832"/>
                  <a:pt x="4205" y="961"/>
                  <a:pt x="4285" y="1118"/>
                </a:cubicBezTo>
                <a:cubicBezTo>
                  <a:pt x="4338" y="1223"/>
                  <a:pt x="4304" y="1360"/>
                  <a:pt x="4185" y="1525"/>
                </a:cubicBezTo>
                <a:cubicBezTo>
                  <a:pt x="4060" y="1700"/>
                  <a:pt x="3983" y="1850"/>
                  <a:pt x="3950" y="1985"/>
                </a:cubicBezTo>
                <a:cubicBezTo>
                  <a:pt x="3918" y="2123"/>
                  <a:pt x="3932" y="2245"/>
                  <a:pt x="3994" y="2345"/>
                </a:cubicBezTo>
                <a:cubicBezTo>
                  <a:pt x="4095" y="2510"/>
                  <a:pt x="4314" y="2598"/>
                  <a:pt x="4642" y="2611"/>
                </a:cubicBezTo>
                <a:cubicBezTo>
                  <a:pt x="4667" y="2612"/>
                  <a:pt x="4692" y="2612"/>
                  <a:pt x="4717" y="2612"/>
                </a:cubicBezTo>
                <a:cubicBezTo>
                  <a:pt x="4807" y="2612"/>
                  <a:pt x="4889" y="2607"/>
                  <a:pt x="4952" y="2601"/>
                </a:cubicBezTo>
                <a:lnTo>
                  <a:pt x="4347" y="4133"/>
                </a:lnTo>
                <a:cubicBezTo>
                  <a:pt x="4324" y="4190"/>
                  <a:pt x="4318" y="4255"/>
                  <a:pt x="4329" y="4313"/>
                </a:cubicBezTo>
                <a:cubicBezTo>
                  <a:pt x="4363" y="4491"/>
                  <a:pt x="4518" y="4620"/>
                  <a:pt x="4699" y="4620"/>
                </a:cubicBezTo>
                <a:lnTo>
                  <a:pt x="9044" y="4620"/>
                </a:lnTo>
                <a:cubicBezTo>
                  <a:pt x="9229" y="4620"/>
                  <a:pt x="9385" y="4485"/>
                  <a:pt x="9415" y="4306"/>
                </a:cubicBezTo>
                <a:lnTo>
                  <a:pt x="10805" y="785"/>
                </a:lnTo>
                <a:cubicBezTo>
                  <a:pt x="10827" y="728"/>
                  <a:pt x="10833" y="663"/>
                  <a:pt x="10822" y="605"/>
                </a:cubicBezTo>
                <a:close/>
                <a:moveTo>
                  <a:pt x="363" y="1892"/>
                </a:moveTo>
                <a:cubicBezTo>
                  <a:pt x="296" y="1716"/>
                  <a:pt x="258" y="1467"/>
                  <a:pt x="258" y="1210"/>
                </a:cubicBezTo>
                <a:cubicBezTo>
                  <a:pt x="258" y="952"/>
                  <a:pt x="295" y="703"/>
                  <a:pt x="363" y="527"/>
                </a:cubicBezTo>
                <a:cubicBezTo>
                  <a:pt x="394" y="444"/>
                  <a:pt x="456" y="313"/>
                  <a:pt x="548" y="278"/>
                </a:cubicBezTo>
                <a:cubicBezTo>
                  <a:pt x="491" y="407"/>
                  <a:pt x="416" y="606"/>
                  <a:pt x="369" y="843"/>
                </a:cubicBezTo>
                <a:cubicBezTo>
                  <a:pt x="320" y="1089"/>
                  <a:pt x="310" y="1327"/>
                  <a:pt x="340" y="1548"/>
                </a:cubicBezTo>
                <a:cubicBezTo>
                  <a:pt x="369" y="1759"/>
                  <a:pt x="434" y="1956"/>
                  <a:pt x="534" y="2136"/>
                </a:cubicBezTo>
                <a:cubicBezTo>
                  <a:pt x="450" y="2093"/>
                  <a:pt x="393" y="1971"/>
                  <a:pt x="363" y="1892"/>
                </a:cubicBezTo>
                <a:close/>
                <a:moveTo>
                  <a:pt x="2679" y="1943"/>
                </a:moveTo>
                <a:cubicBezTo>
                  <a:pt x="2679" y="2057"/>
                  <a:pt x="2587" y="2151"/>
                  <a:pt x="2471" y="2151"/>
                </a:cubicBezTo>
                <a:lnTo>
                  <a:pt x="902" y="2151"/>
                </a:lnTo>
                <a:cubicBezTo>
                  <a:pt x="880" y="2151"/>
                  <a:pt x="859" y="2146"/>
                  <a:pt x="840" y="2136"/>
                </a:cubicBezTo>
                <a:cubicBezTo>
                  <a:pt x="711" y="1953"/>
                  <a:pt x="629" y="1746"/>
                  <a:pt x="598" y="1518"/>
                </a:cubicBezTo>
                <a:cubicBezTo>
                  <a:pt x="572" y="1326"/>
                  <a:pt x="579" y="1120"/>
                  <a:pt x="622" y="902"/>
                </a:cubicBezTo>
                <a:cubicBezTo>
                  <a:pt x="683" y="593"/>
                  <a:pt x="797" y="351"/>
                  <a:pt x="836" y="273"/>
                </a:cubicBezTo>
                <a:cubicBezTo>
                  <a:pt x="855" y="265"/>
                  <a:pt x="875" y="258"/>
                  <a:pt x="895" y="258"/>
                </a:cubicBezTo>
                <a:lnTo>
                  <a:pt x="2471" y="258"/>
                </a:lnTo>
                <a:cubicBezTo>
                  <a:pt x="2585" y="258"/>
                  <a:pt x="2679" y="351"/>
                  <a:pt x="2679" y="466"/>
                </a:cubicBezTo>
                <a:lnTo>
                  <a:pt x="2679" y="1943"/>
                </a:lnTo>
                <a:close/>
                <a:moveTo>
                  <a:pt x="10563" y="690"/>
                </a:moveTo>
                <a:lnTo>
                  <a:pt x="9164" y="4232"/>
                </a:lnTo>
                <a:cubicBezTo>
                  <a:pt x="9162" y="4237"/>
                  <a:pt x="9160" y="4246"/>
                  <a:pt x="9159" y="4251"/>
                </a:cubicBezTo>
                <a:cubicBezTo>
                  <a:pt x="9155" y="4312"/>
                  <a:pt x="9104" y="4361"/>
                  <a:pt x="9042" y="4361"/>
                </a:cubicBezTo>
                <a:lnTo>
                  <a:pt x="4697" y="4361"/>
                </a:lnTo>
                <a:cubicBezTo>
                  <a:pt x="4639" y="4361"/>
                  <a:pt x="4592" y="4320"/>
                  <a:pt x="4582" y="4266"/>
                </a:cubicBezTo>
                <a:cubicBezTo>
                  <a:pt x="4579" y="4256"/>
                  <a:pt x="4582" y="4238"/>
                  <a:pt x="4585" y="4230"/>
                </a:cubicBezTo>
                <a:lnTo>
                  <a:pt x="5984" y="687"/>
                </a:lnTo>
                <a:cubicBezTo>
                  <a:pt x="5987" y="682"/>
                  <a:pt x="5988" y="673"/>
                  <a:pt x="5989" y="668"/>
                </a:cubicBezTo>
                <a:cubicBezTo>
                  <a:pt x="5993" y="607"/>
                  <a:pt x="6044" y="558"/>
                  <a:pt x="6107" y="558"/>
                </a:cubicBezTo>
                <a:lnTo>
                  <a:pt x="10452" y="558"/>
                </a:lnTo>
                <a:cubicBezTo>
                  <a:pt x="10509" y="558"/>
                  <a:pt x="10557" y="599"/>
                  <a:pt x="10567" y="654"/>
                </a:cubicBezTo>
                <a:cubicBezTo>
                  <a:pt x="10569" y="663"/>
                  <a:pt x="10567" y="679"/>
                  <a:pt x="10563" y="690"/>
                </a:cubicBezTo>
                <a:close/>
                <a:moveTo>
                  <a:pt x="9787" y="687"/>
                </a:moveTo>
                <a:lnTo>
                  <a:pt x="6436" y="687"/>
                </a:lnTo>
                <a:cubicBezTo>
                  <a:pt x="6266" y="687"/>
                  <a:pt x="6123" y="811"/>
                  <a:pt x="6093" y="976"/>
                </a:cubicBezTo>
                <a:lnTo>
                  <a:pt x="5023" y="3736"/>
                </a:lnTo>
                <a:cubicBezTo>
                  <a:pt x="5003" y="3788"/>
                  <a:pt x="4996" y="3851"/>
                  <a:pt x="5006" y="3906"/>
                </a:cubicBezTo>
                <a:cubicBezTo>
                  <a:pt x="5038" y="4072"/>
                  <a:pt x="5181" y="4192"/>
                  <a:pt x="5350" y="4192"/>
                </a:cubicBezTo>
                <a:lnTo>
                  <a:pt x="8700" y="4192"/>
                </a:lnTo>
                <a:cubicBezTo>
                  <a:pt x="8870" y="4192"/>
                  <a:pt x="9014" y="4068"/>
                  <a:pt x="9044" y="3903"/>
                </a:cubicBezTo>
                <a:lnTo>
                  <a:pt x="10114" y="1143"/>
                </a:lnTo>
                <a:cubicBezTo>
                  <a:pt x="10134" y="1091"/>
                  <a:pt x="10140" y="1028"/>
                  <a:pt x="10130" y="973"/>
                </a:cubicBezTo>
                <a:cubicBezTo>
                  <a:pt x="10099" y="807"/>
                  <a:pt x="9955" y="687"/>
                  <a:pt x="9787" y="687"/>
                </a:cubicBezTo>
                <a:close/>
                <a:moveTo>
                  <a:pt x="9873" y="1050"/>
                </a:moveTo>
                <a:lnTo>
                  <a:pt x="8794" y="3831"/>
                </a:lnTo>
                <a:cubicBezTo>
                  <a:pt x="8793" y="3834"/>
                  <a:pt x="8790" y="3842"/>
                  <a:pt x="8790" y="3846"/>
                </a:cubicBezTo>
                <a:cubicBezTo>
                  <a:pt x="8787" y="3893"/>
                  <a:pt x="8748" y="3932"/>
                  <a:pt x="8700" y="3932"/>
                </a:cubicBezTo>
                <a:lnTo>
                  <a:pt x="5350" y="3932"/>
                </a:lnTo>
                <a:cubicBezTo>
                  <a:pt x="5307" y="3932"/>
                  <a:pt x="5269" y="3899"/>
                  <a:pt x="5261" y="3857"/>
                </a:cubicBezTo>
                <a:cubicBezTo>
                  <a:pt x="5260" y="3848"/>
                  <a:pt x="5261" y="3836"/>
                  <a:pt x="5264" y="3828"/>
                </a:cubicBezTo>
                <a:lnTo>
                  <a:pt x="6343" y="1047"/>
                </a:lnTo>
                <a:cubicBezTo>
                  <a:pt x="6344" y="1043"/>
                  <a:pt x="6346" y="1036"/>
                  <a:pt x="6346" y="1032"/>
                </a:cubicBezTo>
                <a:cubicBezTo>
                  <a:pt x="6350" y="985"/>
                  <a:pt x="6389" y="946"/>
                  <a:pt x="6436" y="946"/>
                </a:cubicBezTo>
                <a:lnTo>
                  <a:pt x="9787" y="946"/>
                </a:lnTo>
                <a:cubicBezTo>
                  <a:pt x="9830" y="946"/>
                  <a:pt x="9868" y="978"/>
                  <a:pt x="9875" y="1021"/>
                </a:cubicBezTo>
                <a:cubicBezTo>
                  <a:pt x="9878" y="1030"/>
                  <a:pt x="9875" y="1042"/>
                  <a:pt x="9873" y="1050"/>
                </a:cubicBezTo>
                <a:close/>
                <a:moveTo>
                  <a:pt x="7269" y="1261"/>
                </a:moveTo>
                <a:lnTo>
                  <a:pt x="6839" y="1261"/>
                </a:lnTo>
                <a:cubicBezTo>
                  <a:pt x="6718" y="1261"/>
                  <a:pt x="6614" y="1342"/>
                  <a:pt x="6580" y="1453"/>
                </a:cubicBezTo>
                <a:lnTo>
                  <a:pt x="6448" y="1796"/>
                </a:lnTo>
                <a:cubicBezTo>
                  <a:pt x="6430" y="1842"/>
                  <a:pt x="6425" y="1892"/>
                  <a:pt x="6434" y="1941"/>
                </a:cubicBezTo>
                <a:cubicBezTo>
                  <a:pt x="6458" y="2068"/>
                  <a:pt x="6570" y="2162"/>
                  <a:pt x="6700" y="2162"/>
                </a:cubicBezTo>
                <a:lnTo>
                  <a:pt x="7130" y="2162"/>
                </a:lnTo>
                <a:cubicBezTo>
                  <a:pt x="7251" y="2162"/>
                  <a:pt x="7355" y="2081"/>
                  <a:pt x="7389" y="1970"/>
                </a:cubicBezTo>
                <a:lnTo>
                  <a:pt x="7521" y="1627"/>
                </a:lnTo>
                <a:cubicBezTo>
                  <a:pt x="7539" y="1581"/>
                  <a:pt x="7544" y="1531"/>
                  <a:pt x="7535" y="1482"/>
                </a:cubicBezTo>
                <a:cubicBezTo>
                  <a:pt x="7512" y="1353"/>
                  <a:pt x="7399" y="1261"/>
                  <a:pt x="7269" y="1261"/>
                </a:cubicBezTo>
                <a:close/>
                <a:moveTo>
                  <a:pt x="7280" y="1533"/>
                </a:moveTo>
                <a:lnTo>
                  <a:pt x="7141" y="1891"/>
                </a:lnTo>
                <a:lnTo>
                  <a:pt x="7141" y="1893"/>
                </a:lnTo>
                <a:cubicBezTo>
                  <a:pt x="7141" y="1900"/>
                  <a:pt x="7136" y="1905"/>
                  <a:pt x="7130" y="1905"/>
                </a:cubicBezTo>
                <a:lnTo>
                  <a:pt x="6700" y="1905"/>
                </a:lnTo>
                <a:cubicBezTo>
                  <a:pt x="6694" y="1905"/>
                  <a:pt x="6690" y="1901"/>
                  <a:pt x="6689" y="1895"/>
                </a:cubicBezTo>
                <a:lnTo>
                  <a:pt x="6689" y="1891"/>
                </a:lnTo>
                <a:lnTo>
                  <a:pt x="6828" y="1533"/>
                </a:lnTo>
                <a:lnTo>
                  <a:pt x="6828" y="1531"/>
                </a:lnTo>
                <a:cubicBezTo>
                  <a:pt x="6828" y="1524"/>
                  <a:pt x="6833" y="1520"/>
                  <a:pt x="6839" y="1520"/>
                </a:cubicBezTo>
                <a:lnTo>
                  <a:pt x="7269" y="1520"/>
                </a:lnTo>
                <a:cubicBezTo>
                  <a:pt x="7275" y="1520"/>
                  <a:pt x="7279" y="1523"/>
                  <a:pt x="7280" y="1530"/>
                </a:cubicBezTo>
                <a:lnTo>
                  <a:pt x="7280" y="1533"/>
                </a:lnTo>
                <a:close/>
                <a:moveTo>
                  <a:pt x="6893" y="2543"/>
                </a:moveTo>
                <a:lnTo>
                  <a:pt x="6463" y="2543"/>
                </a:lnTo>
                <a:cubicBezTo>
                  <a:pt x="6341" y="2543"/>
                  <a:pt x="6238" y="2624"/>
                  <a:pt x="6204" y="2736"/>
                </a:cubicBezTo>
                <a:lnTo>
                  <a:pt x="6071" y="3078"/>
                </a:lnTo>
                <a:cubicBezTo>
                  <a:pt x="6054" y="3124"/>
                  <a:pt x="6049" y="3174"/>
                  <a:pt x="6058" y="3223"/>
                </a:cubicBezTo>
                <a:cubicBezTo>
                  <a:pt x="6081" y="3351"/>
                  <a:pt x="6194" y="3445"/>
                  <a:pt x="6324" y="3445"/>
                </a:cubicBezTo>
                <a:lnTo>
                  <a:pt x="6754" y="3445"/>
                </a:lnTo>
                <a:cubicBezTo>
                  <a:pt x="6875" y="3445"/>
                  <a:pt x="6979" y="3363"/>
                  <a:pt x="7013" y="3252"/>
                </a:cubicBezTo>
                <a:lnTo>
                  <a:pt x="7145" y="2910"/>
                </a:lnTo>
                <a:cubicBezTo>
                  <a:pt x="7163" y="2863"/>
                  <a:pt x="7168" y="2813"/>
                  <a:pt x="7159" y="2765"/>
                </a:cubicBezTo>
                <a:cubicBezTo>
                  <a:pt x="7135" y="2637"/>
                  <a:pt x="7024" y="2543"/>
                  <a:pt x="6893" y="2543"/>
                </a:cubicBezTo>
                <a:close/>
                <a:moveTo>
                  <a:pt x="6904" y="2816"/>
                </a:moveTo>
                <a:lnTo>
                  <a:pt x="6765" y="3173"/>
                </a:lnTo>
                <a:lnTo>
                  <a:pt x="6765" y="3176"/>
                </a:lnTo>
                <a:cubicBezTo>
                  <a:pt x="6765" y="3182"/>
                  <a:pt x="6760" y="3187"/>
                  <a:pt x="6754" y="3187"/>
                </a:cubicBezTo>
                <a:lnTo>
                  <a:pt x="6324" y="3187"/>
                </a:lnTo>
                <a:cubicBezTo>
                  <a:pt x="6318" y="3187"/>
                  <a:pt x="6314" y="3183"/>
                  <a:pt x="6313" y="3177"/>
                </a:cubicBezTo>
                <a:lnTo>
                  <a:pt x="6313" y="3173"/>
                </a:lnTo>
                <a:lnTo>
                  <a:pt x="6452" y="2816"/>
                </a:lnTo>
                <a:lnTo>
                  <a:pt x="6452" y="2813"/>
                </a:lnTo>
                <a:cubicBezTo>
                  <a:pt x="6452" y="2807"/>
                  <a:pt x="6457" y="2802"/>
                  <a:pt x="6463" y="2802"/>
                </a:cubicBezTo>
                <a:lnTo>
                  <a:pt x="6893" y="2802"/>
                </a:lnTo>
                <a:cubicBezTo>
                  <a:pt x="6899" y="2802"/>
                  <a:pt x="6903" y="2806"/>
                  <a:pt x="6904" y="2812"/>
                </a:cubicBezTo>
                <a:cubicBezTo>
                  <a:pt x="6905" y="2813"/>
                  <a:pt x="6905" y="2816"/>
                  <a:pt x="6904" y="2816"/>
                </a:cubicBezTo>
                <a:close/>
                <a:moveTo>
                  <a:pt x="8824" y="1261"/>
                </a:moveTo>
                <a:lnTo>
                  <a:pt x="8394" y="1261"/>
                </a:lnTo>
                <a:cubicBezTo>
                  <a:pt x="8273" y="1261"/>
                  <a:pt x="8169" y="1342"/>
                  <a:pt x="8135" y="1453"/>
                </a:cubicBezTo>
                <a:lnTo>
                  <a:pt x="8002" y="1797"/>
                </a:lnTo>
                <a:cubicBezTo>
                  <a:pt x="7984" y="1843"/>
                  <a:pt x="7979" y="1893"/>
                  <a:pt x="7988" y="1942"/>
                </a:cubicBezTo>
                <a:cubicBezTo>
                  <a:pt x="8012" y="2070"/>
                  <a:pt x="8124" y="2163"/>
                  <a:pt x="8254" y="2163"/>
                </a:cubicBezTo>
                <a:lnTo>
                  <a:pt x="8684" y="2163"/>
                </a:lnTo>
                <a:cubicBezTo>
                  <a:pt x="8805" y="2163"/>
                  <a:pt x="8909" y="2082"/>
                  <a:pt x="8943" y="1971"/>
                </a:cubicBezTo>
                <a:lnTo>
                  <a:pt x="9077" y="1627"/>
                </a:lnTo>
                <a:cubicBezTo>
                  <a:pt x="9094" y="1581"/>
                  <a:pt x="9099" y="1531"/>
                  <a:pt x="9090" y="1482"/>
                </a:cubicBezTo>
                <a:cubicBezTo>
                  <a:pt x="9067" y="1353"/>
                  <a:pt x="8954" y="1261"/>
                  <a:pt x="8824" y="1261"/>
                </a:cubicBezTo>
                <a:close/>
                <a:moveTo>
                  <a:pt x="8835" y="1533"/>
                </a:moveTo>
                <a:lnTo>
                  <a:pt x="8696" y="1891"/>
                </a:lnTo>
                <a:lnTo>
                  <a:pt x="8696" y="1893"/>
                </a:lnTo>
                <a:cubicBezTo>
                  <a:pt x="8696" y="1900"/>
                  <a:pt x="8692" y="1905"/>
                  <a:pt x="8685" y="1905"/>
                </a:cubicBezTo>
                <a:lnTo>
                  <a:pt x="8255" y="1905"/>
                </a:lnTo>
                <a:cubicBezTo>
                  <a:pt x="8249" y="1905"/>
                  <a:pt x="8245" y="1901"/>
                  <a:pt x="8244" y="1895"/>
                </a:cubicBezTo>
                <a:lnTo>
                  <a:pt x="8244" y="1891"/>
                </a:lnTo>
                <a:lnTo>
                  <a:pt x="8383" y="1533"/>
                </a:lnTo>
                <a:lnTo>
                  <a:pt x="8383" y="1531"/>
                </a:lnTo>
                <a:cubicBezTo>
                  <a:pt x="8383" y="1524"/>
                  <a:pt x="8388" y="1520"/>
                  <a:pt x="8394" y="1520"/>
                </a:cubicBezTo>
                <a:lnTo>
                  <a:pt x="8824" y="1520"/>
                </a:lnTo>
                <a:cubicBezTo>
                  <a:pt x="8830" y="1520"/>
                  <a:pt x="8834" y="1523"/>
                  <a:pt x="8835" y="1530"/>
                </a:cubicBezTo>
                <a:cubicBezTo>
                  <a:pt x="8837" y="1531"/>
                  <a:pt x="8835" y="1532"/>
                  <a:pt x="8835" y="1533"/>
                </a:cubicBezTo>
                <a:close/>
                <a:moveTo>
                  <a:pt x="8449" y="2543"/>
                </a:moveTo>
                <a:lnTo>
                  <a:pt x="8019" y="2543"/>
                </a:lnTo>
                <a:cubicBezTo>
                  <a:pt x="7898" y="2543"/>
                  <a:pt x="7794" y="2624"/>
                  <a:pt x="7760" y="2736"/>
                </a:cubicBezTo>
                <a:lnTo>
                  <a:pt x="7628" y="3078"/>
                </a:lnTo>
                <a:cubicBezTo>
                  <a:pt x="7610" y="3124"/>
                  <a:pt x="7605" y="3174"/>
                  <a:pt x="7614" y="3223"/>
                </a:cubicBezTo>
                <a:cubicBezTo>
                  <a:pt x="7638" y="3351"/>
                  <a:pt x="7750" y="3445"/>
                  <a:pt x="7880" y="3445"/>
                </a:cubicBezTo>
                <a:lnTo>
                  <a:pt x="8310" y="3445"/>
                </a:lnTo>
                <a:cubicBezTo>
                  <a:pt x="8431" y="3445"/>
                  <a:pt x="8535" y="3363"/>
                  <a:pt x="8569" y="3252"/>
                </a:cubicBezTo>
                <a:lnTo>
                  <a:pt x="8701" y="2910"/>
                </a:lnTo>
                <a:cubicBezTo>
                  <a:pt x="8719" y="2863"/>
                  <a:pt x="8724" y="2813"/>
                  <a:pt x="8715" y="2765"/>
                </a:cubicBezTo>
                <a:cubicBezTo>
                  <a:pt x="8690" y="2637"/>
                  <a:pt x="8579" y="2543"/>
                  <a:pt x="8449" y="2543"/>
                </a:cubicBezTo>
                <a:close/>
                <a:moveTo>
                  <a:pt x="8459" y="2816"/>
                </a:moveTo>
                <a:lnTo>
                  <a:pt x="8320" y="3173"/>
                </a:lnTo>
                <a:lnTo>
                  <a:pt x="8320" y="3176"/>
                </a:lnTo>
                <a:cubicBezTo>
                  <a:pt x="8320" y="3182"/>
                  <a:pt x="8315" y="3187"/>
                  <a:pt x="8309" y="3187"/>
                </a:cubicBezTo>
                <a:lnTo>
                  <a:pt x="7879" y="3187"/>
                </a:lnTo>
                <a:cubicBezTo>
                  <a:pt x="7873" y="3187"/>
                  <a:pt x="7869" y="3183"/>
                  <a:pt x="7868" y="3177"/>
                </a:cubicBezTo>
                <a:lnTo>
                  <a:pt x="7868" y="3173"/>
                </a:lnTo>
                <a:lnTo>
                  <a:pt x="8007" y="2816"/>
                </a:lnTo>
                <a:lnTo>
                  <a:pt x="8007" y="2813"/>
                </a:lnTo>
                <a:cubicBezTo>
                  <a:pt x="8007" y="2807"/>
                  <a:pt x="8012" y="2802"/>
                  <a:pt x="8018" y="2802"/>
                </a:cubicBezTo>
                <a:lnTo>
                  <a:pt x="8448" y="2802"/>
                </a:lnTo>
                <a:cubicBezTo>
                  <a:pt x="8454" y="2802"/>
                  <a:pt x="8458" y="2806"/>
                  <a:pt x="8459" y="2812"/>
                </a:cubicBezTo>
                <a:cubicBezTo>
                  <a:pt x="8460" y="2813"/>
                  <a:pt x="8460" y="2816"/>
                  <a:pt x="8459" y="2816"/>
                </a:cubicBezTo>
                <a:close/>
              </a:path>
            </a:pathLst>
          </a:custGeom>
          <a:solidFill>
            <a:schemeClr val="tx1"/>
          </a:solidFill>
          <a:ln>
            <a:noFill/>
          </a:ln>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393190" y="705485"/>
            <a:ext cx="10515600" cy="52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spc="300" dirty="0">
                <a:solidFill>
                  <a:srgbClr val="C00000"/>
                </a:solidFill>
                <a:latin typeface="微软雅黑" panose="020B0503020204020204" pitchFamily="34" charset="-122"/>
                <a:ea typeface="微软雅黑" panose="020B0503020204020204" pitchFamily="34" charset="-122"/>
              </a:rPr>
              <a:t>政策引导分级诊疗，充分利用医疗资源；脂肪性肝病暂未纳入国家慢病管理</a:t>
            </a:r>
            <a:endParaRPr lang="zh-CN" altLang="en-US" sz="2000" b="1" spc="300" dirty="0">
              <a:solidFill>
                <a:srgbClr val="C00000"/>
              </a:solidFill>
              <a:latin typeface="微软雅黑" panose="020B0503020204020204" pitchFamily="34" charset="-122"/>
              <a:ea typeface="微软雅黑" panose="020B0503020204020204" pitchFamily="34" charset="-122"/>
              <a:cs typeface="+mn-cs"/>
            </a:endParaRPr>
          </a:p>
        </p:txBody>
      </p:sp>
      <p:sp>
        <p:nvSpPr>
          <p:cNvPr id="5" name="内容占位符 2"/>
          <p:cNvSpPr txBox="1"/>
          <p:nvPr/>
        </p:nvSpPr>
        <p:spPr>
          <a:xfrm>
            <a:off x="691515" y="1835785"/>
            <a:ext cx="5163820" cy="419989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70000"/>
              </a:lnSpc>
              <a:buNone/>
            </a:pPr>
            <a:r>
              <a:rPr lang="zh-CN" altLang="en-US" sz="7200" b="1" spc="300" dirty="0">
                <a:latin typeface="微软雅黑" panose="020B0503020204020204" pitchFamily="34" charset="-122"/>
                <a:ea typeface="微软雅黑" panose="020B0503020204020204" pitchFamily="34" charset="-122"/>
              </a:rPr>
              <a:t>落实分级诊疗，</a:t>
            </a:r>
            <a:r>
              <a:rPr lang="zh-CN" altLang="zh-CN" sz="7200" b="1" spc="300" dirty="0">
                <a:latin typeface="微软雅黑" panose="020B0503020204020204" pitchFamily="34" charset="-122"/>
                <a:ea typeface="微软雅黑" panose="020B0503020204020204" pitchFamily="34" charset="-122"/>
              </a:rPr>
              <a:t>提高治疗效果</a:t>
            </a:r>
            <a:endParaRPr lang="en-US" altLang="zh-CN" sz="7200" b="1" spc="300" dirty="0">
              <a:latin typeface="微软雅黑" panose="020B0503020204020204" pitchFamily="34" charset="-122"/>
              <a:ea typeface="微软雅黑" panose="020B0503020204020204" pitchFamily="34" charset="-122"/>
            </a:endParaRPr>
          </a:p>
          <a:p>
            <a:pPr marL="0" indent="0">
              <a:lnSpc>
                <a:spcPct val="170000"/>
              </a:lnSpc>
              <a:buFont typeface="Arial" panose="020B0604020202020204" pitchFamily="34" charset="0"/>
              <a:buNone/>
            </a:pPr>
            <a:r>
              <a:rPr lang="zh-CN" altLang="zh-CN" sz="6400" b="1" spc="300" dirty="0">
                <a:latin typeface="微软雅黑" panose="020B0503020204020204" pitchFamily="34" charset="-122"/>
                <a:ea typeface="微软雅黑" panose="020B0503020204020204" pitchFamily="34" charset="-122"/>
              </a:rPr>
              <a:t>落实</a:t>
            </a:r>
            <a:r>
              <a:rPr lang="zh-CN" altLang="zh-CN" sz="7200" b="1" spc="300" dirty="0">
                <a:latin typeface="微软雅黑" panose="020B0503020204020204" pitchFamily="34" charset="-122"/>
                <a:ea typeface="微软雅黑" panose="020B0503020204020204" pitchFamily="34" charset="-122"/>
              </a:rPr>
              <a:t>分级诊疗</a:t>
            </a:r>
            <a:r>
              <a:rPr lang="zh-CN" altLang="zh-CN" sz="6400" b="1" spc="300" dirty="0">
                <a:latin typeface="微软雅黑" panose="020B0503020204020204" pitchFamily="34" charset="-122"/>
                <a:ea typeface="微软雅黑" panose="020B0503020204020204" pitchFamily="34" charset="-122"/>
              </a:rPr>
              <a:t>制度。优先将慢性病患者纳入家庭医生签约服务范围，积极推进</a:t>
            </a:r>
            <a:r>
              <a:rPr lang="zh-CN" altLang="zh-CN" sz="6400" b="1" spc="300" dirty="0">
                <a:solidFill>
                  <a:srgbClr val="C00000"/>
                </a:solidFill>
                <a:latin typeface="微软雅黑" panose="020B0503020204020204" pitchFamily="34" charset="-122"/>
                <a:ea typeface="微软雅黑" panose="020B0503020204020204" pitchFamily="34" charset="-122"/>
              </a:rPr>
              <a:t>高血压、糖尿病、心脑血管疾病</a:t>
            </a:r>
            <a:r>
              <a:rPr lang="zh-CN" altLang="zh-CN" sz="6400" b="1" spc="300" dirty="0">
                <a:latin typeface="微软雅黑" panose="020B0503020204020204" pitchFamily="34" charset="-122"/>
                <a:ea typeface="微软雅黑" panose="020B0503020204020204" pitchFamily="34" charset="-122"/>
              </a:rPr>
              <a:t>、肿瘤、慢性呼吸系统疾病等患者的分级诊疗，形成基层首诊、双向转诊、上下联动、急慢分治的合理就医秩序，由基层医疗卫生机构为患者提供转诊服务。完善双向转诊程序，重点畅通慢性期、恢复期患者向下转诊渠道，逐步实现不同级别、不同类别医疗机构之间的有序转诊。</a:t>
            </a:r>
            <a:endParaRPr lang="en-US" altLang="zh-CN" sz="6400" b="1" spc="3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endParaRPr lang="zh-CN" altLang="en-US" b="1" spc="3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7215" y="704776"/>
            <a:ext cx="632460" cy="685800"/>
          </a:xfrm>
          <a:prstGeom prst="rect">
            <a:avLst/>
          </a:prstGeom>
        </p:spPr>
      </p:pic>
      <p:sp>
        <p:nvSpPr>
          <p:cNvPr id="7" name="矩形 6"/>
          <p:cNvSpPr/>
          <p:nvPr/>
        </p:nvSpPr>
        <p:spPr>
          <a:xfrm>
            <a:off x="597215" y="6303379"/>
            <a:ext cx="8757800" cy="261610"/>
          </a:xfrm>
          <a:prstGeom prst="rect">
            <a:avLst/>
          </a:prstGeom>
        </p:spPr>
        <p:txBody>
          <a:bodyPr wrap="square">
            <a:spAutoFit/>
          </a:bodyPr>
          <a:lstStyle/>
          <a:p>
            <a:r>
              <a:rPr lang="zh-CN" altLang="en-US" sz="1100" dirty="0"/>
              <a:t>国务院办公厅关于印发中国防治慢性病中长期规划（2017—2025年）的通知</a:t>
            </a:r>
            <a:endParaRPr lang="zh-CN" altLang="en-US" sz="1100" dirty="0"/>
          </a:p>
        </p:txBody>
      </p:sp>
      <p:sp>
        <p:nvSpPr>
          <p:cNvPr id="8" name="矩形 7"/>
          <p:cNvSpPr/>
          <p:nvPr/>
        </p:nvSpPr>
        <p:spPr>
          <a:xfrm>
            <a:off x="533947" y="1671085"/>
            <a:ext cx="5503264" cy="4522208"/>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aphicFrame>
        <p:nvGraphicFramePr>
          <p:cNvPr id="9" name="表格 8"/>
          <p:cNvGraphicFramePr>
            <a:graphicFrameLocks noGrp="1"/>
          </p:cNvGraphicFramePr>
          <p:nvPr/>
        </p:nvGraphicFramePr>
        <p:xfrm>
          <a:off x="6265545" y="2127885"/>
          <a:ext cx="5234940" cy="4009390"/>
        </p:xfrm>
        <a:graphic>
          <a:graphicData uri="http://schemas.openxmlformats.org/drawingml/2006/table">
            <a:tbl>
              <a:tblPr firstRow="1" firstCol="1" bandRow="1">
                <a:tableStyleId>{9D7B26C5-4107-4FEC-AEDC-1716B250A1EF}</a:tableStyleId>
              </a:tblPr>
              <a:tblGrid>
                <a:gridCol w="2632710"/>
                <a:gridCol w="896620"/>
                <a:gridCol w="967105"/>
                <a:gridCol w="738505"/>
              </a:tblGrid>
              <a:tr h="475615">
                <a:tc>
                  <a:txBody>
                    <a:bodyPr/>
                    <a:lstStyle/>
                    <a:p>
                      <a:pPr algn="ctr">
                        <a:lnSpc>
                          <a:spcPct val="150000"/>
                        </a:lnSpc>
                        <a:spcAft>
                          <a:spcPts val="0"/>
                        </a:spcAft>
                      </a:pPr>
                      <a:r>
                        <a:rPr lang="zh-CN" sz="1400" kern="0" dirty="0">
                          <a:solidFill>
                            <a:schemeClr val="tx1"/>
                          </a:solidFill>
                          <a:effectLst/>
                          <a:latin typeface="+mn-ea"/>
                          <a:ea typeface="+mn-ea"/>
                        </a:rPr>
                        <a:t>主要指标</a:t>
                      </a:r>
                      <a:endParaRPr lang="zh-CN" sz="14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zh-CN" sz="1400" kern="0" dirty="0">
                          <a:solidFill>
                            <a:schemeClr val="tx1"/>
                          </a:solidFill>
                          <a:effectLst/>
                          <a:latin typeface="+mn-ea"/>
                          <a:ea typeface="+mn-ea"/>
                        </a:rPr>
                        <a:t>基线</a:t>
                      </a:r>
                      <a:endParaRPr lang="zh-CN" sz="14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1400" kern="0" dirty="0">
                          <a:solidFill>
                            <a:schemeClr val="tx1"/>
                          </a:solidFill>
                          <a:effectLst/>
                          <a:latin typeface="+mn-ea"/>
                          <a:ea typeface="+mn-ea"/>
                        </a:rPr>
                        <a:t>2020</a:t>
                      </a:r>
                      <a:r>
                        <a:rPr lang="zh-CN" sz="1400" kern="0" dirty="0">
                          <a:solidFill>
                            <a:schemeClr val="tx1"/>
                          </a:solidFill>
                          <a:effectLst/>
                          <a:latin typeface="+mn-ea"/>
                          <a:ea typeface="+mn-ea"/>
                        </a:rPr>
                        <a:t>年</a:t>
                      </a:r>
                      <a:endParaRPr lang="zh-CN" sz="14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spcAft>
                          <a:spcPts val="0"/>
                        </a:spcAft>
                      </a:pPr>
                      <a:r>
                        <a:rPr lang="en-US" sz="1400" kern="0" dirty="0">
                          <a:solidFill>
                            <a:schemeClr val="tx1"/>
                          </a:solidFill>
                          <a:effectLst/>
                          <a:latin typeface="+mn-ea"/>
                          <a:ea typeface="+mn-ea"/>
                        </a:rPr>
                        <a:t>2025</a:t>
                      </a:r>
                      <a:r>
                        <a:rPr lang="zh-CN" sz="1400" kern="0" dirty="0">
                          <a:solidFill>
                            <a:schemeClr val="tx1"/>
                          </a:solidFill>
                          <a:effectLst/>
                          <a:latin typeface="+mn-ea"/>
                          <a:ea typeface="+mn-ea"/>
                        </a:rPr>
                        <a:t>年</a:t>
                      </a:r>
                      <a:endParaRPr lang="zh-CN" sz="14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74955">
                <a:tc>
                  <a:txBody>
                    <a:bodyPr/>
                    <a:lstStyle/>
                    <a:p>
                      <a:pPr algn="just">
                        <a:spcAft>
                          <a:spcPts val="0"/>
                        </a:spcAft>
                      </a:pPr>
                      <a:r>
                        <a:rPr lang="zh-CN" sz="1100" i="1" kern="0" dirty="0">
                          <a:solidFill>
                            <a:schemeClr val="tx1"/>
                          </a:solidFill>
                          <a:effectLst/>
                          <a:latin typeface="+mn-ea"/>
                          <a:ea typeface="+mn-ea"/>
                        </a:rPr>
                        <a:t>心脑血管疾病死亡率</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0000"/>
                      </a:srgbClr>
                    </a:solidFill>
                  </a:tcPr>
                </a:tc>
                <a:tc>
                  <a:txBody>
                    <a:bodyPr/>
                    <a:lstStyle/>
                    <a:p>
                      <a:pPr algn="ctr">
                        <a:spcAft>
                          <a:spcPts val="0"/>
                        </a:spcAft>
                      </a:pPr>
                      <a:r>
                        <a:rPr lang="en-US" sz="1100" i="1" kern="0" dirty="0">
                          <a:solidFill>
                            <a:schemeClr val="tx1"/>
                          </a:solidFill>
                          <a:effectLst/>
                          <a:latin typeface="+mn-ea"/>
                          <a:ea typeface="+mn-ea"/>
                        </a:rPr>
                        <a:t>241.3/10</a:t>
                      </a:r>
                      <a:r>
                        <a:rPr lang="zh-CN" sz="1100" i="1" kern="0" dirty="0">
                          <a:solidFill>
                            <a:schemeClr val="tx1"/>
                          </a:solidFill>
                          <a:effectLst/>
                          <a:latin typeface="+mn-ea"/>
                          <a:ea typeface="+mn-ea"/>
                        </a:rPr>
                        <a:t>万</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0000"/>
                      </a:srgbClr>
                    </a:solidFill>
                  </a:tcPr>
                </a:tc>
                <a:tc>
                  <a:txBody>
                    <a:bodyPr/>
                    <a:lstStyle/>
                    <a:p>
                      <a:pPr algn="ctr">
                        <a:spcAft>
                          <a:spcPts val="0"/>
                        </a:spcAft>
                      </a:pPr>
                      <a:r>
                        <a:rPr lang="zh-CN" sz="1100" i="1" kern="0" dirty="0">
                          <a:solidFill>
                            <a:schemeClr val="tx1"/>
                          </a:solidFill>
                          <a:effectLst/>
                          <a:latin typeface="+mn-ea"/>
                          <a:ea typeface="+mn-ea"/>
                        </a:rPr>
                        <a:t>下降</a:t>
                      </a:r>
                      <a:r>
                        <a:rPr lang="en-US" sz="1100" i="1" kern="0" dirty="0">
                          <a:solidFill>
                            <a:schemeClr val="tx1"/>
                          </a:solidFill>
                          <a:effectLst/>
                          <a:latin typeface="+mn-ea"/>
                          <a:ea typeface="+mn-ea"/>
                        </a:rPr>
                        <a:t>10%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0000"/>
                      </a:srgbClr>
                    </a:solidFill>
                  </a:tcPr>
                </a:tc>
                <a:tc>
                  <a:txBody>
                    <a:bodyPr/>
                    <a:lstStyle/>
                    <a:p>
                      <a:pPr algn="ctr">
                        <a:spcAft>
                          <a:spcPts val="0"/>
                        </a:spcAft>
                      </a:pPr>
                      <a:r>
                        <a:rPr lang="zh-CN" sz="1100" i="1" kern="0" dirty="0">
                          <a:solidFill>
                            <a:schemeClr val="tx1"/>
                          </a:solidFill>
                          <a:effectLst/>
                          <a:latin typeface="+mn-ea"/>
                          <a:ea typeface="+mn-ea"/>
                        </a:rPr>
                        <a:t>下降</a:t>
                      </a:r>
                      <a:r>
                        <a:rPr lang="en-US" sz="1100" i="1" kern="0" dirty="0">
                          <a:solidFill>
                            <a:schemeClr val="tx1"/>
                          </a:solidFill>
                          <a:effectLst/>
                          <a:latin typeface="+mn-ea"/>
                          <a:ea typeface="+mn-ea"/>
                        </a:rPr>
                        <a:t>15%</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0000"/>
                      </a:srgbClr>
                    </a:solidFill>
                  </a:tcPr>
                </a:tc>
              </a:tr>
              <a:tr h="192405">
                <a:tc>
                  <a:txBody>
                    <a:bodyPr/>
                    <a:lstStyle/>
                    <a:p>
                      <a:pPr algn="just">
                        <a:spcAft>
                          <a:spcPts val="0"/>
                        </a:spcAft>
                      </a:pPr>
                      <a:r>
                        <a:rPr lang="zh-CN" sz="1100" kern="0" dirty="0">
                          <a:solidFill>
                            <a:schemeClr val="tx1"/>
                          </a:solidFill>
                          <a:effectLst/>
                          <a:latin typeface="+mn-ea"/>
                          <a:ea typeface="+mn-ea"/>
                        </a:rPr>
                        <a:t>总体癌症</a:t>
                      </a:r>
                      <a:r>
                        <a:rPr lang="en-US" sz="1100" kern="0" dirty="0">
                          <a:solidFill>
                            <a:schemeClr val="tx1"/>
                          </a:solidFill>
                          <a:effectLst/>
                          <a:latin typeface="+mn-ea"/>
                          <a:ea typeface="+mn-ea"/>
                        </a:rPr>
                        <a:t>5</a:t>
                      </a:r>
                      <a:r>
                        <a:rPr lang="zh-CN" sz="1100" kern="0" dirty="0">
                          <a:solidFill>
                            <a:schemeClr val="tx1"/>
                          </a:solidFill>
                          <a:effectLst/>
                          <a:latin typeface="+mn-ea"/>
                          <a:ea typeface="+mn-ea"/>
                        </a:rPr>
                        <a:t>年生存率（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30.9%</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提高</a:t>
                      </a:r>
                      <a:r>
                        <a:rPr lang="en-US" sz="1100" kern="0" dirty="0">
                          <a:solidFill>
                            <a:schemeClr val="tx1"/>
                          </a:solidFill>
                          <a:effectLst/>
                          <a:latin typeface="+mn-ea"/>
                          <a:ea typeface="+mn-ea"/>
                        </a:rPr>
                        <a:t>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提高</a:t>
                      </a:r>
                      <a:r>
                        <a:rPr lang="en-US" sz="1100" kern="0" dirty="0">
                          <a:solidFill>
                            <a:schemeClr val="tx1"/>
                          </a:solidFill>
                          <a:effectLst/>
                          <a:latin typeface="+mn-ea"/>
                          <a:ea typeface="+mn-ea"/>
                        </a:rPr>
                        <a:t>10%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3040">
                <a:tc>
                  <a:txBody>
                    <a:bodyPr/>
                    <a:lstStyle/>
                    <a:p>
                      <a:pPr algn="just">
                        <a:spcAft>
                          <a:spcPts val="0"/>
                        </a:spcAft>
                      </a:pPr>
                      <a:r>
                        <a:rPr lang="zh-CN" sz="1100" kern="0" dirty="0">
                          <a:solidFill>
                            <a:schemeClr val="tx1"/>
                          </a:solidFill>
                          <a:effectLst/>
                          <a:latin typeface="+mn-ea"/>
                          <a:ea typeface="+mn-ea"/>
                        </a:rPr>
                        <a:t>高发地区重点癌种早诊率（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48%</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55%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60%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81940">
                <a:tc>
                  <a:txBody>
                    <a:bodyPr/>
                    <a:lstStyle/>
                    <a:p>
                      <a:pPr algn="just">
                        <a:spcAft>
                          <a:spcPts val="0"/>
                        </a:spcAft>
                      </a:pPr>
                      <a:r>
                        <a:rPr lang="en-US" sz="1100" kern="0" dirty="0">
                          <a:solidFill>
                            <a:schemeClr val="tx1"/>
                          </a:solidFill>
                          <a:effectLst/>
                          <a:latin typeface="+mn-ea"/>
                          <a:ea typeface="+mn-ea"/>
                        </a:rPr>
                        <a:t>70</a:t>
                      </a:r>
                      <a:r>
                        <a:rPr lang="zh-CN" sz="1100" kern="0" dirty="0">
                          <a:solidFill>
                            <a:schemeClr val="tx1"/>
                          </a:solidFill>
                          <a:effectLst/>
                          <a:latin typeface="+mn-ea"/>
                          <a:ea typeface="+mn-ea"/>
                        </a:rPr>
                        <a:t>岁以下人群慢性呼吸系统疾病死亡率</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11.96/10</a:t>
                      </a:r>
                      <a:r>
                        <a:rPr lang="zh-CN" sz="1100" kern="0" dirty="0">
                          <a:solidFill>
                            <a:schemeClr val="tx1"/>
                          </a:solidFill>
                          <a:effectLst/>
                          <a:latin typeface="+mn-ea"/>
                          <a:ea typeface="+mn-ea"/>
                        </a:rPr>
                        <a:t>万</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下降</a:t>
                      </a:r>
                      <a:r>
                        <a:rPr lang="en-US" sz="1100" kern="0" dirty="0">
                          <a:solidFill>
                            <a:schemeClr val="tx1"/>
                          </a:solidFill>
                          <a:effectLst/>
                          <a:latin typeface="+mn-ea"/>
                          <a:ea typeface="+mn-ea"/>
                        </a:rPr>
                        <a:t>10%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下降</a:t>
                      </a:r>
                      <a:r>
                        <a:rPr lang="en-US" sz="1100" kern="0" dirty="0">
                          <a:solidFill>
                            <a:schemeClr val="tx1"/>
                          </a:solidFill>
                          <a:effectLst/>
                          <a:latin typeface="+mn-ea"/>
                          <a:ea typeface="+mn-ea"/>
                        </a:rPr>
                        <a:t>15%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2405">
                <a:tc>
                  <a:txBody>
                    <a:bodyPr/>
                    <a:lstStyle/>
                    <a:p>
                      <a:pPr algn="just">
                        <a:spcAft>
                          <a:spcPts val="0"/>
                        </a:spcAft>
                      </a:pPr>
                      <a:r>
                        <a:rPr lang="en-US" sz="1100" kern="0" dirty="0">
                          <a:solidFill>
                            <a:schemeClr val="tx1"/>
                          </a:solidFill>
                          <a:effectLst/>
                          <a:latin typeface="+mn-ea"/>
                          <a:ea typeface="+mn-ea"/>
                        </a:rPr>
                        <a:t>40</a:t>
                      </a:r>
                      <a:r>
                        <a:rPr lang="zh-CN" sz="1100" kern="0" dirty="0">
                          <a:solidFill>
                            <a:schemeClr val="tx1"/>
                          </a:solidFill>
                          <a:effectLst/>
                          <a:latin typeface="+mn-ea"/>
                          <a:ea typeface="+mn-ea"/>
                        </a:rPr>
                        <a:t>岁以上居民肺功能检测率（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7.1%</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a:solidFill>
                            <a:schemeClr val="tx1"/>
                          </a:solidFill>
                          <a:effectLst/>
                          <a:latin typeface="+mn-ea"/>
                          <a:ea typeface="+mn-ea"/>
                        </a:rPr>
                        <a:t>15%</a:t>
                      </a:r>
                      <a:endParaRPr lang="zh-CN" sz="1200" kern="10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25%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3040">
                <a:tc>
                  <a:txBody>
                    <a:bodyPr/>
                    <a:lstStyle/>
                    <a:p>
                      <a:pPr algn="just">
                        <a:spcAft>
                          <a:spcPts val="0"/>
                        </a:spcAft>
                      </a:pPr>
                      <a:r>
                        <a:rPr lang="zh-CN" sz="1100" i="1" kern="0" dirty="0">
                          <a:solidFill>
                            <a:schemeClr val="tx1"/>
                          </a:solidFill>
                          <a:effectLst/>
                          <a:latin typeface="+mn-ea"/>
                          <a:ea typeface="+mn-ea"/>
                        </a:rPr>
                        <a:t>高血压患者管理人数（万人）</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8835</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10000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11000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r>
              <a:tr h="192405">
                <a:tc>
                  <a:txBody>
                    <a:bodyPr/>
                    <a:lstStyle/>
                    <a:p>
                      <a:pPr algn="just">
                        <a:spcAft>
                          <a:spcPts val="0"/>
                        </a:spcAft>
                      </a:pPr>
                      <a:r>
                        <a:rPr lang="zh-CN" sz="1100" i="1" kern="0" dirty="0">
                          <a:solidFill>
                            <a:schemeClr val="tx1"/>
                          </a:solidFill>
                          <a:effectLst/>
                          <a:latin typeface="+mn-ea"/>
                          <a:ea typeface="+mn-ea"/>
                        </a:rPr>
                        <a:t>糖尿病患者管理人数（万人）</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2614</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3500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4000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r>
              <a:tr h="212090">
                <a:tc>
                  <a:txBody>
                    <a:bodyPr/>
                    <a:lstStyle/>
                    <a:p>
                      <a:pPr algn="just">
                        <a:spcAft>
                          <a:spcPts val="0"/>
                        </a:spcAft>
                      </a:pPr>
                      <a:r>
                        <a:rPr lang="zh-CN" sz="1100" i="1" kern="0" dirty="0">
                          <a:solidFill>
                            <a:schemeClr val="tx1"/>
                          </a:solidFill>
                          <a:effectLst/>
                          <a:latin typeface="+mn-ea"/>
                          <a:ea typeface="+mn-ea"/>
                        </a:rPr>
                        <a:t>高血压、糖尿病患者规范管理率（</a:t>
                      </a:r>
                      <a:r>
                        <a:rPr lang="en-US" sz="1100" i="1" kern="0" dirty="0">
                          <a:solidFill>
                            <a:schemeClr val="tx1"/>
                          </a:solidFill>
                          <a:effectLst/>
                          <a:latin typeface="+mn-ea"/>
                          <a:ea typeface="+mn-ea"/>
                        </a:rPr>
                        <a:t>%</a:t>
                      </a:r>
                      <a:r>
                        <a:rPr lang="zh-CN" sz="1100" i="1" kern="0" dirty="0">
                          <a:solidFill>
                            <a:schemeClr val="tx1"/>
                          </a:solidFill>
                          <a:effectLst/>
                          <a:latin typeface="+mn-ea"/>
                          <a:ea typeface="+mn-ea"/>
                        </a:rPr>
                        <a:t>）</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50%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60%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70%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r>
              <a:tr h="192405">
                <a:tc>
                  <a:txBody>
                    <a:bodyPr/>
                    <a:lstStyle/>
                    <a:p>
                      <a:pPr algn="just">
                        <a:spcAft>
                          <a:spcPts val="0"/>
                        </a:spcAft>
                      </a:pPr>
                      <a:r>
                        <a:rPr lang="en-US" sz="1100" i="1" kern="0" dirty="0">
                          <a:solidFill>
                            <a:schemeClr val="tx1"/>
                          </a:solidFill>
                          <a:effectLst/>
                          <a:latin typeface="+mn-ea"/>
                          <a:ea typeface="+mn-ea"/>
                        </a:rPr>
                        <a:t>35</a:t>
                      </a:r>
                      <a:r>
                        <a:rPr lang="zh-CN" sz="1100" i="1" kern="0" dirty="0">
                          <a:solidFill>
                            <a:schemeClr val="tx1"/>
                          </a:solidFill>
                          <a:effectLst/>
                          <a:latin typeface="+mn-ea"/>
                          <a:ea typeface="+mn-ea"/>
                        </a:rPr>
                        <a:t>岁以上居民年度血脂检测率（</a:t>
                      </a:r>
                      <a:r>
                        <a:rPr lang="en-US" sz="1100" i="1" kern="0" dirty="0">
                          <a:solidFill>
                            <a:schemeClr val="tx1"/>
                          </a:solidFill>
                          <a:effectLst/>
                          <a:latin typeface="+mn-ea"/>
                          <a:ea typeface="+mn-ea"/>
                        </a:rPr>
                        <a:t>%</a:t>
                      </a:r>
                      <a:r>
                        <a:rPr lang="zh-CN" sz="1100" i="1" kern="0" dirty="0">
                          <a:solidFill>
                            <a:schemeClr val="tx1"/>
                          </a:solidFill>
                          <a:effectLst/>
                          <a:latin typeface="+mn-ea"/>
                          <a:ea typeface="+mn-ea"/>
                        </a:rPr>
                        <a:t>）</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19.4%</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25%</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c>
                  <a:txBody>
                    <a:bodyPr/>
                    <a:lstStyle/>
                    <a:p>
                      <a:pPr algn="ctr">
                        <a:spcAft>
                          <a:spcPts val="0"/>
                        </a:spcAft>
                      </a:pPr>
                      <a:r>
                        <a:rPr lang="en-US" sz="1100" i="1" kern="0" dirty="0">
                          <a:solidFill>
                            <a:schemeClr val="tx1"/>
                          </a:solidFill>
                          <a:effectLst/>
                          <a:latin typeface="+mn-ea"/>
                          <a:ea typeface="+mn-ea"/>
                        </a:rPr>
                        <a:t>30%</a:t>
                      </a:r>
                      <a:endParaRPr lang="zh-CN" sz="1200" i="1"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9E5DE">
                        <a:alpha val="81000"/>
                      </a:srgbClr>
                    </a:solidFill>
                  </a:tcPr>
                </a:tc>
              </a:tr>
              <a:tr h="274955">
                <a:tc>
                  <a:txBody>
                    <a:bodyPr/>
                    <a:lstStyle/>
                    <a:p>
                      <a:pPr algn="just">
                        <a:spcAft>
                          <a:spcPts val="0"/>
                        </a:spcAft>
                      </a:pPr>
                      <a:r>
                        <a:rPr lang="en-US" sz="1100" kern="0" dirty="0">
                          <a:solidFill>
                            <a:schemeClr val="tx1"/>
                          </a:solidFill>
                          <a:effectLst/>
                          <a:latin typeface="+mn-ea"/>
                          <a:ea typeface="+mn-ea"/>
                        </a:rPr>
                        <a:t>65</a:t>
                      </a:r>
                      <a:r>
                        <a:rPr lang="zh-CN" sz="1100" kern="0" dirty="0">
                          <a:solidFill>
                            <a:schemeClr val="tx1"/>
                          </a:solidFill>
                          <a:effectLst/>
                          <a:latin typeface="+mn-ea"/>
                          <a:ea typeface="+mn-ea"/>
                        </a:rPr>
                        <a:t>岁以上老年人中医药健康管理率（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a:solidFill>
                            <a:schemeClr val="tx1"/>
                          </a:solidFill>
                          <a:effectLst/>
                          <a:latin typeface="+mn-ea"/>
                          <a:ea typeface="+mn-ea"/>
                        </a:rPr>
                        <a:t>45%</a:t>
                      </a:r>
                      <a:endParaRPr lang="zh-CN" sz="1200" kern="10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65%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80%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3040">
                <a:tc>
                  <a:txBody>
                    <a:bodyPr/>
                    <a:lstStyle/>
                    <a:p>
                      <a:pPr algn="just">
                        <a:spcAft>
                          <a:spcPts val="0"/>
                        </a:spcAft>
                      </a:pPr>
                      <a:r>
                        <a:rPr lang="zh-CN" sz="1100" kern="0" dirty="0">
                          <a:solidFill>
                            <a:schemeClr val="tx1"/>
                          </a:solidFill>
                          <a:effectLst/>
                          <a:latin typeface="+mn-ea"/>
                          <a:ea typeface="+mn-ea"/>
                        </a:rPr>
                        <a:t>居民健康素养水平（</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a:solidFill>
                            <a:schemeClr val="tx1"/>
                          </a:solidFill>
                          <a:effectLst/>
                          <a:latin typeface="+mn-ea"/>
                          <a:ea typeface="+mn-ea"/>
                        </a:rPr>
                        <a:t>10%</a:t>
                      </a:r>
                      <a:endParaRPr lang="zh-CN" sz="1200" kern="10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大于</a:t>
                      </a:r>
                      <a:r>
                        <a:rPr lang="en-US" sz="1100" kern="0" dirty="0">
                          <a:solidFill>
                            <a:schemeClr val="tx1"/>
                          </a:solidFill>
                          <a:effectLst/>
                          <a:latin typeface="+mn-ea"/>
                          <a:ea typeface="+mn-ea"/>
                        </a:rPr>
                        <a:t>20%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25%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just">
                        <a:spcAft>
                          <a:spcPts val="0"/>
                        </a:spcAft>
                      </a:pPr>
                      <a:r>
                        <a:rPr lang="zh-CN" sz="1100" kern="0" dirty="0">
                          <a:solidFill>
                            <a:schemeClr val="tx1"/>
                          </a:solidFill>
                          <a:effectLst/>
                          <a:latin typeface="+mn-ea"/>
                          <a:ea typeface="+mn-ea"/>
                        </a:rPr>
                        <a:t>全民健康生活方式行动县（区）覆盖率</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80.9%</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90%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95%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3040">
                <a:tc>
                  <a:txBody>
                    <a:bodyPr/>
                    <a:lstStyle/>
                    <a:p>
                      <a:pPr algn="just">
                        <a:spcAft>
                          <a:spcPts val="0"/>
                        </a:spcAft>
                      </a:pPr>
                      <a:r>
                        <a:rPr lang="zh-CN" sz="1100" kern="0" dirty="0">
                          <a:solidFill>
                            <a:schemeClr val="tx1"/>
                          </a:solidFill>
                          <a:effectLst/>
                          <a:latin typeface="+mn-ea"/>
                          <a:ea typeface="+mn-ea"/>
                        </a:rPr>
                        <a:t>经常参加体育锻炼的人数（亿人）</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a:solidFill>
                            <a:schemeClr val="tx1"/>
                          </a:solidFill>
                          <a:effectLst/>
                          <a:latin typeface="+mn-ea"/>
                          <a:ea typeface="+mn-ea"/>
                        </a:rPr>
                        <a:t>3.6</a:t>
                      </a:r>
                      <a:endParaRPr lang="zh-CN" sz="1200" kern="10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4.35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4315">
                <a:tc>
                  <a:txBody>
                    <a:bodyPr/>
                    <a:lstStyle/>
                    <a:p>
                      <a:pPr algn="just">
                        <a:spcAft>
                          <a:spcPts val="0"/>
                        </a:spcAft>
                      </a:pPr>
                      <a:r>
                        <a:rPr lang="en-US" sz="1100" kern="0" dirty="0">
                          <a:solidFill>
                            <a:schemeClr val="tx1"/>
                          </a:solidFill>
                          <a:effectLst/>
                          <a:latin typeface="+mn-ea"/>
                          <a:ea typeface="+mn-ea"/>
                        </a:rPr>
                        <a:t>15</a:t>
                      </a:r>
                      <a:r>
                        <a:rPr lang="zh-CN" sz="1100" kern="0" dirty="0">
                          <a:solidFill>
                            <a:schemeClr val="tx1"/>
                          </a:solidFill>
                          <a:effectLst/>
                          <a:latin typeface="+mn-ea"/>
                          <a:ea typeface="+mn-ea"/>
                        </a:rPr>
                        <a:t>岁以上人群吸烟率（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a:solidFill>
                            <a:schemeClr val="tx1"/>
                          </a:solidFill>
                          <a:effectLst/>
                          <a:latin typeface="+mn-ea"/>
                          <a:ea typeface="+mn-ea"/>
                        </a:rPr>
                        <a:t>27.7%</a:t>
                      </a:r>
                      <a:endParaRPr lang="zh-CN" sz="1200" kern="10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sz="1100" kern="0" dirty="0">
                          <a:solidFill>
                            <a:schemeClr val="tx1"/>
                          </a:solidFill>
                          <a:effectLst/>
                          <a:latin typeface="+mn-ea"/>
                          <a:ea typeface="+mn-ea"/>
                        </a:rPr>
                        <a:t>25%</a:t>
                      </a:r>
                      <a:r>
                        <a:rPr lang="zh-CN" sz="1100" kern="0" dirty="0">
                          <a:solidFill>
                            <a:schemeClr val="tx1"/>
                          </a:solidFill>
                          <a:effectLst/>
                          <a:latin typeface="+mn-ea"/>
                          <a:ea typeface="+mn-ea"/>
                        </a:rPr>
                        <a:t>以内</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sz="1100" kern="0" dirty="0">
                          <a:solidFill>
                            <a:schemeClr val="tx1"/>
                          </a:solidFill>
                          <a:effectLst/>
                          <a:latin typeface="+mn-ea"/>
                          <a:ea typeface="+mn-ea"/>
                        </a:rPr>
                        <a:t>20%</a:t>
                      </a:r>
                      <a:r>
                        <a:rPr lang="zh-CN" sz="1100" kern="0" dirty="0">
                          <a:solidFill>
                            <a:schemeClr val="tx1"/>
                          </a:solidFill>
                          <a:effectLst/>
                          <a:latin typeface="+mn-ea"/>
                          <a:ea typeface="+mn-ea"/>
                        </a:rPr>
                        <a:t>以内</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93040">
                <a:tc>
                  <a:txBody>
                    <a:bodyPr/>
                    <a:lstStyle/>
                    <a:p>
                      <a:pPr algn="just">
                        <a:spcAft>
                          <a:spcPts val="0"/>
                        </a:spcAft>
                      </a:pPr>
                      <a:r>
                        <a:rPr lang="zh-CN" sz="1100" kern="0" dirty="0">
                          <a:solidFill>
                            <a:schemeClr val="tx1"/>
                          </a:solidFill>
                          <a:effectLst/>
                          <a:latin typeface="+mn-ea"/>
                          <a:ea typeface="+mn-ea"/>
                        </a:rPr>
                        <a:t>人均每日食盐摄入量（克）</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10.5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下降</a:t>
                      </a:r>
                      <a:r>
                        <a:rPr lang="en-US" sz="1100" kern="0" dirty="0">
                          <a:solidFill>
                            <a:schemeClr val="tx1"/>
                          </a:solidFill>
                          <a:effectLst/>
                          <a:latin typeface="+mn-ea"/>
                          <a:ea typeface="+mn-ea"/>
                        </a:rPr>
                        <a:t>10%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100" kern="0" dirty="0">
                          <a:solidFill>
                            <a:schemeClr val="tx1"/>
                          </a:solidFill>
                          <a:effectLst/>
                          <a:latin typeface="+mn-ea"/>
                          <a:ea typeface="+mn-ea"/>
                        </a:rPr>
                        <a:t>下降</a:t>
                      </a:r>
                      <a:r>
                        <a:rPr lang="en-US" sz="1100" kern="0" dirty="0">
                          <a:solidFill>
                            <a:schemeClr val="tx1"/>
                          </a:solidFill>
                          <a:effectLst/>
                          <a:latin typeface="+mn-ea"/>
                          <a:ea typeface="+mn-ea"/>
                        </a:rPr>
                        <a:t>15%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46380">
                <a:tc>
                  <a:txBody>
                    <a:bodyPr/>
                    <a:lstStyle/>
                    <a:p>
                      <a:pPr algn="just">
                        <a:spcAft>
                          <a:spcPts val="0"/>
                        </a:spcAft>
                      </a:pPr>
                      <a:r>
                        <a:rPr lang="zh-CN" sz="1100" kern="0" dirty="0">
                          <a:solidFill>
                            <a:schemeClr val="tx1"/>
                          </a:solidFill>
                          <a:effectLst/>
                          <a:latin typeface="+mn-ea"/>
                          <a:ea typeface="+mn-ea"/>
                        </a:rPr>
                        <a:t>国家慢性病综合防控示范区覆盖率（</a:t>
                      </a:r>
                      <a:r>
                        <a:rPr lang="en-US" sz="1100" kern="0" dirty="0">
                          <a:solidFill>
                            <a:schemeClr val="tx1"/>
                          </a:solidFill>
                          <a:effectLst/>
                          <a:latin typeface="+mn-ea"/>
                          <a:ea typeface="+mn-ea"/>
                        </a:rPr>
                        <a:t>%</a:t>
                      </a:r>
                      <a:r>
                        <a:rPr lang="zh-CN" sz="1100" kern="0" dirty="0">
                          <a:solidFill>
                            <a:schemeClr val="tx1"/>
                          </a:solidFill>
                          <a:effectLst/>
                          <a:latin typeface="+mn-ea"/>
                          <a:ea typeface="+mn-ea"/>
                        </a:rPr>
                        <a:t>）</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9.3%</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15%</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100" kern="0" dirty="0">
                          <a:solidFill>
                            <a:schemeClr val="tx1"/>
                          </a:solidFill>
                          <a:effectLst/>
                          <a:latin typeface="+mn-ea"/>
                          <a:ea typeface="+mn-ea"/>
                        </a:rPr>
                        <a:t>20%</a:t>
                      </a:r>
                      <a:endParaRPr lang="zh-CN" sz="1200" kern="100" dirty="0">
                        <a:solidFill>
                          <a:schemeClr val="tx1"/>
                        </a:solidFill>
                        <a:effectLst/>
                        <a:latin typeface="+mn-ea"/>
                        <a:ea typeface="+mn-ea"/>
                        <a:cs typeface="Times New Roman" panose="02020603050405020304"/>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0" name="矩形 9"/>
          <p:cNvSpPr/>
          <p:nvPr/>
        </p:nvSpPr>
        <p:spPr>
          <a:xfrm>
            <a:off x="6172799" y="1668390"/>
            <a:ext cx="5503264" cy="4522208"/>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 name="矩形 1"/>
          <p:cNvSpPr/>
          <p:nvPr/>
        </p:nvSpPr>
        <p:spPr>
          <a:xfrm>
            <a:off x="6154791" y="1788941"/>
            <a:ext cx="5666740" cy="337185"/>
          </a:xfrm>
          <a:prstGeom prst="rect">
            <a:avLst/>
          </a:prstGeom>
        </p:spPr>
        <p:txBody>
          <a:bodyPr wrap="none">
            <a:spAutoFit/>
          </a:bodyPr>
          <a:lstStyle/>
          <a:p>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中国慢性病防治中长期规划</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2017</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25年</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主要指标</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88010" y="851229"/>
            <a:ext cx="10515600" cy="36933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p>
            <a:r>
              <a:rPr lang="zh-CN" altLang="en-US" sz="2000" b="1" spc="300" dirty="0">
                <a:solidFill>
                  <a:srgbClr val="C00000"/>
                </a:solidFill>
                <a:latin typeface="+mn-lt"/>
                <a:ea typeface="+mn-ea"/>
                <a:cs typeface="+mn-cs"/>
              </a:rPr>
              <a:t>脂肪性肝病需进行合理诊疗和科学管理</a:t>
            </a:r>
            <a:endParaRPr lang="zh-CN" altLang="en-US" sz="2000" b="1" spc="300" dirty="0">
              <a:solidFill>
                <a:srgbClr val="C00000"/>
              </a:solidFill>
              <a:latin typeface="+mn-lt"/>
              <a:ea typeface="+mn-ea"/>
              <a:cs typeface="+mn-cs"/>
            </a:endParaRPr>
          </a:p>
        </p:txBody>
      </p:sp>
      <p:sp>
        <p:nvSpPr>
          <p:cNvPr id="5" name="内容占位符 4"/>
          <p:cNvSpPr>
            <a:spLocks noGrp="1"/>
          </p:cNvSpPr>
          <p:nvPr>
            <p:ph idx="1"/>
          </p:nvPr>
        </p:nvSpPr>
        <p:spPr>
          <a:xfrm>
            <a:off x="515938" y="6264732"/>
            <a:ext cx="6011779" cy="673140"/>
          </a:xfrm>
        </p:spPr>
        <p:txBody>
          <a:bodyPr>
            <a:noAutofit/>
          </a:bodyPr>
          <a:lstStyle/>
          <a:p>
            <a:pPr marL="0" indent="0">
              <a:buNone/>
            </a:pPr>
            <a:r>
              <a:rPr lang="en-US" altLang="zh-CN" sz="1050" dirty="0">
                <a:latin typeface="+mn-ea"/>
              </a:rPr>
              <a:t>1</a:t>
            </a:r>
            <a:r>
              <a:rPr lang="zh-CN" altLang="en-US" sz="1050" dirty="0">
                <a:latin typeface="+mn-ea"/>
              </a:rPr>
              <a:t> </a:t>
            </a:r>
            <a:r>
              <a:rPr lang="zh-CN" altLang="en-US" sz="1050" dirty="0">
                <a:solidFill>
                  <a:prstClr val="black">
                    <a:lumMod val="85000"/>
                    <a:lumOff val="15000"/>
                  </a:prstClr>
                </a:solidFill>
                <a:latin typeface="+mn-ea"/>
                <a:sym typeface="+mn-ea"/>
              </a:rPr>
              <a:t>非酒精性脂肪性肝病防治指南(2018年更新版)[J]. 实用肝脏病杂志, </a:t>
            </a:r>
            <a:endParaRPr lang="zh-CN" altLang="en-US" sz="1050" dirty="0">
              <a:latin typeface="+mn-ea"/>
            </a:endParaRPr>
          </a:p>
        </p:txBody>
      </p:sp>
      <p:pic>
        <p:nvPicPr>
          <p:cNvPr id="16" name="图片 15" descr="图片包含 人员, 男士, 室内, 墙壁&#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896" t="26451" r="-36" b="26452"/>
          <a:stretch>
            <a:fillRect/>
          </a:stretch>
        </p:blipFill>
        <p:spPr>
          <a:xfrm>
            <a:off x="515938" y="3447820"/>
            <a:ext cx="4695836" cy="2230776"/>
          </a:xfrm>
          <a:prstGeom prst="rect">
            <a:avLst/>
          </a:prstGeom>
        </p:spPr>
      </p:pic>
      <p:sp>
        <p:nvSpPr>
          <p:cNvPr id="13" name="矩形 12"/>
          <p:cNvSpPr/>
          <p:nvPr/>
        </p:nvSpPr>
        <p:spPr>
          <a:xfrm>
            <a:off x="5828030" y="3163570"/>
            <a:ext cx="5676900" cy="2785110"/>
          </a:xfrm>
          <a:prstGeom prst="rect">
            <a:avLst/>
          </a:prstGeom>
        </p:spPr>
        <p:txBody>
          <a:bodyPr vert="horz" lIns="91440" tIns="45720" rIns="91440" bIns="45720" rtlCol="0">
            <a:noAutofit/>
          </a:bodyPr>
          <a:lstStyle/>
          <a:p>
            <a:pPr>
              <a:lnSpc>
                <a:spcPct val="150000"/>
              </a:lnSpc>
              <a:spcBef>
                <a:spcPts val="1000"/>
              </a:spcBef>
            </a:pPr>
            <a:r>
              <a:rPr lang="zh-CN" altLang="zh-CN" b="1" spc="300" dirty="0">
                <a:latin typeface="微软雅黑" panose="020B0503020204020204" pitchFamily="34" charset="-122"/>
                <a:ea typeface="微软雅黑" panose="020B0503020204020204" pitchFamily="34" charset="-122"/>
                <a:cs typeface="微软雅黑" panose="020B0503020204020204" pitchFamily="34" charset="-122"/>
              </a:rPr>
              <a:t>全科医疗服务在脂肪性肝病管理中的重要性</a:t>
            </a:r>
            <a:endParaRPr lang="en-US" altLang="zh-CN"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实施脂肪性肝病的基础治</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疗</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管理脂肪性肝病患者及其家</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属</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实施脂肪性肝病的预防</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重视（建立）儿童</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脂肪性肝病</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的筛查和治疗</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建立</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脂肪性肝病</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的转诊通</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道</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spcBef>
                <a:spcPts val="1000"/>
              </a:spcBef>
              <a:buFont typeface="Arial" panose="020B0604020202020204" pitchFamily="34" charset="0"/>
              <a:buChar char="•"/>
            </a:pP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全科医生在脂肪性肝病临床研究中的作用</a:t>
            </a:r>
            <a:endPar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标题 1"/>
          <p:cNvSpPr txBox="1"/>
          <p:nvPr/>
        </p:nvSpPr>
        <p:spPr>
          <a:xfrm>
            <a:off x="457200" y="274955"/>
            <a:ext cx="1104773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530589" y="1580529"/>
            <a:ext cx="11054317" cy="1338140"/>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49859" y="3081560"/>
            <a:ext cx="5935047" cy="3047778"/>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07060" y="1621790"/>
            <a:ext cx="11167745" cy="1337945"/>
          </a:xfrm>
          <a:prstGeom prst="rect">
            <a:avLst/>
          </a:prstGeom>
        </p:spPr>
        <p:txBody>
          <a:bodyPr wrap="square">
            <a:spAutoFit/>
          </a:bodyPr>
          <a:lstStyle/>
          <a:p>
            <a:pPr>
              <a:lnSpc>
                <a:spcPct val="150000"/>
              </a:lnSpc>
            </a:pPr>
            <a:r>
              <a:rPr lang="en-US" altLang="zh-CN" b="1" dirty="0">
                <a:solidFill>
                  <a:prstClr val="black">
                    <a:lumMod val="85000"/>
                    <a:lumOff val="15000"/>
                  </a:prstClr>
                </a:solidFill>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cs typeface="微软雅黑" panose="020B0503020204020204" pitchFamily="34" charset="-122"/>
                <a:sym typeface="+mn-ea"/>
              </a:rPr>
              <a:t>年非酒精性脂肪性肝病防治指南</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：合理诊疗和科学管理好</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患者</a:t>
            </a:r>
            <a:endParaRPr lang="en-US" altLang="zh-CN"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spc="3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三级医院多学科联合诊疗与一级医疗机构紧密合作</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力争创建中国特色的</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防治和管理模式。</a:t>
            </a:r>
            <a:endParaRPr lang="zh-CN" altLang="en-US"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图片包含 游戏机, 停止, 红色, 食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39" y="797628"/>
            <a:ext cx="1928324" cy="45245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noChangeArrowheads="1"/>
          </p:cNvSpPr>
          <p:nvPr/>
        </p:nvSpPr>
        <p:spPr>
          <a:xfrm>
            <a:off x="1561183" y="1581709"/>
            <a:ext cx="3576638" cy="1035049"/>
          </a:xfrm>
          <a:prstGeom prst="rect">
            <a:avLst/>
          </a:prstGeom>
        </p:spPr>
        <p:txBody>
          <a:bodyPr vert="horz" lIns="91428" tIns="45714" rIns="91428" bIns="45714"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600"/>
              </a:spcBef>
              <a:buBlip>
                <a:blip r:embed="rId1"/>
              </a:buBlip>
            </a:pPr>
            <a:endParaRPr lang="zh-CN" altLang="en-US" sz="1000" dirty="0">
              <a:cs typeface="+mn-ea"/>
              <a:sym typeface="+mn-lt"/>
            </a:endParaRPr>
          </a:p>
        </p:txBody>
      </p:sp>
      <p:sp>
        <p:nvSpPr>
          <p:cNvPr id="5" name="Text Box 1054"/>
          <p:cNvSpPr txBox="1"/>
          <p:nvPr/>
        </p:nvSpPr>
        <p:spPr>
          <a:xfrm>
            <a:off x="646070" y="6193293"/>
            <a:ext cx="8072760" cy="574324"/>
          </a:xfrm>
          <a:prstGeom prst="rect">
            <a:avLst/>
          </a:prstGeom>
          <a:noFill/>
          <a:ln w="9525">
            <a:noFill/>
          </a:ln>
        </p:spPr>
        <p:txBody>
          <a:bodyPr wrap="square" anchor="t">
            <a:spAutoFit/>
          </a:bodyPr>
          <a:lstStyle/>
          <a:p>
            <a:pPr>
              <a:lnSpc>
                <a:spcPct val="150000"/>
              </a:lnSpc>
            </a:pPr>
            <a:r>
              <a:rPr lang="en-US" altLang="zh-CN" sz="1100" dirty="0">
                <a:cs typeface="+mn-ea"/>
                <a:sym typeface="+mn-lt"/>
              </a:rPr>
              <a:t>Mendez-Sanchez </a:t>
            </a:r>
            <a:r>
              <a:rPr lang="en-US" altLang="zh-CN" sz="1100" dirty="0" err="1">
                <a:cs typeface="+mn-ea"/>
                <a:sym typeface="+mn-lt"/>
              </a:rPr>
              <a:t>N,et</a:t>
            </a:r>
            <a:r>
              <a:rPr lang="en-US" altLang="zh-CN" sz="1100" dirty="0">
                <a:cs typeface="+mn-ea"/>
                <a:sym typeface="+mn-lt"/>
              </a:rPr>
              <a:t> </a:t>
            </a:r>
            <a:r>
              <a:rPr lang="en-US" altLang="zh-CN" sz="1100" dirty="0" err="1">
                <a:cs typeface="+mn-ea"/>
                <a:sym typeface="+mn-lt"/>
              </a:rPr>
              <a:t>al.Liver</a:t>
            </a:r>
            <a:r>
              <a:rPr lang="en-US" altLang="zh-CN" sz="1100" dirty="0">
                <a:cs typeface="+mn-ea"/>
                <a:sym typeface="+mn-lt"/>
              </a:rPr>
              <a:t> International.2007;27(4):423-433.《</a:t>
            </a:r>
            <a:r>
              <a:rPr lang="zh-CN" altLang="en-US" sz="1100" dirty="0">
                <a:cs typeface="+mn-ea"/>
                <a:sym typeface="+mn-lt"/>
              </a:rPr>
              <a:t>欧洲肝病学会非酒精性脂肪性肝病专家共识</a:t>
            </a:r>
            <a:r>
              <a:rPr lang="en-US" altLang="zh-CN" sz="1100" dirty="0">
                <a:cs typeface="+mn-ea"/>
                <a:sym typeface="+mn-lt"/>
              </a:rPr>
              <a:t>》</a:t>
            </a:r>
            <a:endParaRPr lang="en-US" altLang="zh-CN" sz="1100" dirty="0">
              <a:cs typeface="+mn-ea"/>
              <a:sym typeface="+mn-lt"/>
            </a:endParaRPr>
          </a:p>
          <a:p>
            <a:pPr>
              <a:lnSpc>
                <a:spcPct val="150000"/>
              </a:lnSpc>
            </a:pPr>
            <a:r>
              <a:rPr lang="zh-CN" altLang="en-US" sz="1100" noProof="1">
                <a:cs typeface="+mn-ea"/>
                <a:sym typeface="+mn-lt"/>
              </a:rPr>
              <a:t>J Hepatol. 2018 Feb;68(2):305-315. doi: 10.1016/j.jhep.2017.11.013. </a:t>
            </a:r>
            <a:endParaRPr lang="zh-CN" altLang="en-US" sz="1100" noProof="1">
              <a:cs typeface="+mn-ea"/>
              <a:sym typeface="+mn-lt"/>
            </a:endParaRPr>
          </a:p>
        </p:txBody>
      </p:sp>
      <p:sp>
        <p:nvSpPr>
          <p:cNvPr id="9" name="文本框 8"/>
          <p:cNvSpPr txBox="1"/>
          <p:nvPr/>
        </p:nvSpPr>
        <p:spPr>
          <a:xfrm>
            <a:off x="6407937" y="2192362"/>
            <a:ext cx="5119616" cy="1568450"/>
          </a:xfrm>
          <a:prstGeom prst="rect">
            <a:avLst/>
          </a:prstGeom>
          <a:noFill/>
        </p:spPr>
        <p:txBody>
          <a:bodyPr wrap="square" rtlCol="0" anchor="t">
            <a:spAutoFit/>
          </a:bodyPr>
          <a:lstStyle/>
          <a:p>
            <a:pPr marL="0" indent="0">
              <a:lnSpc>
                <a:spcPct val="150000"/>
              </a:lnSpc>
              <a:spcBef>
                <a:spcPct val="0"/>
              </a:spcBef>
              <a:buNone/>
            </a:pPr>
            <a:r>
              <a:rPr lang="zh-CN" altLang="en-US" sz="1600"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瞬时弹性成像检测</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的肝脏弹性</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lt"/>
              </a:rPr>
              <a:t>(LSM)</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值对</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lt"/>
              </a:rPr>
              <a:t>NAFLD</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患者肝纤维化的诊断效率</a:t>
            </a:r>
            <a:r>
              <a:rPr lang="zh-CN" altLang="en-US" sz="1600"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优于</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lt"/>
              </a:rPr>
              <a:t>NFS、APRI、FIB-4</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等预测模型</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有助于区分无／轻度肝纤维化</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(F0</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F1</a:t>
            </a:r>
            <a:r>
              <a:rPr lang="zh-CN" altLang="en-US" sz="16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)与进展期肝纤维化</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(F3</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F4)  </a:t>
            </a:r>
            <a:r>
              <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600" spc="3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0" name="标题 2"/>
          <p:cNvSpPr>
            <a:spLocks noGrp="1"/>
          </p:cNvSpPr>
          <p:nvPr>
            <p:ph type="title"/>
          </p:nvPr>
        </p:nvSpPr>
        <p:spPr>
          <a:xfrm>
            <a:off x="1561183" y="841182"/>
            <a:ext cx="9245780" cy="3683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无创诊断的运用为基层医院筛查和管理 </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M</a:t>
            </a:r>
            <a:r>
              <a:rPr lang="en-GB"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提供合适选择 </a:t>
            </a:r>
            <a:endPar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1" name="文本框 10"/>
          <p:cNvSpPr txBox="1"/>
          <p:nvPr/>
        </p:nvSpPr>
        <p:spPr>
          <a:xfrm>
            <a:off x="6425565" y="4229100"/>
            <a:ext cx="5102225" cy="1568450"/>
          </a:xfrm>
          <a:prstGeom prst="rect">
            <a:avLst/>
          </a:prstGeom>
          <a:noFill/>
        </p:spPr>
        <p:txBody>
          <a:bodyPr wrap="square" rtlCol="0" anchor="t">
            <a:spAutoFit/>
          </a:bodyPr>
          <a:lstStyle>
            <a:defPPr>
              <a:defRPr lang="zh-CN"/>
            </a:defPPr>
            <a:lvl1pPr indent="0">
              <a:lnSpc>
                <a:spcPct val="150000"/>
              </a:lnSpc>
              <a:spcBef>
                <a:spcPct val="0"/>
              </a:spcBef>
              <a:buNone/>
              <a:defRPr sz="1600" spc="300">
                <a:solidFill>
                  <a:srgbClr val="C00000"/>
                </a:solidFill>
                <a:latin typeface="+mn-ea"/>
                <a:cs typeface="微软雅黑" panose="020B0503020204020204" pitchFamily="34" charset="-122"/>
              </a:defRPr>
            </a:lvl1pPr>
          </a:lstStyle>
          <a:p>
            <a:r>
              <a:rPr lang="zh-CN" altLang="en-US" dirty="0">
                <a:solidFill>
                  <a:schemeClr val="tx1"/>
                </a:solidFill>
                <a:latin typeface="微软雅黑" panose="020B0503020204020204" pitchFamily="34" charset="-122"/>
                <a:ea typeface="微软雅黑" panose="020B0503020204020204" pitchFamily="34" charset="-122"/>
                <a:sym typeface="+mn-lt"/>
              </a:rPr>
              <a:t>肝活检为有创检查，并非所有患者都需要行肝活检检查，</a:t>
            </a:r>
            <a:r>
              <a:rPr lang="zh-CN" altLang="en-US" b="1" dirty="0">
                <a:latin typeface="微软雅黑" panose="020B0503020204020204" pitchFamily="34" charset="-122"/>
                <a:ea typeface="微软雅黑" panose="020B0503020204020204" pitchFamily="34" charset="-122"/>
                <a:sym typeface="+mn-lt"/>
              </a:rPr>
              <a:t>对于基层医院筛查</a:t>
            </a:r>
            <a:r>
              <a:rPr lang="en-US" altLang="zh-CN" b="1" dirty="0">
                <a:latin typeface="微软雅黑" panose="020B0503020204020204" pitchFamily="34" charset="-122"/>
                <a:ea typeface="微软雅黑" panose="020B0503020204020204" pitchFamily="34" charset="-122"/>
                <a:sym typeface="+mn-lt"/>
              </a:rPr>
              <a:t>M</a:t>
            </a:r>
            <a:r>
              <a:rPr lang="en-GB" altLang="zh-CN" b="1" spc="0" dirty="0">
                <a:latin typeface="微软雅黑" panose="020B0503020204020204" pitchFamily="34" charset="-122"/>
                <a:ea typeface="微软雅黑" panose="020B0503020204020204" pitchFamily="34" charset="-122"/>
                <a:sym typeface="+mn-lt"/>
              </a:rPr>
              <a:t>AFLD</a:t>
            </a:r>
            <a:r>
              <a:rPr lang="zh-CN" altLang="en-US" b="1" dirty="0">
                <a:latin typeface="微软雅黑" panose="020B0503020204020204" pitchFamily="34" charset="-122"/>
                <a:ea typeface="微软雅黑" panose="020B0503020204020204" pitchFamily="34" charset="-122"/>
                <a:sym typeface="+mn-lt"/>
              </a:rPr>
              <a:t>高风险人群 </a:t>
            </a:r>
            <a:r>
              <a:rPr lang="zh-CN" altLang="en-GB" b="1" dirty="0">
                <a:latin typeface="微软雅黑" panose="020B0503020204020204" pitchFamily="34" charset="-122"/>
                <a:ea typeface="微软雅黑" panose="020B0503020204020204" pitchFamily="34" charset="-122"/>
                <a:sym typeface="+mn-lt"/>
              </a:rPr>
              <a:t>，</a:t>
            </a:r>
            <a:r>
              <a:rPr lang="zh-CN" altLang="en-US" b="1" dirty="0">
                <a:latin typeface="微软雅黑" panose="020B0503020204020204" pitchFamily="34" charset="-122"/>
                <a:ea typeface="微软雅黑" panose="020B0503020204020204" pitchFamily="34" charset="-122"/>
                <a:sym typeface="+mn-lt"/>
              </a:rPr>
              <a:t>评估疾病的进展、疗效和预后，无创诊断不失为一种合适的选择 </a:t>
            </a:r>
            <a:endParaRPr lang="en-US" altLang="zh-CN" b="1" dirty="0">
              <a:latin typeface="微软雅黑" panose="020B0503020204020204" pitchFamily="34" charset="-122"/>
              <a:ea typeface="微软雅黑" panose="020B0503020204020204" pitchFamily="34" charset="-122"/>
              <a:sym typeface="+mn-lt"/>
            </a:endParaRPr>
          </a:p>
        </p:txBody>
      </p:sp>
      <p:sp>
        <p:nvSpPr>
          <p:cNvPr id="12" name="矩形 11"/>
          <p:cNvSpPr/>
          <p:nvPr/>
        </p:nvSpPr>
        <p:spPr>
          <a:xfrm>
            <a:off x="6115605" y="1689948"/>
            <a:ext cx="5503265" cy="4259913"/>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 name="矩形 12"/>
          <p:cNvSpPr/>
          <p:nvPr/>
        </p:nvSpPr>
        <p:spPr>
          <a:xfrm>
            <a:off x="533947" y="1671085"/>
            <a:ext cx="5503264" cy="4278776"/>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 name="矩形 1"/>
          <p:cNvSpPr/>
          <p:nvPr/>
        </p:nvSpPr>
        <p:spPr>
          <a:xfrm>
            <a:off x="6605139" y="1784752"/>
            <a:ext cx="4632960" cy="368300"/>
          </a:xfrm>
          <a:prstGeom prst="rect">
            <a:avLst/>
          </a:prstGeom>
        </p:spPr>
        <p:txBody>
          <a:bodyPr wrap="none">
            <a:spAutoFit/>
          </a:bodyPr>
          <a:lstStyle/>
          <a:p>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sym typeface="+mn-lt"/>
              </a:rPr>
              <a:t>2018年非酒精性脂肪性肝病防治指南</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矩形 2"/>
          <p:cNvSpPr/>
          <p:nvPr/>
        </p:nvSpPr>
        <p:spPr>
          <a:xfrm>
            <a:off x="6389627" y="3770850"/>
            <a:ext cx="5755045" cy="460375"/>
          </a:xfrm>
          <a:prstGeom prst="rect">
            <a:avLst/>
          </a:prstGeom>
        </p:spPr>
        <p:txBody>
          <a:bodyPr wrap="square">
            <a:spAutoFit/>
          </a:bodyPr>
          <a:lstStyle/>
          <a:p>
            <a:pPr>
              <a:lnSpc>
                <a:spcPct val="150000"/>
              </a:lnSpc>
            </a:pP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sym typeface="+mn-lt"/>
              </a:rPr>
              <a:t>201</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sym typeface="+mn-lt"/>
              </a:rPr>
              <a:t>9</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sym typeface="+mn-lt"/>
              </a:rPr>
              <a:t>年中外非酒精性脂肪性肝病诊疗指南解读 </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14" name="图片 13"/>
          <p:cNvPicPr>
            <a:picLocks noChangeAspect="1" noChangeArrowheads="1"/>
          </p:cNvPicPr>
          <p:nvPr/>
        </p:nvPicPr>
        <p:blipFill rotWithShape="1">
          <a:blip r:embed="rId2">
            <a:extLst>
              <a:ext uri="{28A0092B-C50C-407E-A947-70E740481C1C}">
                <a14:useLocalDpi xmlns:a14="http://schemas.microsoft.com/office/drawing/2010/main" val="0"/>
              </a:ext>
            </a:extLst>
          </a:blip>
          <a:srcRect l="11433" r="10515"/>
          <a:stretch>
            <a:fillRect/>
          </a:stretch>
        </p:blipFill>
        <p:spPr bwMode="auto">
          <a:xfrm>
            <a:off x="737387" y="2247551"/>
            <a:ext cx="5116475" cy="368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irst-aid-kit_230218"/>
          <p:cNvSpPr>
            <a:spLocks noChangeAspect="1"/>
          </p:cNvSpPr>
          <p:nvPr/>
        </p:nvSpPr>
        <p:spPr bwMode="auto">
          <a:xfrm>
            <a:off x="646070" y="727231"/>
            <a:ext cx="609685" cy="57803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050" h="577437">
                <a:moveTo>
                  <a:pt x="439199" y="560501"/>
                </a:moveTo>
                <a:lnTo>
                  <a:pt x="533192" y="560501"/>
                </a:lnTo>
                <a:lnTo>
                  <a:pt x="533192" y="577437"/>
                </a:lnTo>
                <a:lnTo>
                  <a:pt x="439199" y="577437"/>
                </a:lnTo>
                <a:close/>
                <a:moveTo>
                  <a:pt x="60898" y="560501"/>
                </a:moveTo>
                <a:lnTo>
                  <a:pt x="154891" y="560501"/>
                </a:lnTo>
                <a:lnTo>
                  <a:pt x="154891" y="577437"/>
                </a:lnTo>
                <a:lnTo>
                  <a:pt x="60898" y="577437"/>
                </a:lnTo>
                <a:close/>
                <a:moveTo>
                  <a:pt x="276323" y="247191"/>
                </a:moveTo>
                <a:lnTo>
                  <a:pt x="332800" y="247191"/>
                </a:lnTo>
                <a:lnTo>
                  <a:pt x="332800" y="293334"/>
                </a:lnTo>
                <a:lnTo>
                  <a:pt x="379148" y="293334"/>
                </a:lnTo>
                <a:lnTo>
                  <a:pt x="379148" y="349732"/>
                </a:lnTo>
                <a:lnTo>
                  <a:pt x="332800" y="349732"/>
                </a:lnTo>
                <a:lnTo>
                  <a:pt x="332800" y="396014"/>
                </a:lnTo>
                <a:lnTo>
                  <a:pt x="276323" y="396014"/>
                </a:lnTo>
                <a:lnTo>
                  <a:pt x="276323" y="349732"/>
                </a:lnTo>
                <a:lnTo>
                  <a:pt x="230114" y="349732"/>
                </a:lnTo>
                <a:lnTo>
                  <a:pt x="230114" y="293334"/>
                </a:lnTo>
                <a:lnTo>
                  <a:pt x="276323" y="293334"/>
                </a:lnTo>
                <a:close/>
                <a:moveTo>
                  <a:pt x="304594" y="190091"/>
                </a:moveTo>
                <a:cubicBezTo>
                  <a:pt x="231741" y="190091"/>
                  <a:pt x="172904" y="248987"/>
                  <a:pt x="172904" y="321602"/>
                </a:cubicBezTo>
                <a:cubicBezTo>
                  <a:pt x="172904" y="394216"/>
                  <a:pt x="231741" y="453112"/>
                  <a:pt x="304594" y="453112"/>
                </a:cubicBezTo>
                <a:cubicBezTo>
                  <a:pt x="377308" y="453112"/>
                  <a:pt x="436284" y="394216"/>
                  <a:pt x="436284" y="321602"/>
                </a:cubicBezTo>
                <a:cubicBezTo>
                  <a:pt x="436284" y="248987"/>
                  <a:pt x="377308" y="190091"/>
                  <a:pt x="304594" y="190091"/>
                </a:cubicBezTo>
                <a:close/>
                <a:moveTo>
                  <a:pt x="47042" y="97521"/>
                </a:moveTo>
                <a:lnTo>
                  <a:pt x="562008" y="97521"/>
                </a:lnTo>
                <a:cubicBezTo>
                  <a:pt x="587958" y="97521"/>
                  <a:pt x="609050" y="118446"/>
                  <a:pt x="609050" y="144499"/>
                </a:cubicBezTo>
                <a:lnTo>
                  <a:pt x="609050" y="498704"/>
                </a:lnTo>
                <a:cubicBezTo>
                  <a:pt x="609050" y="524618"/>
                  <a:pt x="587958" y="545682"/>
                  <a:pt x="562008" y="545682"/>
                </a:cubicBezTo>
                <a:lnTo>
                  <a:pt x="47042" y="545682"/>
                </a:lnTo>
                <a:cubicBezTo>
                  <a:pt x="21092" y="545682"/>
                  <a:pt x="0" y="524618"/>
                  <a:pt x="0" y="498704"/>
                </a:cubicBezTo>
                <a:lnTo>
                  <a:pt x="0" y="144499"/>
                </a:lnTo>
                <a:cubicBezTo>
                  <a:pt x="0" y="118446"/>
                  <a:pt x="21092" y="97521"/>
                  <a:pt x="47042" y="97521"/>
                </a:cubicBezTo>
                <a:close/>
                <a:moveTo>
                  <a:pt x="252719" y="0"/>
                </a:moveTo>
                <a:lnTo>
                  <a:pt x="351250" y="0"/>
                </a:lnTo>
                <a:cubicBezTo>
                  <a:pt x="377895" y="0"/>
                  <a:pt x="399683" y="21617"/>
                  <a:pt x="399683" y="48361"/>
                </a:cubicBezTo>
                <a:lnTo>
                  <a:pt x="399683" y="76352"/>
                </a:lnTo>
                <a:lnTo>
                  <a:pt x="368319" y="76352"/>
                </a:lnTo>
                <a:lnTo>
                  <a:pt x="368319" y="48361"/>
                </a:lnTo>
                <a:cubicBezTo>
                  <a:pt x="368319" y="38938"/>
                  <a:pt x="360687" y="31317"/>
                  <a:pt x="351250" y="31317"/>
                </a:cubicBezTo>
                <a:lnTo>
                  <a:pt x="252719" y="31317"/>
                </a:lnTo>
                <a:cubicBezTo>
                  <a:pt x="243283" y="31317"/>
                  <a:pt x="235650" y="38938"/>
                  <a:pt x="235650" y="48361"/>
                </a:cubicBezTo>
                <a:lnTo>
                  <a:pt x="235650" y="76352"/>
                </a:lnTo>
                <a:lnTo>
                  <a:pt x="204287" y="76352"/>
                </a:lnTo>
                <a:lnTo>
                  <a:pt x="204287" y="48361"/>
                </a:lnTo>
                <a:cubicBezTo>
                  <a:pt x="204287" y="21617"/>
                  <a:pt x="226075" y="0"/>
                  <a:pt x="252719" y="0"/>
                </a:cubicBezTo>
                <a:close/>
              </a:path>
            </a:pathLst>
          </a:custGeom>
          <a:solidFill>
            <a:schemeClr val="tx1"/>
          </a:solidFill>
          <a:ln>
            <a:noFill/>
          </a:ln>
        </p:spPr>
      </p:sp>
      <p:sp>
        <p:nvSpPr>
          <p:cNvPr id="4" name="文本框 3"/>
          <p:cNvSpPr txBox="1"/>
          <p:nvPr/>
        </p:nvSpPr>
        <p:spPr>
          <a:xfrm>
            <a:off x="604515" y="1783843"/>
            <a:ext cx="5579558" cy="337185"/>
          </a:xfrm>
          <a:prstGeom prst="rect">
            <a:avLst/>
          </a:prstGeom>
          <a:noFill/>
        </p:spPr>
        <p:txBody>
          <a:bodyPr wrap="square" rtlCol="0">
            <a:spAutoFit/>
          </a:bodyPr>
          <a:lstStyle/>
          <a:p>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FIB-4</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NFS</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可方便疾病随访和进行风险分层管理</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33"/>
          <p:cNvGrpSpPr/>
          <p:nvPr/>
        </p:nvGrpSpPr>
        <p:grpSpPr bwMode="auto">
          <a:xfrm>
            <a:off x="5600152" y="1949418"/>
            <a:ext cx="1768633" cy="574069"/>
            <a:chOff x="228180" y="1146930"/>
            <a:chExt cx="1832795" cy="978967"/>
          </a:xfrm>
          <a:solidFill>
            <a:srgbClr val="DEEBF7"/>
          </a:solidFill>
        </p:grpSpPr>
        <p:sp>
          <p:nvSpPr>
            <p:cNvPr id="6" name="圆角矩形 73"/>
            <p:cNvSpPr>
              <a:spLocks noChangeArrowheads="1"/>
            </p:cNvSpPr>
            <p:nvPr/>
          </p:nvSpPr>
          <p:spPr bwMode="auto">
            <a:xfrm>
              <a:off x="228180" y="1146930"/>
              <a:ext cx="1792508" cy="978967"/>
            </a:xfrm>
            <a:prstGeom prst="roundRect">
              <a:avLst>
                <a:gd name="adj" fmla="val 10000"/>
              </a:avLst>
            </a:prstGeom>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a:lnSpc>
                  <a:spcPct val="150000"/>
                </a:lnSpc>
                <a:defRPr/>
              </a:pPr>
              <a:endParaRPr lang="en-US" altLang="zh-CN" sz="1600" b="1" spc="300" dirty="0">
                <a:latin typeface="+mn-ea"/>
                <a:ea typeface="+mn-ea"/>
              </a:endParaRPr>
            </a:p>
          </p:txBody>
        </p:sp>
        <p:sp>
          <p:nvSpPr>
            <p:cNvPr id="7" name="圆角矩形 4"/>
            <p:cNvSpPr>
              <a:spLocks noChangeArrowheads="1"/>
            </p:cNvSpPr>
            <p:nvPr/>
          </p:nvSpPr>
          <p:spPr bwMode="auto">
            <a:xfrm>
              <a:off x="268465" y="1309725"/>
              <a:ext cx="1792510" cy="653376"/>
            </a:xfrm>
            <a:prstGeom prst="rect">
              <a:avLst/>
            </a:prstGeom>
            <a:noFill/>
            <a:ln w="9525">
              <a:noFill/>
              <a:miter lim="800000"/>
            </a:ln>
            <a:effectLst>
              <a:outerShdw dist="20000" sx="1000" sy="1000" rotWithShape="0">
                <a:srgbClr val="000000"/>
              </a:outerShdw>
            </a:effectLst>
          </p:spPr>
          <p:txBody>
            <a:bodyPr lIns="60008" tIns="60008" rIns="60008" bIns="60008" anchor="ctr"/>
            <a:lstStyle>
              <a:lvl1pPr defTabSz="933450">
                <a:defRPr>
                  <a:solidFill>
                    <a:schemeClr val="tx1"/>
                  </a:solidFill>
                  <a:latin typeface="Arial" panose="020B0604020202020204" pitchFamily="34" charset="0"/>
                  <a:ea typeface="宋体" panose="02010600030101010101" pitchFamily="2" charset="-122"/>
                </a:defRPr>
              </a:lvl1pPr>
              <a:lvl2pPr marL="742950" indent="-285750" defTabSz="933450">
                <a:defRPr>
                  <a:solidFill>
                    <a:schemeClr val="tx1"/>
                  </a:solidFill>
                  <a:latin typeface="Arial" panose="020B0604020202020204" pitchFamily="34" charset="0"/>
                  <a:ea typeface="宋体" panose="02010600030101010101" pitchFamily="2" charset="-122"/>
                </a:defRPr>
              </a:lvl2pPr>
              <a:lvl3pPr marL="1143000" indent="-228600" defTabSz="933450">
                <a:defRPr>
                  <a:solidFill>
                    <a:schemeClr val="tx1"/>
                  </a:solidFill>
                  <a:latin typeface="Arial" panose="020B0604020202020204" pitchFamily="34" charset="0"/>
                  <a:ea typeface="宋体" panose="02010600030101010101" pitchFamily="2" charset="-122"/>
                </a:defRPr>
              </a:lvl3pPr>
              <a:lvl4pPr marL="1600200" indent="-228600" defTabSz="933450">
                <a:defRPr>
                  <a:solidFill>
                    <a:schemeClr val="tx1"/>
                  </a:solidFill>
                  <a:latin typeface="Arial" panose="020B0604020202020204" pitchFamily="34" charset="0"/>
                  <a:ea typeface="宋体" panose="02010600030101010101" pitchFamily="2" charset="-122"/>
                </a:defRPr>
              </a:lvl4pPr>
              <a:lvl5pPr marL="2057400" indent="-228600" defTabSz="933450">
                <a:defRPr>
                  <a:solidFill>
                    <a:schemeClr val="tx1"/>
                  </a:solidFill>
                  <a:latin typeface="Arial" panose="020B060402020202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ct val="35000"/>
                </a:spcAft>
                <a:defRPr/>
              </a:pPr>
              <a:r>
                <a:rPr lang="zh-CN" altLang="en-US" sz="1400" spc="300" noProof="1">
                  <a:solidFill>
                    <a:srgbClr val="C00000"/>
                  </a:solidFill>
                  <a:latin typeface="+mn-ea"/>
                  <a:ea typeface="+mn-ea"/>
                </a:rPr>
                <a:t>低风险</a:t>
              </a:r>
              <a:r>
                <a:rPr altLang="en-US" sz="1400" spc="300" noProof="1">
                  <a:solidFill>
                    <a:srgbClr val="C00000"/>
                  </a:solidFill>
                  <a:latin typeface="+mn-ea"/>
                  <a:ea typeface="+mn-ea"/>
                </a:rPr>
                <a:t>人群</a:t>
              </a:r>
              <a:endParaRPr lang="en-US" altLang="zh-CN" sz="1400" spc="300" noProof="1">
                <a:solidFill>
                  <a:srgbClr val="C00000"/>
                </a:solidFill>
                <a:latin typeface="+mn-ea"/>
                <a:ea typeface="+mn-ea"/>
              </a:endParaRPr>
            </a:p>
          </p:txBody>
        </p:sp>
      </p:grpSp>
      <p:cxnSp>
        <p:nvCxnSpPr>
          <p:cNvPr id="8" name="直接连接符 7"/>
          <p:cNvCxnSpPr/>
          <p:nvPr/>
        </p:nvCxnSpPr>
        <p:spPr bwMode="auto">
          <a:xfrm>
            <a:off x="7844158" y="4847372"/>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0"/>
          <p:cNvGrpSpPr/>
          <p:nvPr/>
        </p:nvGrpSpPr>
        <p:grpSpPr bwMode="auto">
          <a:xfrm>
            <a:off x="6014338" y="4817152"/>
            <a:ext cx="2024350" cy="801377"/>
            <a:chOff x="58659" y="1199843"/>
            <a:chExt cx="1814197" cy="984475"/>
          </a:xfrm>
          <a:solidFill>
            <a:srgbClr val="E64A0E"/>
          </a:solidFill>
        </p:grpSpPr>
        <p:sp>
          <p:nvSpPr>
            <p:cNvPr id="10" name="圆角矩形 70"/>
            <p:cNvSpPr/>
            <p:nvPr/>
          </p:nvSpPr>
          <p:spPr>
            <a:xfrm>
              <a:off x="69740" y="1214491"/>
              <a:ext cx="1747682" cy="969827"/>
            </a:xfrm>
            <a:prstGeom prst="roundRect">
              <a:avLst>
                <a:gd name="adj" fmla="val 10000"/>
              </a:avLst>
            </a:prstGeom>
            <a:ln>
              <a:solidFill>
                <a:srgbClr val="C00000"/>
              </a:solidFill>
            </a:ln>
          </p:spPr>
          <p:style>
            <a:lnRef idx="2">
              <a:schemeClr val="accent1"/>
            </a:lnRef>
            <a:fillRef idx="1">
              <a:schemeClr val="lt1"/>
            </a:fillRef>
            <a:effectRef idx="0">
              <a:schemeClr val="accent1"/>
            </a:effectRef>
            <a:fontRef idx="minor">
              <a:schemeClr val="dk1"/>
            </a:fontRef>
          </p:style>
          <p:txBody>
            <a:bodyPr/>
            <a:lstStyle/>
            <a:p>
              <a:pPr>
                <a:lnSpc>
                  <a:spcPct val="150000"/>
                </a:lnSpc>
                <a:defRPr/>
              </a:pPr>
              <a:endParaRPr lang="zh-CN" altLang="en-US" b="1" spc="300" noProof="1">
                <a:solidFill>
                  <a:srgbClr val="FFFFFF"/>
                </a:solidFill>
                <a:latin typeface="+mn-ea"/>
              </a:endParaRPr>
            </a:p>
          </p:txBody>
        </p:sp>
        <p:sp>
          <p:nvSpPr>
            <p:cNvPr id="11" name="圆角矩形 4"/>
            <p:cNvSpPr/>
            <p:nvPr/>
          </p:nvSpPr>
          <p:spPr>
            <a:xfrm>
              <a:off x="58659" y="1199843"/>
              <a:ext cx="1814197" cy="923484"/>
            </a:xfrm>
            <a:prstGeom prst="rect">
              <a:avLst/>
            </a:prstGeom>
            <a:noFill/>
          </p:spPr>
          <p:style>
            <a:lnRef idx="0">
              <a:scrgbClr r="0" g="0" b="0"/>
            </a:lnRef>
            <a:fillRef idx="0">
              <a:scrgbClr r="0" g="0" b="0"/>
            </a:fillRef>
            <a:effectRef idx="0">
              <a:scrgbClr r="0" g="0" b="0"/>
            </a:effectRef>
            <a:fontRef idx="minor">
              <a:schemeClr val="lt1"/>
            </a:fontRef>
          </p:style>
          <p:txBody>
            <a:bodyPr lIns="60008" tIns="60008" rIns="60008" bIns="60008" spcCol="1270" anchor="ctr"/>
            <a:lstStyle/>
            <a:p>
              <a:pPr algn="ctr" defTabSz="700405">
                <a:lnSpc>
                  <a:spcPct val="150000"/>
                </a:lnSpc>
                <a:spcAft>
                  <a:spcPct val="35000"/>
                </a:spcAft>
                <a:defRPr/>
              </a:pPr>
              <a:r>
                <a:rPr lang="zh-CN" altLang="en-US" sz="1400" b="1" spc="300" noProof="1">
                  <a:solidFill>
                    <a:schemeClr val="tx1"/>
                  </a:solidFill>
                  <a:latin typeface="+mn-ea"/>
                </a:rPr>
                <a:t>进一步诊断评估</a:t>
              </a:r>
              <a:endParaRPr lang="en-US" altLang="zh-CN" sz="1400" b="1" spc="300" noProof="1">
                <a:solidFill>
                  <a:schemeClr val="tx1"/>
                </a:solidFill>
                <a:latin typeface="+mn-ea"/>
              </a:endParaRPr>
            </a:p>
            <a:p>
              <a:pPr algn="ctr" defTabSz="700405">
                <a:lnSpc>
                  <a:spcPct val="150000"/>
                </a:lnSpc>
                <a:spcAft>
                  <a:spcPct val="35000"/>
                </a:spcAft>
                <a:defRPr/>
              </a:pPr>
              <a:r>
                <a:rPr lang="en-US" altLang="zh-CN" sz="1400" b="1" spc="300" noProof="1">
                  <a:solidFill>
                    <a:schemeClr val="tx1"/>
                  </a:solidFill>
                  <a:latin typeface="+mn-ea"/>
                </a:rPr>
                <a:t>TE</a:t>
              </a:r>
              <a:r>
                <a:rPr lang="zh-CN" altLang="en-US" sz="1400" b="1" spc="300" noProof="1">
                  <a:solidFill>
                    <a:schemeClr val="tx1"/>
                  </a:solidFill>
                  <a:latin typeface="+mn-ea"/>
                </a:rPr>
                <a:t>、肝穿等</a:t>
              </a:r>
              <a:endParaRPr lang="en-GB" sz="1400" b="1" spc="300" noProof="1">
                <a:solidFill>
                  <a:schemeClr val="tx1"/>
                </a:solidFill>
                <a:latin typeface="+mn-ea"/>
              </a:endParaRPr>
            </a:p>
          </p:txBody>
        </p:sp>
      </p:grpSp>
      <p:sp>
        <p:nvSpPr>
          <p:cNvPr id="12" name="圆角矩形 22"/>
          <p:cNvSpPr>
            <a:spLocks noChangeArrowheads="1"/>
          </p:cNvSpPr>
          <p:nvPr/>
        </p:nvSpPr>
        <p:spPr bwMode="auto">
          <a:xfrm>
            <a:off x="2934782" y="3218502"/>
            <a:ext cx="1151482" cy="788324"/>
          </a:xfrm>
          <a:prstGeom prst="roundRect">
            <a:avLst>
              <a:gd name="adj" fmla="val 10000"/>
            </a:avLst>
          </a:prstGeom>
        </p:spPr>
        <p:style>
          <a:lnRef idx="2">
            <a:schemeClr val="dk1"/>
          </a:lnRef>
          <a:fillRef idx="1">
            <a:schemeClr val="lt1"/>
          </a:fillRef>
          <a:effectRef idx="0">
            <a:schemeClr val="dk1"/>
          </a:effectRef>
          <a:fontRef idx="minor">
            <a:schemeClr val="dk1"/>
          </a:fontRef>
        </p:style>
        <p:txBody>
          <a:bodyPr/>
          <a:lstStyle>
            <a:lvl1pPr>
              <a:defRPr sz="2400">
                <a:solidFill>
                  <a:schemeClr val="tx1"/>
                </a:solidFill>
                <a:latin typeface="Verdana" panose="020B0604030504040204" pitchFamily="34" charset="0"/>
                <a:ea typeface="微软雅黑" panose="020B0503020204020204" pitchFamily="34" charset="-122"/>
              </a:defRPr>
            </a:lvl1pPr>
            <a:lvl2pPr marL="742950" indent="-285750">
              <a:defRPr sz="2400">
                <a:solidFill>
                  <a:schemeClr val="tx1"/>
                </a:solidFill>
                <a:latin typeface="Verdana" panose="020B0604030504040204" pitchFamily="34" charset="0"/>
                <a:ea typeface="微软雅黑" panose="020B0503020204020204" pitchFamily="34" charset="-122"/>
              </a:defRPr>
            </a:lvl2pPr>
            <a:lvl3pPr marL="1143000" indent="-228600">
              <a:defRPr sz="2400">
                <a:solidFill>
                  <a:schemeClr val="tx1"/>
                </a:solidFill>
                <a:latin typeface="Verdana" panose="020B0604030504040204" pitchFamily="34" charset="0"/>
                <a:ea typeface="微软雅黑" panose="020B0503020204020204" pitchFamily="34" charset="-122"/>
              </a:defRPr>
            </a:lvl3pPr>
            <a:lvl4pPr marL="1600200" indent="-228600">
              <a:defRPr sz="2400">
                <a:solidFill>
                  <a:schemeClr val="tx1"/>
                </a:solidFill>
                <a:latin typeface="Verdana" panose="020B0604030504040204" pitchFamily="34" charset="0"/>
                <a:ea typeface="微软雅黑" panose="020B0503020204020204" pitchFamily="34" charset="-122"/>
              </a:defRPr>
            </a:lvl4pPr>
            <a:lvl5pPr marL="2057400" indent="-228600">
              <a:defRPr sz="2400">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a:lnSpc>
                <a:spcPct val="150000"/>
              </a:lnSpc>
              <a:defRPr/>
            </a:pPr>
            <a:endParaRPr lang="en-US" altLang="zh-CN" sz="1600" spc="300" dirty="0">
              <a:latin typeface="+mn-ea"/>
              <a:ea typeface="+mn-ea"/>
            </a:endParaRPr>
          </a:p>
        </p:txBody>
      </p:sp>
      <p:sp>
        <p:nvSpPr>
          <p:cNvPr id="13" name="右箭头 87"/>
          <p:cNvSpPr/>
          <p:nvPr/>
        </p:nvSpPr>
        <p:spPr bwMode="auto">
          <a:xfrm flipH="1">
            <a:off x="8216428" y="4953413"/>
            <a:ext cx="437430" cy="50041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sp>
        <p:nvSpPr>
          <p:cNvPr id="14" name="右箭头 4"/>
          <p:cNvSpPr/>
          <p:nvPr/>
        </p:nvSpPr>
        <p:spPr bwMode="auto">
          <a:xfrm>
            <a:off x="6047950" y="5453827"/>
            <a:ext cx="887740" cy="299905"/>
          </a:xfrm>
          <a:prstGeom prst="rect">
            <a:avLst/>
          </a:prstGeom>
        </p:spPr>
        <p:style>
          <a:lnRef idx="0">
            <a:scrgbClr r="0" g="0" b="0"/>
          </a:lnRef>
          <a:fillRef idx="0">
            <a:scrgbClr r="0" g="0" b="0"/>
          </a:fillRef>
          <a:effectRef idx="0">
            <a:scrgbClr r="0" g="0" b="0"/>
          </a:effectRef>
          <a:fontRef idx="minor">
            <a:schemeClr val="lt1"/>
          </a:fontRef>
        </p:style>
        <p:txBody>
          <a:bodyPr lIns="0" tIns="0" rIns="0" bIns="0" anchor="ctr"/>
          <a:lstStyle>
            <a:lvl1pPr defTabSz="755650">
              <a:defRPr sz="2400">
                <a:solidFill>
                  <a:schemeClr val="tx1"/>
                </a:solidFill>
                <a:latin typeface="Verdana" panose="020B0604030504040204" pitchFamily="34" charset="0"/>
                <a:ea typeface="微软雅黑" panose="020B0503020204020204" pitchFamily="34" charset="-122"/>
              </a:defRPr>
            </a:lvl1pPr>
            <a:lvl2pPr marL="742950" indent="-285750" defTabSz="755650">
              <a:defRPr sz="2400">
                <a:solidFill>
                  <a:schemeClr val="tx1"/>
                </a:solidFill>
                <a:latin typeface="Verdana" panose="020B0604030504040204" pitchFamily="34" charset="0"/>
                <a:ea typeface="微软雅黑" panose="020B0503020204020204" pitchFamily="34" charset="-122"/>
              </a:defRPr>
            </a:lvl2pPr>
            <a:lvl3pPr marL="1143000" indent="-228600" defTabSz="755650">
              <a:defRPr sz="2400">
                <a:solidFill>
                  <a:schemeClr val="tx1"/>
                </a:solidFill>
                <a:latin typeface="Verdana" panose="020B0604030504040204" pitchFamily="34" charset="0"/>
                <a:ea typeface="微软雅黑" panose="020B0503020204020204" pitchFamily="34" charset="-122"/>
              </a:defRPr>
            </a:lvl3pPr>
            <a:lvl4pPr marL="1600200" indent="-228600" defTabSz="755650">
              <a:defRPr sz="2400">
                <a:solidFill>
                  <a:schemeClr val="tx1"/>
                </a:solidFill>
                <a:latin typeface="Verdana" panose="020B0604030504040204" pitchFamily="34" charset="0"/>
                <a:ea typeface="微软雅黑" panose="020B0503020204020204" pitchFamily="34" charset="-122"/>
              </a:defRPr>
            </a:lvl4pPr>
            <a:lvl5pPr marL="2057400" indent="-228600" defTabSz="755650">
              <a:defRPr sz="2400">
                <a:solidFill>
                  <a:schemeClr val="tx1"/>
                </a:solidFill>
                <a:latin typeface="Verdana" panose="020B0604030504040204" pitchFamily="34" charset="0"/>
                <a:ea typeface="微软雅黑" panose="020B0503020204020204" pitchFamily="34" charset="-122"/>
              </a:defRPr>
            </a:lvl5pPr>
            <a:lvl6pPr marL="2514600" indent="-228600" defTabSz="75565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defTabSz="75565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defTabSz="75565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defTabSz="75565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algn="ctr" eaLnBrk="1" hangingPunct="1">
              <a:lnSpc>
                <a:spcPct val="150000"/>
              </a:lnSpc>
              <a:spcAft>
                <a:spcPct val="35000"/>
              </a:spcAft>
              <a:defRPr/>
            </a:pPr>
            <a:endParaRPr lang="zh-CN" altLang="zh-CN" sz="1600" b="1" spc="300" noProof="1">
              <a:solidFill>
                <a:srgbClr val="FFFFFF"/>
              </a:solidFill>
              <a:latin typeface="+mn-ea"/>
              <a:ea typeface="+mn-ea"/>
            </a:endParaRPr>
          </a:p>
        </p:txBody>
      </p:sp>
      <p:sp>
        <p:nvSpPr>
          <p:cNvPr id="20" name="圆角矩形 36"/>
          <p:cNvSpPr>
            <a:spLocks noChangeArrowheads="1"/>
          </p:cNvSpPr>
          <p:nvPr/>
        </p:nvSpPr>
        <p:spPr bwMode="auto">
          <a:xfrm>
            <a:off x="9599886" y="3146954"/>
            <a:ext cx="1745447" cy="790038"/>
          </a:xfrm>
          <a:prstGeom prst="roundRect">
            <a:avLst>
              <a:gd name="adj" fmla="val 10000"/>
            </a:avLst>
          </a:prstGeom>
          <a:solidFill>
            <a:srgbClr val="C00000"/>
          </a:solidFill>
          <a:ln>
            <a:solidFill>
              <a:srgbClr val="C00000"/>
            </a:solidFill>
          </a:ln>
        </p:spPr>
        <p:style>
          <a:lnRef idx="2">
            <a:schemeClr val="accent1"/>
          </a:lnRef>
          <a:fillRef idx="1">
            <a:schemeClr val="lt1"/>
          </a:fillRef>
          <a:effectRef idx="0">
            <a:schemeClr val="accent1"/>
          </a:effectRef>
          <a:fontRef idx="minor">
            <a:schemeClr val="dk1"/>
          </a:fontRef>
        </p:style>
        <p:txBody>
          <a:bodyPr/>
          <a:lstStyle>
            <a:lvl1pPr>
              <a:defRPr sz="2400">
                <a:solidFill>
                  <a:schemeClr val="tx1"/>
                </a:solidFill>
                <a:latin typeface="Verdana" panose="020B0604030504040204" pitchFamily="34" charset="0"/>
                <a:ea typeface="微软雅黑" panose="020B0503020204020204" pitchFamily="34" charset="-122"/>
              </a:defRPr>
            </a:lvl1pPr>
            <a:lvl2pPr marL="742950" indent="-285750">
              <a:defRPr sz="2400">
                <a:solidFill>
                  <a:schemeClr val="tx1"/>
                </a:solidFill>
                <a:latin typeface="Verdana" panose="020B0604030504040204" pitchFamily="34" charset="0"/>
                <a:ea typeface="微软雅黑" panose="020B0503020204020204" pitchFamily="34" charset="-122"/>
              </a:defRPr>
            </a:lvl2pPr>
            <a:lvl3pPr marL="1143000" indent="-228600">
              <a:defRPr sz="2400">
                <a:solidFill>
                  <a:schemeClr val="tx1"/>
                </a:solidFill>
                <a:latin typeface="Verdana" panose="020B0604030504040204" pitchFamily="34" charset="0"/>
                <a:ea typeface="微软雅黑" panose="020B0503020204020204" pitchFamily="34" charset="-122"/>
              </a:defRPr>
            </a:lvl3pPr>
            <a:lvl4pPr marL="1600200" indent="-228600">
              <a:defRPr sz="2400">
                <a:solidFill>
                  <a:schemeClr val="tx1"/>
                </a:solidFill>
                <a:latin typeface="Verdana" panose="020B0604030504040204" pitchFamily="34" charset="0"/>
                <a:ea typeface="微软雅黑" panose="020B0503020204020204" pitchFamily="34" charset="-122"/>
              </a:defRPr>
            </a:lvl4pPr>
            <a:lvl5pPr marL="2057400" indent="-228600">
              <a:defRPr sz="2400">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a:lnSpc>
                <a:spcPct val="150000"/>
              </a:lnSpc>
              <a:defRPr/>
            </a:pPr>
            <a:endParaRPr lang="en-US" altLang="zh-CN" sz="1600" b="1" spc="300">
              <a:latin typeface="+mn-ea"/>
              <a:ea typeface="+mn-ea"/>
            </a:endParaRPr>
          </a:p>
        </p:txBody>
      </p:sp>
      <p:sp>
        <p:nvSpPr>
          <p:cNvPr id="21" name="矩形 159"/>
          <p:cNvSpPr>
            <a:spLocks noChangeArrowheads="1"/>
          </p:cNvSpPr>
          <p:nvPr/>
        </p:nvSpPr>
        <p:spPr bwMode="auto">
          <a:xfrm>
            <a:off x="6484469" y="3774675"/>
            <a:ext cx="1493562"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endParaRPr lang="en-US" altLang="zh-CN" sz="1200" b="1" spc="300" dirty="0">
              <a:solidFill>
                <a:srgbClr val="FFFFFF"/>
              </a:solidFill>
              <a:latin typeface="+mn-ea"/>
              <a:ea typeface="+mn-ea"/>
            </a:endParaRPr>
          </a:p>
          <a:p>
            <a:pPr algn="ctr" eaLnBrk="1" hangingPunct="1">
              <a:lnSpc>
                <a:spcPct val="150000"/>
              </a:lnSpc>
              <a:buFont typeface="Arial" panose="020B0604020202020204" pitchFamily="34" charset="0"/>
              <a:buNone/>
            </a:pPr>
            <a:endParaRPr lang="zh-CN" altLang="en-US" sz="1200" b="1" spc="300" dirty="0">
              <a:solidFill>
                <a:srgbClr val="FFFFFF"/>
              </a:solidFill>
              <a:latin typeface="+mn-ea"/>
              <a:ea typeface="+mn-ea"/>
            </a:endParaRPr>
          </a:p>
          <a:p>
            <a:pPr algn="ctr" eaLnBrk="1" hangingPunct="1">
              <a:lnSpc>
                <a:spcPct val="150000"/>
              </a:lnSpc>
              <a:buFont typeface="Arial" panose="020B0604020202020204" pitchFamily="34" charset="0"/>
              <a:buNone/>
            </a:pPr>
            <a:endParaRPr lang="zh-CN" altLang="en-US" sz="1200" b="1" spc="300" dirty="0">
              <a:solidFill>
                <a:srgbClr val="FFFFFF"/>
              </a:solidFill>
              <a:latin typeface="+mn-ea"/>
              <a:ea typeface="+mn-ea"/>
            </a:endParaRPr>
          </a:p>
        </p:txBody>
      </p:sp>
      <p:sp>
        <p:nvSpPr>
          <p:cNvPr id="25" name="圆角矩形 56"/>
          <p:cNvSpPr>
            <a:spLocks noChangeArrowheads="1"/>
          </p:cNvSpPr>
          <p:nvPr/>
        </p:nvSpPr>
        <p:spPr bwMode="auto">
          <a:xfrm>
            <a:off x="10134010" y="1547579"/>
            <a:ext cx="1504664" cy="405720"/>
          </a:xfrm>
          <a:prstGeom prst="roundRect">
            <a:avLst>
              <a:gd name="adj" fmla="val 10000"/>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lstStyle>
            <a:lvl1pPr>
              <a:defRPr sz="2400">
                <a:solidFill>
                  <a:schemeClr val="tx1"/>
                </a:solidFill>
                <a:latin typeface="Verdana" panose="020B0604030504040204" pitchFamily="34" charset="0"/>
                <a:ea typeface="微软雅黑" panose="020B0503020204020204" pitchFamily="34" charset="-122"/>
              </a:defRPr>
            </a:lvl1pPr>
            <a:lvl2pPr marL="742950" indent="-285750">
              <a:defRPr sz="2400">
                <a:solidFill>
                  <a:schemeClr val="tx1"/>
                </a:solidFill>
                <a:latin typeface="Verdana" panose="020B0604030504040204" pitchFamily="34" charset="0"/>
                <a:ea typeface="微软雅黑" panose="020B0503020204020204" pitchFamily="34" charset="-122"/>
              </a:defRPr>
            </a:lvl2pPr>
            <a:lvl3pPr marL="1143000" indent="-228600">
              <a:defRPr sz="2400">
                <a:solidFill>
                  <a:schemeClr val="tx1"/>
                </a:solidFill>
                <a:latin typeface="Verdana" panose="020B0604030504040204" pitchFamily="34" charset="0"/>
                <a:ea typeface="微软雅黑" panose="020B0503020204020204" pitchFamily="34" charset="-122"/>
              </a:defRPr>
            </a:lvl3pPr>
            <a:lvl4pPr marL="1600200" indent="-228600">
              <a:defRPr sz="2400">
                <a:solidFill>
                  <a:schemeClr val="tx1"/>
                </a:solidFill>
                <a:latin typeface="Verdana" panose="020B0604030504040204" pitchFamily="34" charset="0"/>
                <a:ea typeface="微软雅黑" panose="020B0503020204020204" pitchFamily="34" charset="-122"/>
              </a:defRPr>
            </a:lvl4pPr>
            <a:lvl5pPr marL="2057400" indent="-228600">
              <a:defRPr sz="2400">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algn="ctr" eaLnBrk="1" hangingPunct="1">
              <a:lnSpc>
                <a:spcPct val="150000"/>
              </a:lnSpc>
              <a:defRPr/>
            </a:pPr>
            <a:r>
              <a:rPr lang="zh-CN" altLang="en-US" sz="1200" spc="300" noProof="1">
                <a:latin typeface="+mn-ea"/>
                <a:ea typeface="+mn-ea"/>
              </a:rPr>
              <a:t>基层</a:t>
            </a:r>
            <a:r>
              <a:rPr lang="en-US" altLang="zh-CN" sz="1200" spc="300" noProof="1">
                <a:latin typeface="+mn-ea"/>
                <a:ea typeface="+mn-ea"/>
              </a:rPr>
              <a:t>/</a:t>
            </a:r>
            <a:r>
              <a:rPr lang="zh-CN" altLang="en-US" sz="1200" spc="300" noProof="1">
                <a:latin typeface="+mn-ea"/>
                <a:ea typeface="+mn-ea"/>
              </a:rPr>
              <a:t>全科医生</a:t>
            </a:r>
            <a:endParaRPr lang="zh-CN" altLang="zh-CN" sz="1200" spc="300" noProof="1">
              <a:latin typeface="+mn-ea"/>
              <a:ea typeface="+mn-ea"/>
            </a:endParaRPr>
          </a:p>
        </p:txBody>
      </p:sp>
      <p:sp>
        <p:nvSpPr>
          <p:cNvPr id="26" name="矩形 156"/>
          <p:cNvSpPr>
            <a:spLocks noChangeArrowheads="1"/>
          </p:cNvSpPr>
          <p:nvPr/>
        </p:nvSpPr>
        <p:spPr bwMode="auto">
          <a:xfrm>
            <a:off x="9675335" y="3350639"/>
            <a:ext cx="1387592" cy="3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b="1" spc="300" dirty="0">
                <a:solidFill>
                  <a:schemeClr val="bg1"/>
                </a:solidFill>
                <a:latin typeface="+mn-ea"/>
                <a:ea typeface="+mn-ea"/>
              </a:rPr>
              <a:t>高危患者</a:t>
            </a:r>
            <a:endParaRPr lang="en-GB" altLang="zh-CN" sz="1400" b="1" spc="300" dirty="0">
              <a:solidFill>
                <a:schemeClr val="bg1"/>
              </a:solidFill>
              <a:latin typeface="+mn-ea"/>
              <a:ea typeface="+mn-ea"/>
            </a:endParaRPr>
          </a:p>
        </p:txBody>
      </p:sp>
      <p:sp>
        <p:nvSpPr>
          <p:cNvPr id="27" name="矩形: 圆角 26"/>
          <p:cNvSpPr/>
          <p:nvPr/>
        </p:nvSpPr>
        <p:spPr>
          <a:xfrm>
            <a:off x="4595307" y="2985515"/>
            <a:ext cx="4160236" cy="1511780"/>
          </a:xfrm>
          <a:prstGeom prst="round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zh-CN" altLang="en-US"/>
          </a:p>
        </p:txBody>
      </p:sp>
      <p:sp>
        <p:nvSpPr>
          <p:cNvPr id="31" name="矩形 156"/>
          <p:cNvSpPr>
            <a:spLocks noChangeArrowheads="1"/>
          </p:cNvSpPr>
          <p:nvPr/>
        </p:nvSpPr>
        <p:spPr bwMode="auto">
          <a:xfrm>
            <a:off x="4789471" y="3069764"/>
            <a:ext cx="4500634" cy="1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spc="300" dirty="0">
                <a:latin typeface="+mn-ea"/>
                <a:ea typeface="+mn-ea"/>
              </a:rPr>
              <a:t>疾病</a:t>
            </a:r>
            <a:r>
              <a:rPr lang="zh-CN" altLang="en-GB" sz="1400" spc="300" dirty="0">
                <a:latin typeface="+mn-ea"/>
                <a:ea typeface="+mn-ea"/>
              </a:rPr>
              <a:t>风险评估</a:t>
            </a:r>
            <a:r>
              <a:rPr lang="zh-CN" altLang="en-US" sz="1400" spc="300" dirty="0">
                <a:latin typeface="+mn-ea"/>
                <a:ea typeface="+mn-ea"/>
              </a:rPr>
              <a:t>（无创）</a:t>
            </a:r>
            <a:endParaRPr lang="en-US" altLang="zh-CN" sz="1400" spc="300" dirty="0">
              <a:latin typeface="+mn-ea"/>
              <a:ea typeface="+mn-ea"/>
            </a:endParaRPr>
          </a:p>
          <a:p>
            <a:pPr marL="285750" indent="-285750">
              <a:lnSpc>
                <a:spcPct val="150000"/>
              </a:lnSpc>
              <a:buFont typeface="Arial" panose="020B0604020202020204" pitchFamily="34" charset="0"/>
              <a:buChar char="•"/>
            </a:pPr>
            <a:r>
              <a:rPr lang="zh-CN" altLang="en-US" sz="1400" spc="300" dirty="0">
                <a:latin typeface="+mn-ea"/>
                <a:ea typeface="+mn-ea"/>
              </a:rPr>
              <a:t>心血管风险（</a:t>
            </a:r>
            <a:r>
              <a:rPr lang="en-US" altLang="zh-CN" sz="1400" spc="300" dirty="0"/>
              <a:t> </a:t>
            </a:r>
            <a:r>
              <a:rPr lang="en-US" altLang="zh-CN" sz="1400" dirty="0"/>
              <a:t>FRS</a:t>
            </a:r>
            <a:r>
              <a:rPr lang="en-US" altLang="zh-CN" sz="1400" spc="300" dirty="0"/>
              <a:t> </a:t>
            </a:r>
            <a:r>
              <a:rPr lang="zh-CN" altLang="en-US" sz="1400" spc="300" dirty="0"/>
              <a:t>评分</a:t>
            </a:r>
            <a:r>
              <a:rPr lang="zh-CN" altLang="en-US" sz="1400" dirty="0"/>
              <a:t>、</a:t>
            </a:r>
            <a:r>
              <a:rPr lang="en-US" altLang="zh-CN" sz="1400" dirty="0" err="1"/>
              <a:t>ChinaPAR</a:t>
            </a:r>
            <a:r>
              <a:rPr lang="zh-CN" altLang="en-US" sz="1400" spc="300" dirty="0">
                <a:latin typeface="+mn-ea"/>
                <a:ea typeface="+mn-ea"/>
              </a:rPr>
              <a:t>）</a:t>
            </a:r>
            <a:endParaRPr lang="en-US" altLang="zh-CN" sz="1400" spc="300" dirty="0">
              <a:latin typeface="+mn-ea"/>
              <a:ea typeface="+mn-ea"/>
            </a:endParaRPr>
          </a:p>
          <a:p>
            <a:pPr marL="285750" indent="-285750" eaLnBrk="1" hangingPunct="1">
              <a:lnSpc>
                <a:spcPct val="150000"/>
              </a:lnSpc>
              <a:buFont typeface="Arial" panose="020B0604020202020204" pitchFamily="34" charset="0"/>
              <a:buChar char="•"/>
            </a:pPr>
            <a:r>
              <a:rPr lang="zh-CN" altLang="en-US" sz="1400" spc="300" dirty="0">
                <a:latin typeface="+mn-ea"/>
                <a:ea typeface="+mn-ea"/>
              </a:rPr>
              <a:t>肝纤维化风险（</a:t>
            </a:r>
            <a:r>
              <a:rPr lang="en-US" altLang="zh-CN" sz="1400" dirty="0">
                <a:latin typeface="+mn-ea"/>
                <a:ea typeface="+mn-ea"/>
              </a:rPr>
              <a:t>NFS</a:t>
            </a:r>
            <a:r>
              <a:rPr lang="zh-CN" altLang="en-US" sz="1400" spc="300" dirty="0">
                <a:latin typeface="+mn-ea"/>
                <a:ea typeface="+mn-ea"/>
              </a:rPr>
              <a:t>评分</a:t>
            </a:r>
            <a:r>
              <a:rPr lang="zh-CN" altLang="en-US" sz="1400" dirty="0">
                <a:latin typeface="+mn-ea"/>
                <a:ea typeface="+mn-ea"/>
              </a:rPr>
              <a:t>、</a:t>
            </a:r>
            <a:r>
              <a:rPr lang="en-US" altLang="zh-CN" sz="1400" dirty="0">
                <a:latin typeface="+mn-ea"/>
                <a:ea typeface="+mn-ea"/>
              </a:rPr>
              <a:t>FIB4</a:t>
            </a:r>
            <a:r>
              <a:rPr lang="zh-CN" altLang="en-US" sz="1400" spc="300" dirty="0">
                <a:latin typeface="+mn-ea"/>
                <a:ea typeface="+mn-ea"/>
              </a:rPr>
              <a:t>评分）</a:t>
            </a:r>
            <a:endParaRPr lang="en-US" altLang="zh-CN" sz="1400" spc="300" dirty="0">
              <a:latin typeface="+mn-ea"/>
              <a:ea typeface="+mn-ea"/>
            </a:endParaRPr>
          </a:p>
          <a:p>
            <a:pPr marL="285750" indent="-285750" eaLnBrk="1" hangingPunct="1">
              <a:lnSpc>
                <a:spcPct val="150000"/>
              </a:lnSpc>
              <a:buFont typeface="Arial" panose="020B0604020202020204" pitchFamily="34" charset="0"/>
              <a:buChar char="•"/>
            </a:pPr>
            <a:r>
              <a:rPr lang="zh-CN" altLang="en-US" sz="1400" spc="300" dirty="0">
                <a:latin typeface="+mn-ea"/>
                <a:ea typeface="+mn-ea"/>
              </a:rPr>
              <a:t>有条件可进行</a:t>
            </a:r>
            <a:r>
              <a:rPr lang="en-US" altLang="zh-CN" sz="1400" spc="300" dirty="0">
                <a:latin typeface="+mn-ea"/>
                <a:ea typeface="+mn-ea"/>
              </a:rPr>
              <a:t>TE</a:t>
            </a:r>
            <a:r>
              <a:rPr lang="zh-CN" altLang="en-US" sz="1400" spc="300" dirty="0">
                <a:latin typeface="+mn-ea"/>
                <a:ea typeface="+mn-ea"/>
              </a:rPr>
              <a:t>检测</a:t>
            </a:r>
            <a:endParaRPr lang="en-GB" altLang="zh-CN" sz="1400" spc="300" dirty="0">
              <a:latin typeface="+mn-ea"/>
              <a:ea typeface="+mn-ea"/>
            </a:endParaRPr>
          </a:p>
        </p:txBody>
      </p:sp>
      <p:sp>
        <p:nvSpPr>
          <p:cNvPr id="32" name="文本框 31"/>
          <p:cNvSpPr txBox="1"/>
          <p:nvPr/>
        </p:nvSpPr>
        <p:spPr>
          <a:xfrm>
            <a:off x="10701226" y="4211942"/>
            <a:ext cx="1170412" cy="369332"/>
          </a:xfrm>
          <a:prstGeom prst="rect">
            <a:avLst/>
          </a:prstGeom>
          <a:noFill/>
        </p:spPr>
        <p:txBody>
          <a:bodyPr wrap="square" rtlCol="0">
            <a:spAutoFit/>
          </a:bodyPr>
          <a:lstStyle/>
          <a:p>
            <a:r>
              <a:rPr lang="zh-CN" altLang="en-US" b="1" spc="300" dirty="0"/>
              <a:t>转诊</a:t>
            </a:r>
            <a:endParaRPr lang="zh-CN" altLang="en-US" b="1" spc="300" dirty="0"/>
          </a:p>
        </p:txBody>
      </p:sp>
      <p:sp>
        <p:nvSpPr>
          <p:cNvPr id="33" name="圆角矩形 14"/>
          <p:cNvSpPr>
            <a:spLocks noChangeArrowheads="1"/>
          </p:cNvSpPr>
          <p:nvPr/>
        </p:nvSpPr>
        <p:spPr bwMode="auto">
          <a:xfrm>
            <a:off x="3425848" y="4837341"/>
            <a:ext cx="1700004" cy="788324"/>
          </a:xfrm>
          <a:prstGeom prst="roundRect">
            <a:avLst>
              <a:gd name="adj" fmla="val 10000"/>
            </a:avLst>
          </a:prstGeom>
          <a:ln>
            <a:solidFill>
              <a:srgbClr val="C00000"/>
            </a:solidFill>
          </a:ln>
        </p:spPr>
        <p:style>
          <a:lnRef idx="2">
            <a:schemeClr val="accent1"/>
          </a:lnRef>
          <a:fillRef idx="1">
            <a:schemeClr val="lt1"/>
          </a:fillRef>
          <a:effectRef idx="0">
            <a:schemeClr val="accent1"/>
          </a:effectRef>
          <a:fontRef idx="minor">
            <a:schemeClr val="dk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en-US" altLang="zh-CN" sz="1400" b="1" spc="300" noProof="1">
                <a:latin typeface="+mn-ea"/>
                <a:ea typeface="+mn-ea"/>
              </a:rPr>
              <a:t>MDT</a:t>
            </a:r>
            <a:r>
              <a:rPr lang="zh-CN" altLang="en-US" sz="1400" b="1" spc="300" noProof="1">
                <a:latin typeface="+mn-ea"/>
                <a:ea typeface="+mn-ea"/>
              </a:rPr>
              <a:t>制定：</a:t>
            </a:r>
            <a:endParaRPr lang="en-US" altLang="zh-CN" sz="1400" b="1" spc="300" noProof="1">
              <a:latin typeface="+mn-ea"/>
              <a:ea typeface="+mn-ea"/>
            </a:endParaRPr>
          </a:p>
          <a:p>
            <a:pPr algn="ctr" eaLnBrk="1" hangingPunct="1">
              <a:lnSpc>
                <a:spcPct val="150000"/>
              </a:lnSpc>
              <a:defRPr/>
            </a:pPr>
            <a:r>
              <a:rPr lang="zh-CN" altLang="en-US" sz="1400" b="1" spc="300" noProof="1">
                <a:latin typeface="+mn-ea"/>
                <a:ea typeface="+mn-ea"/>
              </a:rPr>
              <a:t>合适治疗方案</a:t>
            </a:r>
            <a:endParaRPr altLang="zh-CN" sz="1400" b="1" spc="300" noProof="1">
              <a:latin typeface="+mn-ea"/>
              <a:ea typeface="+mn-ea"/>
            </a:endParaRPr>
          </a:p>
        </p:txBody>
      </p:sp>
      <p:sp>
        <p:nvSpPr>
          <p:cNvPr id="34" name="矩形 33"/>
          <p:cNvSpPr/>
          <p:nvPr/>
        </p:nvSpPr>
        <p:spPr bwMode="auto">
          <a:xfrm>
            <a:off x="2782640" y="3251056"/>
            <a:ext cx="1428144" cy="666647"/>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lIns="60008" tIns="60008" rIns="60008" bIns="6000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400" spc="300" noProof="1">
                <a:latin typeface="+mn-ea"/>
                <a:ea typeface="+mn-ea"/>
              </a:rPr>
              <a:t>建立</a:t>
            </a:r>
            <a:endParaRPr lang="en-US" altLang="zh-CN" sz="1400" spc="300" noProof="1">
              <a:latin typeface="+mn-ea"/>
              <a:ea typeface="+mn-ea"/>
            </a:endParaRPr>
          </a:p>
          <a:p>
            <a:pPr algn="ctr" eaLnBrk="1" hangingPunct="1">
              <a:lnSpc>
                <a:spcPct val="150000"/>
              </a:lnSpc>
              <a:defRPr/>
            </a:pPr>
            <a:r>
              <a:rPr lang="zh-CN" altLang="en-US" sz="1400" spc="300" noProof="1">
                <a:latin typeface="+mn-ea"/>
                <a:ea typeface="+mn-ea"/>
              </a:rPr>
              <a:t>患者档案</a:t>
            </a:r>
            <a:r>
              <a:rPr altLang="zh-CN" sz="1400" spc="300" noProof="1">
                <a:latin typeface="+mn-ea"/>
                <a:ea typeface="+mn-ea"/>
              </a:rPr>
              <a:t> </a:t>
            </a:r>
            <a:endParaRPr altLang="zh-CN" sz="1400" spc="300" noProof="1">
              <a:latin typeface="+mn-ea"/>
              <a:ea typeface="+mn-ea"/>
            </a:endParaRPr>
          </a:p>
        </p:txBody>
      </p:sp>
      <p:sp>
        <p:nvSpPr>
          <p:cNvPr id="35" name="右箭头 43"/>
          <p:cNvSpPr/>
          <p:nvPr/>
        </p:nvSpPr>
        <p:spPr bwMode="auto">
          <a:xfrm rot="5400000">
            <a:off x="10095081" y="4087807"/>
            <a:ext cx="369332" cy="63785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sp>
        <p:nvSpPr>
          <p:cNvPr id="37" name="圆角矩形 56"/>
          <p:cNvSpPr>
            <a:spLocks noChangeArrowheads="1"/>
          </p:cNvSpPr>
          <p:nvPr/>
        </p:nvSpPr>
        <p:spPr bwMode="auto">
          <a:xfrm>
            <a:off x="8448544" y="1551579"/>
            <a:ext cx="1512276" cy="405720"/>
          </a:xfrm>
          <a:prstGeom prst="roundRect">
            <a:avLst>
              <a:gd name="adj" fmla="val 10000"/>
            </a:avLst>
          </a:prstGeom>
          <a:ln>
            <a:solidFill>
              <a:srgbClr val="C00000"/>
            </a:solidFill>
          </a:ln>
        </p:spPr>
        <p:style>
          <a:lnRef idx="2">
            <a:schemeClr val="accent1"/>
          </a:lnRef>
          <a:fillRef idx="1">
            <a:schemeClr val="lt1"/>
          </a:fillRef>
          <a:effectRef idx="0">
            <a:schemeClr val="accent1"/>
          </a:effectRef>
          <a:fontRef idx="minor">
            <a:schemeClr val="dk1"/>
          </a:fontRef>
        </p:style>
        <p:txBody>
          <a:bodyPr/>
          <a:lstStyle>
            <a:lvl1pPr>
              <a:defRPr sz="2400">
                <a:solidFill>
                  <a:schemeClr val="tx1"/>
                </a:solidFill>
                <a:latin typeface="Verdana" panose="020B0604030504040204" pitchFamily="34" charset="0"/>
                <a:ea typeface="微软雅黑" panose="020B0503020204020204" pitchFamily="34" charset="-122"/>
              </a:defRPr>
            </a:lvl1pPr>
            <a:lvl2pPr marL="742950" indent="-285750">
              <a:defRPr sz="2400">
                <a:solidFill>
                  <a:schemeClr val="tx1"/>
                </a:solidFill>
                <a:latin typeface="Verdana" panose="020B0604030504040204" pitchFamily="34" charset="0"/>
                <a:ea typeface="微软雅黑" panose="020B0503020204020204" pitchFamily="34" charset="-122"/>
              </a:defRPr>
            </a:lvl2pPr>
            <a:lvl3pPr marL="1143000" indent="-228600">
              <a:defRPr sz="2400">
                <a:solidFill>
                  <a:schemeClr val="tx1"/>
                </a:solidFill>
                <a:latin typeface="Verdana" panose="020B0604030504040204" pitchFamily="34" charset="0"/>
                <a:ea typeface="微软雅黑" panose="020B0503020204020204" pitchFamily="34" charset="-122"/>
              </a:defRPr>
            </a:lvl3pPr>
            <a:lvl4pPr marL="1600200" indent="-228600">
              <a:defRPr sz="2400">
                <a:solidFill>
                  <a:schemeClr val="tx1"/>
                </a:solidFill>
                <a:latin typeface="Verdana" panose="020B0604030504040204" pitchFamily="34" charset="0"/>
                <a:ea typeface="微软雅黑" panose="020B0503020204020204" pitchFamily="34" charset="-122"/>
              </a:defRPr>
            </a:lvl4pPr>
            <a:lvl5pPr marL="2057400" indent="-228600">
              <a:defRPr sz="2400">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algn="ctr" eaLnBrk="1" hangingPunct="1">
              <a:lnSpc>
                <a:spcPct val="150000"/>
              </a:lnSpc>
              <a:defRPr/>
            </a:pPr>
            <a:r>
              <a:rPr lang="zh-CN" altLang="en-US" sz="1200" spc="300" noProof="1">
                <a:latin typeface="+mn-ea"/>
                <a:ea typeface="+mn-ea"/>
              </a:rPr>
              <a:t>中心</a:t>
            </a:r>
            <a:r>
              <a:rPr lang="en-US" altLang="zh-CN" sz="1200" spc="300" noProof="1">
                <a:latin typeface="+mn-ea"/>
                <a:ea typeface="+mn-ea"/>
              </a:rPr>
              <a:t>/</a:t>
            </a:r>
            <a:r>
              <a:rPr lang="zh-CN" altLang="en-US" sz="1200" spc="300" noProof="1">
                <a:latin typeface="+mn-ea"/>
                <a:ea typeface="+mn-ea"/>
              </a:rPr>
              <a:t>专科医生</a:t>
            </a:r>
            <a:endParaRPr lang="zh-CN" altLang="zh-CN" sz="1200" spc="300" noProof="1">
              <a:latin typeface="+mn-ea"/>
              <a:ea typeface="+mn-ea"/>
            </a:endParaRPr>
          </a:p>
        </p:txBody>
      </p:sp>
      <p:sp>
        <p:nvSpPr>
          <p:cNvPr id="40" name="右箭头 87"/>
          <p:cNvSpPr/>
          <p:nvPr/>
        </p:nvSpPr>
        <p:spPr bwMode="auto">
          <a:xfrm flipH="1">
            <a:off x="5331569" y="4999393"/>
            <a:ext cx="437430" cy="50041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grpSp>
        <p:nvGrpSpPr>
          <p:cNvPr id="44" name="组合 122"/>
          <p:cNvGrpSpPr/>
          <p:nvPr/>
        </p:nvGrpSpPr>
        <p:grpSpPr bwMode="auto">
          <a:xfrm>
            <a:off x="653139" y="3232178"/>
            <a:ext cx="1756324" cy="786611"/>
            <a:chOff x="245355" y="1147658"/>
            <a:chExt cx="1637052" cy="966336"/>
          </a:xfrm>
          <a:solidFill>
            <a:srgbClr val="DEEBF7"/>
          </a:solidFill>
        </p:grpSpPr>
        <p:sp>
          <p:nvSpPr>
            <p:cNvPr id="45" name="圆角矩形 56"/>
            <p:cNvSpPr>
              <a:spLocks noChangeArrowheads="1"/>
            </p:cNvSpPr>
            <p:nvPr/>
          </p:nvSpPr>
          <p:spPr bwMode="auto">
            <a:xfrm>
              <a:off x="297852" y="1147658"/>
              <a:ext cx="1584555" cy="966336"/>
            </a:xfrm>
            <a:prstGeom prst="roundRect">
              <a:avLst>
                <a:gd name="adj" fmla="val 10000"/>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a:lstStyle>
              <a:lvl1pPr>
                <a:defRPr sz="2400">
                  <a:solidFill>
                    <a:schemeClr val="tx1"/>
                  </a:solidFill>
                  <a:latin typeface="Verdana" panose="020B0604030504040204" pitchFamily="34" charset="0"/>
                  <a:ea typeface="微软雅黑" panose="020B0503020204020204" pitchFamily="34" charset="-122"/>
                </a:defRPr>
              </a:lvl1pPr>
              <a:lvl2pPr marL="742950" indent="-285750">
                <a:defRPr sz="2400">
                  <a:solidFill>
                    <a:schemeClr val="tx1"/>
                  </a:solidFill>
                  <a:latin typeface="Verdana" panose="020B0604030504040204" pitchFamily="34" charset="0"/>
                  <a:ea typeface="微软雅黑" panose="020B0503020204020204" pitchFamily="34" charset="-122"/>
                </a:defRPr>
              </a:lvl2pPr>
              <a:lvl3pPr marL="1143000" indent="-228600">
                <a:defRPr sz="2400">
                  <a:solidFill>
                    <a:schemeClr val="tx1"/>
                  </a:solidFill>
                  <a:latin typeface="Verdana" panose="020B0604030504040204" pitchFamily="34" charset="0"/>
                  <a:ea typeface="微软雅黑" panose="020B0503020204020204" pitchFamily="34" charset="-122"/>
                </a:defRPr>
              </a:lvl3pPr>
              <a:lvl4pPr marL="1600200" indent="-228600">
                <a:defRPr sz="2400">
                  <a:solidFill>
                    <a:schemeClr val="tx1"/>
                  </a:solidFill>
                  <a:latin typeface="Verdana" panose="020B0604030504040204" pitchFamily="34" charset="0"/>
                  <a:ea typeface="微软雅黑" panose="020B0503020204020204" pitchFamily="34" charset="-122"/>
                </a:defRPr>
              </a:lvl4pPr>
              <a:lvl5pPr marL="2057400" indent="-228600">
                <a:defRPr sz="2400">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微软雅黑" panose="020B0503020204020204" pitchFamily="34" charset="-122"/>
                </a:defRPr>
              </a:lvl9pPr>
            </a:lstStyle>
            <a:p>
              <a:pPr eaLnBrk="1" hangingPunct="1">
                <a:lnSpc>
                  <a:spcPct val="150000"/>
                </a:lnSpc>
                <a:defRPr/>
              </a:pPr>
              <a:endParaRPr lang="zh-CN" altLang="zh-CN" sz="1600" spc="300" noProof="1">
                <a:latin typeface="+mn-ea"/>
                <a:ea typeface="+mn-ea"/>
              </a:endParaRPr>
            </a:p>
          </p:txBody>
        </p:sp>
        <p:sp>
          <p:nvSpPr>
            <p:cNvPr id="46" name="圆角矩形 4"/>
            <p:cNvSpPr/>
            <p:nvPr/>
          </p:nvSpPr>
          <p:spPr>
            <a:xfrm>
              <a:off x="245355" y="1322641"/>
              <a:ext cx="1611352" cy="696752"/>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lIns="60008" tIns="60008" rIns="60008" bIns="6000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400" spc="300" noProof="1">
                  <a:solidFill>
                    <a:schemeClr val="bg1"/>
                  </a:solidFill>
                  <a:latin typeface="+mn-ea"/>
                  <a:ea typeface="+mn-ea"/>
                </a:rPr>
                <a:t>脂肪性肝病患者</a:t>
              </a:r>
              <a:endParaRPr lang="en-US" altLang="zh-CN" sz="1400" spc="300" noProof="1">
                <a:solidFill>
                  <a:schemeClr val="bg1"/>
                </a:solidFill>
                <a:latin typeface="+mn-ea"/>
                <a:ea typeface="+mn-ea"/>
              </a:endParaRPr>
            </a:p>
            <a:p>
              <a:pPr algn="ctr" eaLnBrk="1" hangingPunct="1">
                <a:lnSpc>
                  <a:spcPct val="150000"/>
                </a:lnSpc>
                <a:defRPr/>
              </a:pPr>
              <a:r>
                <a:rPr lang="zh-CN" altLang="en-US" sz="1400" spc="300" noProof="1">
                  <a:solidFill>
                    <a:schemeClr val="bg1"/>
                  </a:solidFill>
                  <a:latin typeface="+mn-ea"/>
                  <a:ea typeface="+mn-ea"/>
                </a:rPr>
                <a:t>社区就诊</a:t>
              </a:r>
              <a:endParaRPr altLang="zh-CN" sz="1400" spc="300" noProof="1">
                <a:solidFill>
                  <a:schemeClr val="bg1"/>
                </a:solidFill>
                <a:latin typeface="+mn-ea"/>
                <a:ea typeface="+mn-ea"/>
              </a:endParaRPr>
            </a:p>
          </p:txBody>
        </p:sp>
      </p:grpSp>
      <p:grpSp>
        <p:nvGrpSpPr>
          <p:cNvPr id="48" name="组合 10"/>
          <p:cNvGrpSpPr/>
          <p:nvPr/>
        </p:nvGrpSpPr>
        <p:grpSpPr bwMode="auto">
          <a:xfrm>
            <a:off x="8921249" y="4767504"/>
            <a:ext cx="2424084" cy="801377"/>
            <a:chOff x="69740" y="1199843"/>
            <a:chExt cx="1896758" cy="984475"/>
          </a:xfrm>
          <a:solidFill>
            <a:srgbClr val="E64A0E"/>
          </a:solidFill>
        </p:grpSpPr>
        <p:sp>
          <p:nvSpPr>
            <p:cNvPr id="49" name="圆角矩形 70"/>
            <p:cNvSpPr/>
            <p:nvPr/>
          </p:nvSpPr>
          <p:spPr>
            <a:xfrm>
              <a:off x="69740" y="1214491"/>
              <a:ext cx="1896758" cy="969827"/>
            </a:xfrm>
            <a:prstGeom prst="roundRect">
              <a:avLst>
                <a:gd name="adj" fmla="val 10000"/>
              </a:avLst>
            </a:prstGeom>
            <a:ln>
              <a:solidFill>
                <a:srgbClr val="C00000"/>
              </a:solidFill>
            </a:ln>
          </p:spPr>
          <p:style>
            <a:lnRef idx="2">
              <a:schemeClr val="accent1"/>
            </a:lnRef>
            <a:fillRef idx="1">
              <a:schemeClr val="lt1"/>
            </a:fillRef>
            <a:effectRef idx="0">
              <a:schemeClr val="accent1"/>
            </a:effectRef>
            <a:fontRef idx="minor">
              <a:schemeClr val="dk1"/>
            </a:fontRef>
          </p:style>
          <p:txBody>
            <a:bodyPr/>
            <a:lstStyle/>
            <a:p>
              <a:pPr>
                <a:lnSpc>
                  <a:spcPct val="150000"/>
                </a:lnSpc>
                <a:defRPr/>
              </a:pPr>
              <a:endParaRPr lang="zh-CN" altLang="en-US" b="1" spc="300" noProof="1">
                <a:solidFill>
                  <a:srgbClr val="FFFFFF"/>
                </a:solidFill>
                <a:latin typeface="+mn-ea"/>
              </a:endParaRPr>
            </a:p>
          </p:txBody>
        </p:sp>
        <p:sp>
          <p:nvSpPr>
            <p:cNvPr id="50" name="圆角矩形 4"/>
            <p:cNvSpPr/>
            <p:nvPr/>
          </p:nvSpPr>
          <p:spPr>
            <a:xfrm>
              <a:off x="69740" y="1199843"/>
              <a:ext cx="1896758" cy="923483"/>
            </a:xfrm>
            <a:prstGeom prst="rect">
              <a:avLst/>
            </a:prstGeom>
            <a:noFill/>
          </p:spPr>
          <p:style>
            <a:lnRef idx="0">
              <a:scrgbClr r="0" g="0" b="0"/>
            </a:lnRef>
            <a:fillRef idx="0">
              <a:scrgbClr r="0" g="0" b="0"/>
            </a:fillRef>
            <a:effectRef idx="0">
              <a:scrgbClr r="0" g="0" b="0"/>
            </a:effectRef>
            <a:fontRef idx="minor">
              <a:schemeClr val="lt1"/>
            </a:fontRef>
          </p:style>
          <p:txBody>
            <a:bodyPr lIns="60008" tIns="60008" rIns="60008" bIns="60008" spcCol="1270" anchor="ctr"/>
            <a:lstStyle/>
            <a:p>
              <a:pPr algn="ctr" defTabSz="700405">
                <a:lnSpc>
                  <a:spcPct val="150000"/>
                </a:lnSpc>
                <a:spcAft>
                  <a:spcPct val="35000"/>
                </a:spcAft>
                <a:defRPr/>
              </a:pPr>
              <a:r>
                <a:rPr lang="zh-CN" altLang="en-US" sz="1400" b="1" spc="300" noProof="1">
                  <a:solidFill>
                    <a:schemeClr val="tx1"/>
                  </a:solidFill>
                  <a:latin typeface="+mn-ea"/>
                </a:rPr>
                <a:t>综合医院的脂肪性肝病中心</a:t>
              </a:r>
              <a:r>
                <a:rPr lang="en-US" altLang="zh-CN" sz="1400" b="1" spc="300" noProof="1">
                  <a:solidFill>
                    <a:schemeClr val="tx1"/>
                  </a:solidFill>
                  <a:latin typeface="+mn-ea"/>
                </a:rPr>
                <a:t>&amp;</a:t>
              </a:r>
              <a:r>
                <a:rPr lang="zh-CN" altLang="en-US" sz="1400" b="1" spc="300" noProof="1">
                  <a:solidFill>
                    <a:schemeClr val="tx1"/>
                  </a:solidFill>
                  <a:latin typeface="+mn-ea"/>
                </a:rPr>
                <a:t>对应疾病专科</a:t>
              </a:r>
              <a:endParaRPr lang="en-GB" sz="1400" b="1" spc="300" noProof="1">
                <a:solidFill>
                  <a:schemeClr val="tx1"/>
                </a:solidFill>
                <a:latin typeface="+mn-ea"/>
              </a:endParaRPr>
            </a:p>
          </p:txBody>
        </p:sp>
      </p:grpSp>
      <p:grpSp>
        <p:nvGrpSpPr>
          <p:cNvPr id="51" name="组合 33"/>
          <p:cNvGrpSpPr/>
          <p:nvPr/>
        </p:nvGrpSpPr>
        <p:grpSpPr bwMode="auto">
          <a:xfrm>
            <a:off x="3171960" y="1949418"/>
            <a:ext cx="1749196" cy="618248"/>
            <a:chOff x="248324" y="1128987"/>
            <a:chExt cx="1812652" cy="1054306"/>
          </a:xfrm>
          <a:solidFill>
            <a:srgbClr val="DEEBF7"/>
          </a:solidFill>
        </p:grpSpPr>
        <p:sp>
          <p:nvSpPr>
            <p:cNvPr id="52" name="圆角矩形 73"/>
            <p:cNvSpPr>
              <a:spLocks noChangeArrowheads="1"/>
            </p:cNvSpPr>
            <p:nvPr/>
          </p:nvSpPr>
          <p:spPr bwMode="auto">
            <a:xfrm>
              <a:off x="248324" y="1148811"/>
              <a:ext cx="1792508" cy="978967"/>
            </a:xfrm>
            <a:prstGeom prst="roundRect">
              <a:avLst>
                <a:gd name="adj" fmla="val 10000"/>
              </a:avLst>
            </a:prstGeom>
          </p:spPr>
          <p:style>
            <a:lnRef idx="2">
              <a:schemeClr val="dk1"/>
            </a:lnRef>
            <a:fillRef idx="1">
              <a:schemeClr val="lt1"/>
            </a:fillRef>
            <a:effectRef idx="0">
              <a:schemeClr val="dk1"/>
            </a:effectRef>
            <a:fontRef idx="minor">
              <a:schemeClr val="dk1"/>
            </a:fontRef>
          </p:style>
          <p:txBody>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a:lnSpc>
                  <a:spcPct val="150000"/>
                </a:lnSpc>
                <a:defRPr/>
              </a:pPr>
              <a:endParaRPr lang="en-US" altLang="zh-CN" sz="1600" b="1" spc="300" dirty="0">
                <a:latin typeface="+mn-ea"/>
                <a:ea typeface="+mn-ea"/>
              </a:endParaRPr>
            </a:p>
          </p:txBody>
        </p:sp>
        <p:sp>
          <p:nvSpPr>
            <p:cNvPr id="53" name="圆角矩形 4"/>
            <p:cNvSpPr>
              <a:spLocks noChangeArrowheads="1"/>
            </p:cNvSpPr>
            <p:nvPr/>
          </p:nvSpPr>
          <p:spPr bwMode="auto">
            <a:xfrm>
              <a:off x="268466" y="1128987"/>
              <a:ext cx="1792510" cy="1054306"/>
            </a:xfrm>
            <a:prstGeom prst="rect">
              <a:avLst/>
            </a:prstGeom>
            <a:noFill/>
            <a:ln w="9525">
              <a:noFill/>
              <a:miter lim="800000"/>
            </a:ln>
            <a:effectLst>
              <a:outerShdw dist="20000" sx="1000" sy="1000" rotWithShape="0">
                <a:srgbClr val="000000"/>
              </a:outerShdw>
            </a:effectLst>
          </p:spPr>
          <p:txBody>
            <a:bodyPr lIns="60008" tIns="60008" rIns="60008" bIns="60008" anchor="ctr"/>
            <a:lstStyle>
              <a:lvl1pPr defTabSz="933450">
                <a:defRPr>
                  <a:solidFill>
                    <a:schemeClr val="tx1"/>
                  </a:solidFill>
                  <a:latin typeface="Arial" panose="020B0604020202020204" pitchFamily="34" charset="0"/>
                  <a:ea typeface="宋体" panose="02010600030101010101" pitchFamily="2" charset="-122"/>
                </a:defRPr>
              </a:lvl1pPr>
              <a:lvl2pPr marL="742950" indent="-285750" defTabSz="933450">
                <a:defRPr>
                  <a:solidFill>
                    <a:schemeClr val="tx1"/>
                  </a:solidFill>
                  <a:latin typeface="Arial" panose="020B0604020202020204" pitchFamily="34" charset="0"/>
                  <a:ea typeface="宋体" panose="02010600030101010101" pitchFamily="2" charset="-122"/>
                </a:defRPr>
              </a:lvl2pPr>
              <a:lvl3pPr marL="1143000" indent="-228600" defTabSz="933450">
                <a:defRPr>
                  <a:solidFill>
                    <a:schemeClr val="tx1"/>
                  </a:solidFill>
                  <a:latin typeface="Arial" panose="020B0604020202020204" pitchFamily="34" charset="0"/>
                  <a:ea typeface="宋体" panose="02010600030101010101" pitchFamily="2" charset="-122"/>
                </a:defRPr>
              </a:lvl3pPr>
              <a:lvl4pPr marL="1600200" indent="-228600" defTabSz="933450">
                <a:defRPr>
                  <a:solidFill>
                    <a:schemeClr val="tx1"/>
                  </a:solidFill>
                  <a:latin typeface="Arial" panose="020B0604020202020204" pitchFamily="34" charset="0"/>
                  <a:ea typeface="宋体" panose="02010600030101010101" pitchFamily="2" charset="-122"/>
                </a:defRPr>
              </a:lvl4pPr>
              <a:lvl5pPr marL="2057400" indent="-228600" defTabSz="933450">
                <a:defRPr>
                  <a:solidFill>
                    <a:schemeClr val="tx1"/>
                  </a:solidFill>
                  <a:latin typeface="Arial" panose="020B060402020202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Aft>
                  <a:spcPct val="35000"/>
                </a:spcAft>
                <a:defRPr/>
              </a:pPr>
              <a:r>
                <a:rPr lang="zh-CN" altLang="en-US" sz="1400" spc="300" noProof="1">
                  <a:latin typeface="+mn-ea"/>
                  <a:ea typeface="+mn-ea"/>
                </a:rPr>
                <a:t>健康教育</a:t>
              </a:r>
              <a:endParaRPr lang="en-US" altLang="zh-CN" sz="1400" spc="300" noProof="1">
                <a:latin typeface="+mn-ea"/>
                <a:ea typeface="+mn-ea"/>
              </a:endParaRPr>
            </a:p>
            <a:p>
              <a:pPr algn="ctr" eaLnBrk="1" hangingPunct="1">
                <a:spcAft>
                  <a:spcPct val="35000"/>
                </a:spcAft>
                <a:defRPr/>
              </a:pPr>
              <a:r>
                <a:rPr lang="zh-CN" altLang="en-US" sz="1400" spc="300" noProof="1">
                  <a:latin typeface="+mn-ea"/>
                  <a:ea typeface="+mn-ea"/>
                </a:rPr>
                <a:t>生活方式修正</a:t>
              </a:r>
              <a:endParaRPr lang="en-US" altLang="zh-CN" sz="1400" spc="300" noProof="1">
                <a:latin typeface="+mn-ea"/>
                <a:ea typeface="+mn-ea"/>
              </a:endParaRPr>
            </a:p>
          </p:txBody>
        </p:sp>
      </p:grpSp>
      <p:sp>
        <p:nvSpPr>
          <p:cNvPr id="54" name="标题 2"/>
          <p:cNvSpPr>
            <a:spLocks noGrp="1"/>
          </p:cNvSpPr>
          <p:nvPr>
            <p:ph type="title"/>
          </p:nvPr>
        </p:nvSpPr>
        <p:spPr>
          <a:xfrm>
            <a:off x="1561183" y="840666"/>
            <a:ext cx="9245780" cy="36933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p>
            <a:r>
              <a:rPr lang="zh-CN" altLang="en-US" sz="2000" b="1" spc="300" dirty="0">
                <a:solidFill>
                  <a:srgbClr val="C00000"/>
                </a:solidFill>
                <a:latin typeface="+mn-lt"/>
                <a:ea typeface="+mn-ea"/>
                <a:cs typeface="+mn-cs"/>
                <a:sym typeface="+mn-lt"/>
              </a:rPr>
              <a:t>充分利用医联体，与一级医疗机构紧密合作分级分层管理</a:t>
            </a:r>
            <a:endParaRPr lang="zh-CN" altLang="en-US" sz="2000" b="1" spc="300" dirty="0">
              <a:solidFill>
                <a:srgbClr val="C00000"/>
              </a:solidFill>
              <a:latin typeface="+mn-lt"/>
              <a:ea typeface="+mn-ea"/>
              <a:cs typeface="+mn-cs"/>
              <a:sym typeface="+mn-lt"/>
            </a:endParaRPr>
          </a:p>
        </p:txBody>
      </p:sp>
      <p:grpSp>
        <p:nvGrpSpPr>
          <p:cNvPr id="57" name="组合 33"/>
          <p:cNvGrpSpPr/>
          <p:nvPr/>
        </p:nvGrpSpPr>
        <p:grpSpPr bwMode="auto">
          <a:xfrm>
            <a:off x="811587" y="1949418"/>
            <a:ext cx="1768633" cy="574069"/>
            <a:chOff x="228180" y="1146930"/>
            <a:chExt cx="1832795" cy="978967"/>
          </a:xfrm>
          <a:solidFill>
            <a:srgbClr val="DEEBF7"/>
          </a:solidFill>
        </p:grpSpPr>
        <p:sp>
          <p:nvSpPr>
            <p:cNvPr id="58" name="圆角矩形 73"/>
            <p:cNvSpPr>
              <a:spLocks noChangeArrowheads="1"/>
            </p:cNvSpPr>
            <p:nvPr/>
          </p:nvSpPr>
          <p:spPr bwMode="auto">
            <a:xfrm>
              <a:off x="228180" y="1146930"/>
              <a:ext cx="1792508" cy="978967"/>
            </a:xfrm>
            <a:prstGeom prst="roundRect">
              <a:avLst>
                <a:gd name="adj" fmla="val 10000"/>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微软雅黑" panose="020B0503020204020204" pitchFamily="34" charset="-122"/>
                </a:defRPr>
              </a:lvl9pPr>
            </a:lstStyle>
            <a:p>
              <a:pPr>
                <a:lnSpc>
                  <a:spcPct val="150000"/>
                </a:lnSpc>
                <a:defRPr/>
              </a:pPr>
              <a:endParaRPr lang="en-US" altLang="zh-CN" sz="1600" b="1" spc="300" dirty="0">
                <a:latin typeface="+mn-ea"/>
                <a:ea typeface="+mn-ea"/>
              </a:endParaRPr>
            </a:p>
          </p:txBody>
        </p:sp>
        <p:sp>
          <p:nvSpPr>
            <p:cNvPr id="59" name="圆角矩形 4"/>
            <p:cNvSpPr>
              <a:spLocks noChangeArrowheads="1"/>
            </p:cNvSpPr>
            <p:nvPr/>
          </p:nvSpPr>
          <p:spPr bwMode="auto">
            <a:xfrm>
              <a:off x="268465" y="1309725"/>
              <a:ext cx="1792510" cy="653376"/>
            </a:xfrm>
            <a:prstGeom prst="rect">
              <a:avLst/>
            </a:prstGeom>
            <a:noFill/>
            <a:ln w="9525">
              <a:noFill/>
              <a:miter lim="800000"/>
            </a:ln>
            <a:effectLst>
              <a:outerShdw dist="20000" sx="1000" sy="1000" rotWithShape="0">
                <a:srgbClr val="000000"/>
              </a:outerShdw>
            </a:effectLst>
          </p:spPr>
          <p:txBody>
            <a:bodyPr lIns="60008" tIns="60008" rIns="60008" bIns="60008" anchor="ctr"/>
            <a:lstStyle>
              <a:lvl1pPr defTabSz="933450">
                <a:defRPr>
                  <a:solidFill>
                    <a:schemeClr val="tx1"/>
                  </a:solidFill>
                  <a:latin typeface="Arial" panose="020B0604020202020204" pitchFamily="34" charset="0"/>
                  <a:ea typeface="宋体" panose="02010600030101010101" pitchFamily="2" charset="-122"/>
                </a:defRPr>
              </a:lvl1pPr>
              <a:lvl2pPr marL="742950" indent="-285750" defTabSz="933450">
                <a:defRPr>
                  <a:solidFill>
                    <a:schemeClr val="tx1"/>
                  </a:solidFill>
                  <a:latin typeface="Arial" panose="020B0604020202020204" pitchFamily="34" charset="0"/>
                  <a:ea typeface="宋体" panose="02010600030101010101" pitchFamily="2" charset="-122"/>
                </a:defRPr>
              </a:lvl2pPr>
              <a:lvl3pPr marL="1143000" indent="-228600" defTabSz="933450">
                <a:defRPr>
                  <a:solidFill>
                    <a:schemeClr val="tx1"/>
                  </a:solidFill>
                  <a:latin typeface="Arial" panose="020B0604020202020204" pitchFamily="34" charset="0"/>
                  <a:ea typeface="宋体" panose="02010600030101010101" pitchFamily="2" charset="-122"/>
                </a:defRPr>
              </a:lvl3pPr>
              <a:lvl4pPr marL="1600200" indent="-228600" defTabSz="933450">
                <a:defRPr>
                  <a:solidFill>
                    <a:schemeClr val="tx1"/>
                  </a:solidFill>
                  <a:latin typeface="Arial" panose="020B0604020202020204" pitchFamily="34" charset="0"/>
                  <a:ea typeface="宋体" panose="02010600030101010101" pitchFamily="2" charset="-122"/>
                </a:defRPr>
              </a:lvl4pPr>
              <a:lvl5pPr marL="2057400" indent="-228600" defTabSz="933450">
                <a:defRPr>
                  <a:solidFill>
                    <a:schemeClr val="tx1"/>
                  </a:solidFill>
                  <a:latin typeface="Arial" panose="020B060402020202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ct val="35000"/>
                </a:spcAft>
                <a:defRPr/>
              </a:pPr>
              <a:r>
                <a:rPr lang="zh-CN" altLang="en-US" sz="1400" spc="300" noProof="1">
                  <a:latin typeface="+mn-ea"/>
                  <a:ea typeface="+mn-ea"/>
                </a:rPr>
                <a:t>定期随访</a:t>
              </a:r>
              <a:endParaRPr lang="en-US" altLang="zh-CN" sz="1400" spc="300" noProof="1">
                <a:latin typeface="+mn-ea"/>
                <a:ea typeface="+mn-ea"/>
              </a:endParaRPr>
            </a:p>
          </p:txBody>
        </p:sp>
      </p:grpSp>
      <p:sp>
        <p:nvSpPr>
          <p:cNvPr id="61" name="圆角矩形 14"/>
          <p:cNvSpPr>
            <a:spLocks noChangeArrowheads="1"/>
          </p:cNvSpPr>
          <p:nvPr/>
        </p:nvSpPr>
        <p:spPr bwMode="auto">
          <a:xfrm>
            <a:off x="721053" y="4830205"/>
            <a:ext cx="1700004" cy="788324"/>
          </a:xfrm>
          <a:prstGeom prst="roundRect">
            <a:avLst>
              <a:gd name="adj" fmla="val 10000"/>
            </a:avLst>
          </a:prstGeom>
          <a:ln>
            <a:solidFill>
              <a:srgbClr val="C00000"/>
            </a:solidFill>
          </a:ln>
        </p:spPr>
        <p:style>
          <a:lnRef idx="2">
            <a:schemeClr val="accent1"/>
          </a:lnRef>
          <a:fillRef idx="1">
            <a:schemeClr val="lt1"/>
          </a:fillRef>
          <a:effectRef idx="0">
            <a:schemeClr val="accent1"/>
          </a:effectRef>
          <a:fontRef idx="minor">
            <a:schemeClr val="dk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600" b="1" spc="300" noProof="1">
                <a:solidFill>
                  <a:srgbClr val="C00000"/>
                </a:solidFill>
                <a:latin typeface="+mn-ea"/>
                <a:ea typeface="+mn-ea"/>
              </a:rPr>
              <a:t>疾病康复</a:t>
            </a:r>
            <a:endParaRPr altLang="zh-CN" sz="1600" b="1" spc="300" noProof="1">
              <a:solidFill>
                <a:srgbClr val="C00000"/>
              </a:solidFill>
              <a:latin typeface="+mn-ea"/>
              <a:ea typeface="+mn-ea"/>
            </a:endParaRPr>
          </a:p>
        </p:txBody>
      </p:sp>
      <p:sp>
        <p:nvSpPr>
          <p:cNvPr id="62" name="右箭头 87"/>
          <p:cNvSpPr/>
          <p:nvPr/>
        </p:nvSpPr>
        <p:spPr bwMode="auto">
          <a:xfrm flipH="1">
            <a:off x="2695880" y="4999393"/>
            <a:ext cx="437430" cy="50041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sp>
        <p:nvSpPr>
          <p:cNvPr id="64" name="右箭头 87"/>
          <p:cNvSpPr/>
          <p:nvPr/>
        </p:nvSpPr>
        <p:spPr bwMode="auto">
          <a:xfrm rot="5400000" flipH="1">
            <a:off x="1246419" y="4195465"/>
            <a:ext cx="437430" cy="50041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sp>
        <p:nvSpPr>
          <p:cNvPr id="65" name="文本框 64"/>
          <p:cNvSpPr txBox="1"/>
          <p:nvPr/>
        </p:nvSpPr>
        <p:spPr>
          <a:xfrm>
            <a:off x="1773122" y="4312629"/>
            <a:ext cx="1953970" cy="369332"/>
          </a:xfrm>
          <a:prstGeom prst="rect">
            <a:avLst/>
          </a:prstGeom>
          <a:noFill/>
        </p:spPr>
        <p:txBody>
          <a:bodyPr wrap="square" rtlCol="0">
            <a:spAutoFit/>
          </a:bodyPr>
          <a:lstStyle/>
          <a:p>
            <a:r>
              <a:rPr lang="zh-CN" altLang="en-US" b="1" spc="300" dirty="0">
                <a:solidFill>
                  <a:srgbClr val="007AC7"/>
                </a:solidFill>
              </a:rPr>
              <a:t>转诊至社区</a:t>
            </a:r>
            <a:endParaRPr lang="zh-CN" altLang="en-US" b="1" spc="300" dirty="0">
              <a:solidFill>
                <a:srgbClr val="007AC7"/>
              </a:solidFill>
            </a:endParaRPr>
          </a:p>
        </p:txBody>
      </p:sp>
      <p:sp>
        <p:nvSpPr>
          <p:cNvPr id="68" name="iconfont-11253-5325649"/>
          <p:cNvSpPr>
            <a:spLocks noChangeAspect="1"/>
          </p:cNvSpPr>
          <p:nvPr/>
        </p:nvSpPr>
        <p:spPr bwMode="auto">
          <a:xfrm>
            <a:off x="775752" y="802862"/>
            <a:ext cx="609685" cy="47736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chemeClr val="tx1"/>
          </a:solidFill>
          <a:ln>
            <a:noFill/>
          </a:ln>
        </p:spPr>
      </p:sp>
      <p:sp>
        <p:nvSpPr>
          <p:cNvPr id="69" name="等腰三角形 68"/>
          <p:cNvSpPr/>
          <p:nvPr/>
        </p:nvSpPr>
        <p:spPr>
          <a:xfrm>
            <a:off x="6137893" y="2743104"/>
            <a:ext cx="693152" cy="11302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5400000">
            <a:off x="4079573" y="3643065"/>
            <a:ext cx="535634" cy="10750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rot="5400000">
            <a:off x="2431971" y="3606552"/>
            <a:ext cx="535633" cy="10750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16200000" flipH="1">
            <a:off x="4973398" y="2191181"/>
            <a:ext cx="535634" cy="10750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16200000" flipH="1">
            <a:off x="2617587" y="2191182"/>
            <a:ext cx="535633" cy="10750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flipV="1">
            <a:off x="1214607" y="2755966"/>
            <a:ext cx="693152" cy="11302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右箭头 87"/>
          <p:cNvSpPr/>
          <p:nvPr/>
        </p:nvSpPr>
        <p:spPr bwMode="auto">
          <a:xfrm>
            <a:off x="8921249" y="3375276"/>
            <a:ext cx="437430" cy="500414"/>
          </a:xfrm>
          <a:prstGeom prst="rightArrow">
            <a:avLst>
              <a:gd name="adj1" fmla="val 60000"/>
              <a:gd name="adj2" fmla="val 50000"/>
            </a:avLst>
          </a:prstGeom>
          <a:ln>
            <a:solidFill>
              <a:srgbClr val="C00000"/>
            </a:solidFill>
          </a:ln>
        </p:spPr>
        <p:style>
          <a:lnRef idx="2">
            <a:schemeClr val="accent1"/>
          </a:lnRef>
          <a:fillRef idx="1">
            <a:schemeClr val="lt1"/>
          </a:fillRef>
          <a:effectRef idx="0">
            <a:schemeClr val="accent1"/>
          </a:effectRef>
          <a:fontRef idx="minor">
            <a:schemeClr val="dk1"/>
          </a:fontRef>
        </p:style>
      </p:sp>
      <p:sp>
        <p:nvSpPr>
          <p:cNvPr id="2" name="矩形 1"/>
          <p:cNvSpPr/>
          <p:nvPr/>
        </p:nvSpPr>
        <p:spPr>
          <a:xfrm>
            <a:off x="539495" y="6091959"/>
            <a:ext cx="7986021" cy="646331"/>
          </a:xfrm>
          <a:prstGeom prst="rect">
            <a:avLst/>
          </a:prstGeom>
        </p:spPr>
        <p:txBody>
          <a:bodyPr wrap="square">
            <a:spAutoFit/>
          </a:bodyPr>
          <a:lstStyle/>
          <a:p>
            <a:r>
              <a:rPr lang="zh-CN" altLang="en-US" sz="1200" dirty="0"/>
              <a:t>1 非酒精性脂肪性肝病防治指南(2018年更新版)[J]. 实用肝脏病杂志,</a:t>
            </a:r>
            <a:endParaRPr lang="en-US" altLang="zh-CN" sz="1200" dirty="0"/>
          </a:p>
          <a:p>
            <a:r>
              <a:rPr lang="zh-CN" altLang="en-US" sz="1200" dirty="0"/>
              <a:t>2 中国脂肪性肝病诊疗规范化的专家建议（2019年修订版）</a:t>
            </a:r>
            <a:endParaRPr lang="en-US" altLang="zh-CN" sz="1200" dirty="0"/>
          </a:p>
          <a:p>
            <a:r>
              <a:rPr lang="zh-CN" altLang="en-US" sz="1200" dirty="0"/>
              <a:t>3 国务院办公厅关于印发中国防治慢性病中长期规划（2017—2025年）的通知</a:t>
            </a:r>
            <a:endParaRPr lang="zh-CN" altLang="en-US" sz="1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5763" y="921535"/>
            <a:ext cx="10515600" cy="3683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mn-cs"/>
              </a:rPr>
              <a:t>专家呼吁：脂肪性肝病应像糖尿病、高血压，纳入国家慢病管理</a:t>
            </a:r>
            <a:endParaRPr lang="zh-CN" altLang="en-US" sz="2000" b="1" spc="300" dirty="0">
              <a:solidFill>
                <a:srgbClr val="C00000"/>
              </a:solidFill>
              <a:latin typeface="微软雅黑" panose="020B0503020204020204" pitchFamily="34" charset="-122"/>
              <a:ea typeface="微软雅黑" panose="020B0503020204020204" pitchFamily="34" charset="-122"/>
              <a:cs typeface="+mn-cs"/>
            </a:endParaRPr>
          </a:p>
        </p:txBody>
      </p:sp>
      <p:sp>
        <p:nvSpPr>
          <p:cNvPr id="5" name="内容占位符 4"/>
          <p:cNvSpPr>
            <a:spLocks noGrp="1"/>
          </p:cNvSpPr>
          <p:nvPr>
            <p:ph idx="1"/>
          </p:nvPr>
        </p:nvSpPr>
        <p:spPr>
          <a:xfrm>
            <a:off x="515938" y="6262862"/>
            <a:ext cx="6011779" cy="673140"/>
          </a:xfrm>
        </p:spPr>
        <p:txBody>
          <a:bodyPr>
            <a:noAutofit/>
          </a:bodyPr>
          <a:lstStyle/>
          <a:p>
            <a:pPr marL="0" indent="0">
              <a:buNone/>
            </a:pPr>
            <a:r>
              <a:rPr lang="en-US" altLang="zh-CN" sz="1200" dirty="0">
                <a:latin typeface="+mn-ea"/>
              </a:rPr>
              <a:t>1</a:t>
            </a:r>
            <a:r>
              <a:rPr lang="zh-CN" altLang="en-US" sz="1200" dirty="0">
                <a:latin typeface="+mn-ea"/>
              </a:rPr>
              <a:t> 国家基本公共卫生服务规范（第三版）</a:t>
            </a:r>
            <a:r>
              <a:rPr lang="en-US" altLang="zh-CN" sz="1200" dirty="0">
                <a:latin typeface="+mn-ea"/>
              </a:rPr>
              <a:t>2017</a:t>
            </a:r>
            <a:r>
              <a:rPr lang="zh-CN" altLang="en-US" sz="1200" dirty="0">
                <a:latin typeface="+mn-ea"/>
              </a:rPr>
              <a:t>年</a:t>
            </a:r>
            <a:r>
              <a:rPr lang="en-US" altLang="zh-CN" sz="1200" dirty="0">
                <a:latin typeface="+mn-ea"/>
              </a:rPr>
              <a:t>2</a:t>
            </a:r>
            <a:r>
              <a:rPr lang="zh-CN" altLang="en-US" sz="1200" dirty="0">
                <a:latin typeface="+mn-ea"/>
              </a:rPr>
              <a:t>月</a:t>
            </a:r>
            <a:endParaRPr lang="en-US" altLang="zh-CN" sz="1200" dirty="0">
              <a:latin typeface="+mn-ea"/>
            </a:endParaRPr>
          </a:p>
          <a:p>
            <a:pPr marL="0" indent="0">
              <a:buNone/>
            </a:pPr>
            <a:r>
              <a:rPr lang="en-US" altLang="zh-CN" sz="1200" dirty="0">
                <a:latin typeface="+mn-ea"/>
              </a:rPr>
              <a:t>《</a:t>
            </a:r>
            <a:r>
              <a:rPr lang="zh-CN" altLang="en-US" sz="1200" dirty="0">
                <a:latin typeface="+mn-ea"/>
              </a:rPr>
              <a:t>中国医学论坛报</a:t>
            </a:r>
            <a:r>
              <a:rPr lang="en-US" altLang="zh-CN" sz="1200" dirty="0">
                <a:latin typeface="+mn-ea"/>
              </a:rPr>
              <a:t>》2019</a:t>
            </a:r>
            <a:r>
              <a:rPr lang="zh-CN" altLang="en-US" sz="1200" dirty="0">
                <a:latin typeface="+mn-ea"/>
              </a:rPr>
              <a:t>年</a:t>
            </a:r>
            <a:r>
              <a:rPr lang="en-US" altLang="zh-CN" sz="1200" dirty="0">
                <a:latin typeface="+mn-ea"/>
              </a:rPr>
              <a:t>3</a:t>
            </a:r>
            <a:r>
              <a:rPr lang="zh-CN" altLang="en-US" sz="1200" dirty="0">
                <a:latin typeface="+mn-ea"/>
              </a:rPr>
              <a:t>月</a:t>
            </a:r>
            <a:endParaRPr lang="en-US" altLang="zh-CN" sz="1200" dirty="0">
              <a:latin typeface="+mn-ea"/>
            </a:endParaRPr>
          </a:p>
        </p:txBody>
      </p:sp>
      <p:sp>
        <p:nvSpPr>
          <p:cNvPr id="12" name="TextBox 2"/>
          <p:cNvSpPr txBox="1"/>
          <p:nvPr/>
        </p:nvSpPr>
        <p:spPr>
          <a:xfrm>
            <a:off x="705665" y="2802596"/>
            <a:ext cx="4852993" cy="3372655"/>
          </a:xfrm>
          <a:prstGeom prst="rect">
            <a:avLst/>
          </a:prstGeom>
        </p:spPr>
        <p:txBody>
          <a:bodyPr vert="horz" lIns="91440" tIns="45720" rIns="91440" bIns="45720" rtlCol="0">
            <a:noAutofit/>
          </a:bodyPr>
          <a:lstStyle>
            <a:defPPr>
              <a:defRPr lang="zh-CN"/>
            </a:defPPr>
            <a:lvl1pPr indent="0">
              <a:lnSpc>
                <a:spcPct val="150000"/>
              </a:lnSpc>
              <a:spcBef>
                <a:spcPts val="1000"/>
              </a:spcBef>
              <a:buFont typeface="Arial" panose="020B0604020202020204" pitchFamily="34" charset="0"/>
              <a:buNone/>
              <a:defRPr spc="300">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规范</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包括</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项内容，即：居民</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健康档案管理</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健康教育</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、预防接种、</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岁</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儿童健康管理</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、孕产妇健康管理、</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老年人健康管理</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慢性病患者健康管理</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（包括</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高血压</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患者健康管理和</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型糖尿病患者</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健康管理）、严重精神障碍患者管理、肺结核患者健康管理、中医药健康管理、传染病及突发公共卫生事件报告和处理、卫生计生监督协管。</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TextBox 2"/>
          <p:cNvSpPr txBox="1">
            <a:spLocks noChangeArrowheads="1"/>
          </p:cNvSpPr>
          <p:nvPr/>
        </p:nvSpPr>
        <p:spPr bwMode="auto">
          <a:xfrm>
            <a:off x="705665" y="1704657"/>
            <a:ext cx="10780670" cy="1097939"/>
          </a:xfrm>
          <a:prstGeom prst="rect">
            <a:avLst/>
          </a:prstGeom>
        </p:spPr>
        <p:txBody>
          <a:bodyPr vert="horz" lIns="91440" tIns="45720" rIns="91440" bIns="45720" rtlCol="0">
            <a:noAutofit/>
          </a:bodyPr>
          <a:lstStyle>
            <a:defPPr>
              <a:defRPr lang="zh-CN"/>
            </a:defPPr>
            <a:lvl1pPr indent="0">
              <a:lnSpc>
                <a:spcPct val="150000"/>
              </a:lnSpc>
              <a:spcBef>
                <a:spcPts val="1000"/>
              </a:spcBef>
              <a:buFont typeface="Arial" panose="020B0604020202020204" pitchFamily="34" charset="0"/>
              <a:buNone/>
              <a:defRPr spc="300">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latin typeface="微软雅黑" panose="020B0503020204020204" pitchFamily="34" charset="-122"/>
                <a:ea typeface="微软雅黑" panose="020B0503020204020204" pitchFamily="34" charset="-122"/>
              </a:rPr>
              <a:t>我国慢病管理的指导思想：政府领导</a:t>
            </a:r>
            <a:r>
              <a:rPr lang="zh-CN" altLang="en-US" b="1" spc="-300"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全民参与</a:t>
            </a:r>
            <a:r>
              <a:rPr lang="zh-CN" altLang="en-US" b="1" spc="-300"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预防为主</a:t>
            </a:r>
            <a:r>
              <a:rPr lang="zh-CN" altLang="en-US" b="1" spc="-300"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防治结合</a:t>
            </a:r>
            <a:r>
              <a:rPr lang="zh-CN" altLang="en-US" b="1" spc="-300"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积极启动</a:t>
            </a:r>
            <a:r>
              <a:rPr lang="zh-CN" altLang="en-US" b="1" spc="-300"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稳步推进。</a:t>
            </a:r>
            <a:endParaRPr lang="zh-CN" altLang="en-US" b="1" dirty="0">
              <a:latin typeface="微软雅黑" panose="020B0503020204020204" pitchFamily="34" charset="-122"/>
              <a:ea typeface="微软雅黑" panose="020B0503020204020204" pitchFamily="34" charset="-122"/>
            </a:endParaRPr>
          </a:p>
        </p:txBody>
      </p:sp>
      <p:sp>
        <p:nvSpPr>
          <p:cNvPr id="11" name="矩形 10"/>
          <p:cNvSpPr/>
          <p:nvPr/>
        </p:nvSpPr>
        <p:spPr>
          <a:xfrm>
            <a:off x="6068155" y="2645822"/>
            <a:ext cx="5413953" cy="3483516"/>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4" name="矩形 13"/>
          <p:cNvSpPr/>
          <p:nvPr/>
        </p:nvSpPr>
        <p:spPr>
          <a:xfrm>
            <a:off x="523592" y="1640905"/>
            <a:ext cx="11144816" cy="673140"/>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4" name="矩形 3"/>
          <p:cNvSpPr/>
          <p:nvPr/>
        </p:nvSpPr>
        <p:spPr>
          <a:xfrm>
            <a:off x="6357620" y="3814445"/>
            <a:ext cx="5128260" cy="2168525"/>
          </a:xfrm>
          <a:prstGeom prst="rect">
            <a:avLst/>
          </a:prstGeom>
        </p:spPr>
        <p:txBody>
          <a:bodyPr wrap="square">
            <a:spAutoFit/>
          </a:bodyPr>
          <a:lstStyle/>
          <a:p>
            <a:pPr>
              <a:lnSpc>
                <a:spcPct val="150000"/>
              </a:lnSpc>
            </a:pPr>
            <a:r>
              <a:rPr lang="zh-CN" altLang="en-US" sz="1200" spc="300" dirty="0">
                <a:latin typeface="微软雅黑" panose="020B0503020204020204" pitchFamily="34" charset="-122"/>
                <a:ea typeface="微软雅黑" panose="020B0503020204020204" pitchFamily="34" charset="-122"/>
                <a:cs typeface="微软雅黑" panose="020B0503020204020204" pitchFamily="34" charset="-122"/>
              </a:rPr>
              <a:t>北京大学医学部庄辉院士、上海交通大学附属仁济医院曾民德教授、中国肝炎防治基金会常务副理事长兼秘书长杨希忠教授、国家卫生健康委员会医政医管局医疗与护理处李大川处长及清华大学附属北京清华长庚医院魏来教授上台，</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共同呼吁医护人员及大众群体加强对非酒精性脂肪性肝病（</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）危害的认识，提高</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的防治能力，推动我国</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全程管理不断向前</a:t>
            </a:r>
            <a:r>
              <a:rPr lang="zh-CN" altLang="en-US" sz="1200"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200" spc="3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手机屏幕截图&#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7620" y="2716530"/>
            <a:ext cx="4998085" cy="1097915"/>
          </a:xfrm>
          <a:prstGeom prst="rect">
            <a:avLst/>
          </a:prstGeom>
        </p:spPr>
      </p:pic>
      <p:sp>
        <p:nvSpPr>
          <p:cNvPr id="17" name="矩形 16"/>
          <p:cNvSpPr/>
          <p:nvPr/>
        </p:nvSpPr>
        <p:spPr>
          <a:xfrm>
            <a:off x="543174" y="2645822"/>
            <a:ext cx="5413953" cy="3483516"/>
          </a:xfrm>
          <a:prstGeom prst="rect">
            <a:avLst/>
          </a:prstGeom>
          <a:noFill/>
          <a:ln>
            <a:solidFill>
              <a:srgbClr val="F6DF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8" name="male-surgeon-wearing-uniform_27189"/>
          <p:cNvSpPr>
            <a:spLocks noChangeAspect="1"/>
          </p:cNvSpPr>
          <p:nvPr/>
        </p:nvSpPr>
        <p:spPr bwMode="auto">
          <a:xfrm>
            <a:off x="705665" y="767621"/>
            <a:ext cx="526853" cy="609685"/>
          </a:xfrm>
          <a:custGeom>
            <a:avLst/>
            <a:gdLst>
              <a:gd name="connsiteX0" fmla="*/ 432940 w 523855"/>
              <a:gd name="connsiteY0" fmla="*/ 541220 h 606215"/>
              <a:gd name="connsiteX1" fmla="*/ 324978 w 523855"/>
              <a:gd name="connsiteY1" fmla="*/ 554804 h 606215"/>
              <a:gd name="connsiteX2" fmla="*/ 319572 w 523855"/>
              <a:gd name="connsiteY2" fmla="*/ 578837 h 606215"/>
              <a:gd name="connsiteX3" fmla="*/ 352361 w 523855"/>
              <a:gd name="connsiteY3" fmla="*/ 582320 h 606215"/>
              <a:gd name="connsiteX4" fmla="*/ 442358 w 523855"/>
              <a:gd name="connsiteY4" fmla="*/ 563860 h 606215"/>
              <a:gd name="connsiteX5" fmla="*/ 78707 w 523855"/>
              <a:gd name="connsiteY5" fmla="*/ 536518 h 606215"/>
              <a:gd name="connsiteX6" fmla="*/ 69114 w 523855"/>
              <a:gd name="connsiteY6" fmla="*/ 559158 h 606215"/>
              <a:gd name="connsiteX7" fmla="*/ 159112 w 523855"/>
              <a:gd name="connsiteY7" fmla="*/ 577618 h 606215"/>
              <a:gd name="connsiteX8" fmla="*/ 192076 w 523855"/>
              <a:gd name="connsiteY8" fmla="*/ 574135 h 606215"/>
              <a:gd name="connsiteX9" fmla="*/ 186669 w 523855"/>
              <a:gd name="connsiteY9" fmla="*/ 550102 h 606215"/>
              <a:gd name="connsiteX10" fmla="*/ 78707 w 523855"/>
              <a:gd name="connsiteY10" fmla="*/ 536518 h 606215"/>
              <a:gd name="connsiteX11" fmla="*/ 138705 w 523855"/>
              <a:gd name="connsiteY11" fmla="*/ 327713 h 606215"/>
              <a:gd name="connsiteX12" fmla="*/ 255388 w 523855"/>
              <a:gd name="connsiteY12" fmla="*/ 549057 h 606215"/>
              <a:gd name="connsiteX13" fmla="*/ 385151 w 523855"/>
              <a:gd name="connsiteY13" fmla="*/ 327713 h 606215"/>
              <a:gd name="connsiteX14" fmla="*/ 522588 w 523855"/>
              <a:gd name="connsiteY14" fmla="*/ 486189 h 606215"/>
              <a:gd name="connsiteX15" fmla="*/ 491892 w 523855"/>
              <a:gd name="connsiteY15" fmla="*/ 566472 h 606215"/>
              <a:gd name="connsiteX16" fmla="*/ 261841 w 523855"/>
              <a:gd name="connsiteY16" fmla="*/ 606178 h 606215"/>
              <a:gd name="connsiteX17" fmla="*/ 31790 w 523855"/>
              <a:gd name="connsiteY17" fmla="*/ 566472 h 606215"/>
              <a:gd name="connsiteX18" fmla="*/ 1268 w 523855"/>
              <a:gd name="connsiteY18" fmla="*/ 486189 h 606215"/>
              <a:gd name="connsiteX19" fmla="*/ 138705 w 523855"/>
              <a:gd name="connsiteY19" fmla="*/ 327713 h 606215"/>
              <a:gd name="connsiteX20" fmla="*/ 253158 w 523855"/>
              <a:gd name="connsiteY20" fmla="*/ 145372 h 606215"/>
              <a:gd name="connsiteX21" fmla="*/ 256646 w 523855"/>
              <a:gd name="connsiteY21" fmla="*/ 145372 h 606215"/>
              <a:gd name="connsiteX22" fmla="*/ 359544 w 523855"/>
              <a:gd name="connsiteY22" fmla="*/ 178980 h 606215"/>
              <a:gd name="connsiteX23" fmla="*/ 379426 w 523855"/>
              <a:gd name="connsiteY23" fmla="*/ 198657 h 606215"/>
              <a:gd name="connsiteX24" fmla="*/ 379949 w 523855"/>
              <a:gd name="connsiteY24" fmla="*/ 208583 h 606215"/>
              <a:gd name="connsiteX25" fmla="*/ 252809 w 523855"/>
              <a:gd name="connsiteY25" fmla="*/ 366524 h 606215"/>
              <a:gd name="connsiteX26" fmla="*/ 125843 w 523855"/>
              <a:gd name="connsiteY26" fmla="*/ 208583 h 606215"/>
              <a:gd name="connsiteX27" fmla="*/ 126192 w 523855"/>
              <a:gd name="connsiteY27" fmla="*/ 201269 h 606215"/>
              <a:gd name="connsiteX28" fmla="*/ 149213 w 523855"/>
              <a:gd name="connsiteY28" fmla="*/ 178980 h 606215"/>
              <a:gd name="connsiteX29" fmla="*/ 253158 w 523855"/>
              <a:gd name="connsiteY29" fmla="*/ 145372 h 606215"/>
              <a:gd name="connsiteX30" fmla="*/ 246878 w 523855"/>
              <a:gd name="connsiteY30" fmla="*/ 48909 h 606215"/>
              <a:gd name="connsiteX31" fmla="*/ 258390 w 523855"/>
              <a:gd name="connsiteY31" fmla="*/ 48909 h 606215"/>
              <a:gd name="connsiteX32" fmla="*/ 258390 w 523855"/>
              <a:gd name="connsiteY32" fmla="*/ 63174 h 606215"/>
              <a:gd name="connsiteX33" fmla="*/ 273042 w 523855"/>
              <a:gd name="connsiteY33" fmla="*/ 63174 h 606215"/>
              <a:gd name="connsiteX34" fmla="*/ 273042 w 523855"/>
              <a:gd name="connsiteY34" fmla="*/ 74655 h 606215"/>
              <a:gd name="connsiteX35" fmla="*/ 258390 w 523855"/>
              <a:gd name="connsiteY35" fmla="*/ 74655 h 606215"/>
              <a:gd name="connsiteX36" fmla="*/ 258390 w 523855"/>
              <a:gd name="connsiteY36" fmla="*/ 88920 h 606215"/>
              <a:gd name="connsiteX37" fmla="*/ 246878 w 523855"/>
              <a:gd name="connsiteY37" fmla="*/ 88920 h 606215"/>
              <a:gd name="connsiteX38" fmla="*/ 246878 w 523855"/>
              <a:gd name="connsiteY38" fmla="*/ 74655 h 606215"/>
              <a:gd name="connsiteX39" fmla="*/ 232749 w 523855"/>
              <a:gd name="connsiteY39" fmla="*/ 74655 h 606215"/>
              <a:gd name="connsiteX40" fmla="*/ 232749 w 523855"/>
              <a:gd name="connsiteY40" fmla="*/ 63174 h 606215"/>
              <a:gd name="connsiteX41" fmla="*/ 246878 w 523855"/>
              <a:gd name="connsiteY41" fmla="*/ 63174 h 606215"/>
              <a:gd name="connsiteX42" fmla="*/ 234147 w 523855"/>
              <a:gd name="connsiteY42" fmla="*/ 30068 h 606215"/>
              <a:gd name="connsiteX43" fmla="*/ 209207 w 523855"/>
              <a:gd name="connsiteY43" fmla="*/ 54970 h 606215"/>
              <a:gd name="connsiteX44" fmla="*/ 217927 w 523855"/>
              <a:gd name="connsiteY44" fmla="*/ 74126 h 606215"/>
              <a:gd name="connsiteX45" fmla="*/ 253332 w 523855"/>
              <a:gd name="connsiteY45" fmla="*/ 107735 h 606215"/>
              <a:gd name="connsiteX46" fmla="*/ 287865 w 523855"/>
              <a:gd name="connsiteY46" fmla="*/ 74126 h 606215"/>
              <a:gd name="connsiteX47" fmla="*/ 296585 w 523855"/>
              <a:gd name="connsiteY47" fmla="*/ 54970 h 606215"/>
              <a:gd name="connsiteX48" fmla="*/ 271645 w 523855"/>
              <a:gd name="connsiteY48" fmla="*/ 30068 h 606215"/>
              <a:gd name="connsiteX49" fmla="*/ 252809 w 523855"/>
              <a:gd name="connsiteY49" fmla="*/ 38601 h 606215"/>
              <a:gd name="connsiteX50" fmla="*/ 234147 w 523855"/>
              <a:gd name="connsiteY50" fmla="*/ 30068 h 606215"/>
              <a:gd name="connsiteX51" fmla="*/ 261473 w 523855"/>
              <a:gd name="connsiteY51" fmla="*/ 458 h 606215"/>
              <a:gd name="connsiteX52" fmla="*/ 371058 w 523855"/>
              <a:gd name="connsiteY52" fmla="*/ 40865 h 606215"/>
              <a:gd name="connsiteX53" fmla="*/ 371058 w 523855"/>
              <a:gd name="connsiteY53" fmla="*/ 162590 h 606215"/>
              <a:gd name="connsiteX54" fmla="*/ 251414 w 523855"/>
              <a:gd name="connsiteY54" fmla="*/ 123756 h 606215"/>
              <a:gd name="connsiteX55" fmla="*/ 134734 w 523855"/>
              <a:gd name="connsiteY55" fmla="*/ 162590 h 606215"/>
              <a:gd name="connsiteX56" fmla="*/ 134734 w 523855"/>
              <a:gd name="connsiteY56" fmla="*/ 40865 h 606215"/>
              <a:gd name="connsiteX57" fmla="*/ 261473 w 523855"/>
              <a:gd name="connsiteY57" fmla="*/ 458 h 60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23855" h="606215">
                <a:moveTo>
                  <a:pt x="432940" y="541220"/>
                </a:moveTo>
                <a:cubicBezTo>
                  <a:pt x="432242" y="541395"/>
                  <a:pt x="373640" y="565775"/>
                  <a:pt x="324978" y="554804"/>
                </a:cubicBezTo>
                <a:lnTo>
                  <a:pt x="319572" y="578837"/>
                </a:lnTo>
                <a:cubicBezTo>
                  <a:pt x="330385" y="581275"/>
                  <a:pt x="341548" y="582320"/>
                  <a:pt x="352361" y="582320"/>
                </a:cubicBezTo>
                <a:cubicBezTo>
                  <a:pt x="398232" y="582320"/>
                  <a:pt x="440265" y="564731"/>
                  <a:pt x="442358" y="563860"/>
                </a:cubicBezTo>
                <a:close/>
                <a:moveTo>
                  <a:pt x="78707" y="536518"/>
                </a:moveTo>
                <a:lnTo>
                  <a:pt x="69114" y="559158"/>
                </a:lnTo>
                <a:cubicBezTo>
                  <a:pt x="71207" y="560029"/>
                  <a:pt x="113241" y="577618"/>
                  <a:pt x="159112" y="577618"/>
                </a:cubicBezTo>
                <a:cubicBezTo>
                  <a:pt x="170100" y="577618"/>
                  <a:pt x="181088" y="576573"/>
                  <a:pt x="192076" y="574135"/>
                </a:cubicBezTo>
                <a:lnTo>
                  <a:pt x="186669" y="550102"/>
                </a:lnTo>
                <a:cubicBezTo>
                  <a:pt x="138008" y="561073"/>
                  <a:pt x="79230" y="536693"/>
                  <a:pt x="78707" y="536518"/>
                </a:cubicBezTo>
                <a:close/>
                <a:moveTo>
                  <a:pt x="138705" y="327713"/>
                </a:moveTo>
                <a:lnTo>
                  <a:pt x="255388" y="549057"/>
                </a:lnTo>
                <a:lnTo>
                  <a:pt x="385151" y="327713"/>
                </a:lnTo>
                <a:cubicBezTo>
                  <a:pt x="385151" y="327713"/>
                  <a:pt x="492415" y="337291"/>
                  <a:pt x="522588" y="486189"/>
                </a:cubicBezTo>
                <a:cubicBezTo>
                  <a:pt x="527995" y="512834"/>
                  <a:pt x="515786" y="553411"/>
                  <a:pt x="491892" y="566472"/>
                </a:cubicBezTo>
                <a:cubicBezTo>
                  <a:pt x="456311" y="585977"/>
                  <a:pt x="388290" y="607223"/>
                  <a:pt x="261841" y="606178"/>
                </a:cubicBezTo>
                <a:cubicBezTo>
                  <a:pt x="135391" y="607223"/>
                  <a:pt x="67545" y="585977"/>
                  <a:pt x="31790" y="566472"/>
                </a:cubicBezTo>
                <a:cubicBezTo>
                  <a:pt x="8070" y="553411"/>
                  <a:pt x="-4139" y="512834"/>
                  <a:pt x="1268" y="486189"/>
                </a:cubicBezTo>
                <a:cubicBezTo>
                  <a:pt x="31441" y="337291"/>
                  <a:pt x="138705" y="327713"/>
                  <a:pt x="138705" y="327713"/>
                </a:cubicBezTo>
                <a:close/>
                <a:moveTo>
                  <a:pt x="253158" y="145372"/>
                </a:moveTo>
                <a:lnTo>
                  <a:pt x="256646" y="145372"/>
                </a:lnTo>
                <a:cubicBezTo>
                  <a:pt x="323617" y="145372"/>
                  <a:pt x="357800" y="177239"/>
                  <a:pt x="359544" y="178980"/>
                </a:cubicBezTo>
                <a:lnTo>
                  <a:pt x="379426" y="198657"/>
                </a:lnTo>
                <a:cubicBezTo>
                  <a:pt x="379775" y="201966"/>
                  <a:pt x="379949" y="205275"/>
                  <a:pt x="379949" y="208583"/>
                </a:cubicBezTo>
                <a:cubicBezTo>
                  <a:pt x="379949" y="278586"/>
                  <a:pt x="323093" y="366524"/>
                  <a:pt x="252809" y="366524"/>
                </a:cubicBezTo>
                <a:cubicBezTo>
                  <a:pt x="182699" y="366524"/>
                  <a:pt x="125843" y="278586"/>
                  <a:pt x="125843" y="208583"/>
                </a:cubicBezTo>
                <a:cubicBezTo>
                  <a:pt x="125843" y="206145"/>
                  <a:pt x="126017" y="203707"/>
                  <a:pt x="126192" y="201269"/>
                </a:cubicBezTo>
                <a:lnTo>
                  <a:pt x="149213" y="178980"/>
                </a:lnTo>
                <a:cubicBezTo>
                  <a:pt x="150434" y="177761"/>
                  <a:pt x="183571" y="146591"/>
                  <a:pt x="253158" y="145372"/>
                </a:cubicBezTo>
                <a:close/>
                <a:moveTo>
                  <a:pt x="246878" y="48909"/>
                </a:moveTo>
                <a:lnTo>
                  <a:pt x="258390" y="48909"/>
                </a:lnTo>
                <a:lnTo>
                  <a:pt x="258390" y="63174"/>
                </a:lnTo>
                <a:lnTo>
                  <a:pt x="273042" y="63174"/>
                </a:lnTo>
                <a:lnTo>
                  <a:pt x="273042" y="74655"/>
                </a:lnTo>
                <a:lnTo>
                  <a:pt x="258390" y="74655"/>
                </a:lnTo>
                <a:lnTo>
                  <a:pt x="258390" y="88920"/>
                </a:lnTo>
                <a:lnTo>
                  <a:pt x="246878" y="88920"/>
                </a:lnTo>
                <a:lnTo>
                  <a:pt x="246878" y="74655"/>
                </a:lnTo>
                <a:lnTo>
                  <a:pt x="232749" y="74655"/>
                </a:lnTo>
                <a:lnTo>
                  <a:pt x="232749" y="63174"/>
                </a:lnTo>
                <a:lnTo>
                  <a:pt x="246878" y="63174"/>
                </a:lnTo>
                <a:close/>
                <a:moveTo>
                  <a:pt x="234147" y="30068"/>
                </a:moveTo>
                <a:cubicBezTo>
                  <a:pt x="220369" y="30068"/>
                  <a:pt x="209207" y="41213"/>
                  <a:pt x="209207" y="54970"/>
                </a:cubicBezTo>
                <a:cubicBezTo>
                  <a:pt x="209207" y="62633"/>
                  <a:pt x="212520" y="69424"/>
                  <a:pt x="217927" y="74126"/>
                </a:cubicBezTo>
                <a:lnTo>
                  <a:pt x="253332" y="107735"/>
                </a:lnTo>
                <a:lnTo>
                  <a:pt x="287865" y="74126"/>
                </a:lnTo>
                <a:cubicBezTo>
                  <a:pt x="293272" y="69424"/>
                  <a:pt x="296585" y="62633"/>
                  <a:pt x="296585" y="54970"/>
                </a:cubicBezTo>
                <a:cubicBezTo>
                  <a:pt x="296585" y="41213"/>
                  <a:pt x="285423" y="30068"/>
                  <a:pt x="271645" y="30068"/>
                </a:cubicBezTo>
                <a:cubicBezTo>
                  <a:pt x="264145" y="30068"/>
                  <a:pt x="257518" y="33377"/>
                  <a:pt x="252809" y="38601"/>
                </a:cubicBezTo>
                <a:cubicBezTo>
                  <a:pt x="248274" y="33377"/>
                  <a:pt x="241647" y="30068"/>
                  <a:pt x="234147" y="30068"/>
                </a:cubicBezTo>
                <a:close/>
                <a:moveTo>
                  <a:pt x="261473" y="458"/>
                </a:moveTo>
                <a:cubicBezTo>
                  <a:pt x="324935" y="4948"/>
                  <a:pt x="371058" y="40865"/>
                  <a:pt x="371058" y="40865"/>
                </a:cubicBezTo>
                <a:lnTo>
                  <a:pt x="371058" y="162590"/>
                </a:lnTo>
                <a:cubicBezTo>
                  <a:pt x="371058" y="162590"/>
                  <a:pt x="330595" y="122363"/>
                  <a:pt x="251414" y="123756"/>
                </a:cubicBezTo>
                <a:cubicBezTo>
                  <a:pt x="172232" y="124975"/>
                  <a:pt x="134734" y="162590"/>
                  <a:pt x="134734" y="162590"/>
                </a:cubicBezTo>
                <a:lnTo>
                  <a:pt x="134734" y="40865"/>
                </a:lnTo>
                <a:cubicBezTo>
                  <a:pt x="179077" y="6385"/>
                  <a:pt x="223396" y="-2235"/>
                  <a:pt x="261473" y="458"/>
                </a:cubicBezTo>
                <a:close/>
              </a:path>
            </a:pathLst>
          </a:custGeom>
          <a:solidFill>
            <a:schemeClr val="tx1"/>
          </a:solidFill>
          <a:ln>
            <a:noFill/>
          </a:ln>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2010" y="448945"/>
            <a:ext cx="7967345" cy="1016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lnSpc>
                <a:spcPct val="150000"/>
              </a:lnSpc>
            </a:pPr>
            <a:r>
              <a:rPr lang="zh-CN" altLang="en-US" sz="32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小</a:t>
            </a:r>
            <a:r>
              <a:rPr lang="en-US" altLang="zh-CN" sz="32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结</a:t>
            </a:r>
            <a:endParaRPr lang="zh-CN" altLang="en-US" sz="3200" b="1" spc="6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516255" y="1694815"/>
            <a:ext cx="10935335" cy="4248150"/>
          </a:xfrm>
          <a:prstGeom prst="rect">
            <a:avLst/>
          </a:prstGeom>
        </p:spPr>
        <p:txBody>
          <a:bodyPr wrap="square">
            <a:noAutofit/>
          </a:bodyPr>
          <a:lstStyle/>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脂肪性肝病与慢性病特征相同，诊治管理可相互借鉴</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指南建议多学科诊疗与社区基层紧密合作，推动脂肪性肝病防治</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无创诊断的运用为基层医院筛查和管理 </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提供合适选择 </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国家政策引导慢病分级诊疗，充分利用医疗资源</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专家呼吁：脂肪性肝病应像糖尿病、高血压，纳入国家慢病管理</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卡通人物&#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24947" y="504655"/>
            <a:ext cx="8503221" cy="3011557"/>
          </a:xfrm>
          <a:prstGeom prst="rect">
            <a:avLst/>
          </a:prstGeom>
        </p:spPr>
      </p:pic>
      <p:sp>
        <p:nvSpPr>
          <p:cNvPr id="11" name="矩形 10"/>
          <p:cNvSpPr/>
          <p:nvPr/>
        </p:nvSpPr>
        <p:spPr>
          <a:xfrm>
            <a:off x="0" y="0"/>
            <a:ext cx="12192000" cy="4038599"/>
          </a:xfrm>
          <a:prstGeom prst="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flipH="1" flipV="1">
            <a:off x="190229" y="240517"/>
            <a:ext cx="1628386" cy="1351746"/>
            <a:chOff x="-163203" y="-123366"/>
            <a:chExt cx="2353954" cy="2100383"/>
          </a:xfrm>
        </p:grpSpPr>
        <p:sp>
          <p:nvSpPr>
            <p:cNvPr id="17" name="矩形 16"/>
            <p:cNvSpPr/>
            <p:nvPr/>
          </p:nvSpPr>
          <p:spPr>
            <a:xfrm>
              <a:off x="-163203" y="-123366"/>
              <a:ext cx="1794122" cy="1618318"/>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70411" y="1097542"/>
              <a:ext cx="920340" cy="879475"/>
            </a:xfrm>
            <a:prstGeom prst="rect">
              <a:avLst/>
            </a:prstGeom>
            <a:noFill/>
            <a:ln w="44450">
              <a:solidFill>
                <a:srgbClr val="C00000">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8362950" y="1887876"/>
            <a:ext cx="2864572" cy="4254331"/>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780374" y="2464362"/>
            <a:ext cx="2029723" cy="1446550"/>
          </a:xfrm>
          <a:prstGeom prst="rect">
            <a:avLst/>
          </a:prstGeom>
        </p:spPr>
        <p:txBody>
          <a:bodyPr wrap="none">
            <a:spAutoFit/>
          </a:bodyPr>
          <a:lstStyle/>
          <a:p>
            <a:r>
              <a:rPr lang="en-US" altLang="zh-CN" sz="8800" dirty="0">
                <a:solidFill>
                  <a:schemeClr val="bg1"/>
                </a:solidFill>
                <a:latin typeface="Andalus" panose="02020603050405020304" pitchFamily="18" charset="-78"/>
                <a:cs typeface="Andalus" panose="02020603050405020304" pitchFamily="18" charset="-78"/>
              </a:rPr>
              <a:t>Part</a:t>
            </a:r>
            <a:endParaRPr lang="zh-CN" altLang="en-US" sz="8800" dirty="0">
              <a:solidFill>
                <a:schemeClr val="bg1"/>
              </a:solidFill>
              <a:latin typeface="Andalus" panose="02020603050405020304" pitchFamily="18" charset="-78"/>
              <a:cs typeface="Andalus" panose="02020603050405020304" pitchFamily="18" charset="-78"/>
            </a:endParaRPr>
          </a:p>
        </p:txBody>
      </p:sp>
      <p:sp>
        <p:nvSpPr>
          <p:cNvPr id="21" name="矩形 20"/>
          <p:cNvSpPr/>
          <p:nvPr/>
        </p:nvSpPr>
        <p:spPr>
          <a:xfrm>
            <a:off x="9060099" y="4364840"/>
            <a:ext cx="1620957" cy="1323439"/>
          </a:xfrm>
          <a:prstGeom prst="rect">
            <a:avLst/>
          </a:prstGeom>
        </p:spPr>
        <p:txBody>
          <a:bodyPr wrap="none">
            <a:spAutoFit/>
          </a:bodyPr>
          <a:lstStyle/>
          <a:p>
            <a:r>
              <a:rPr lang="en-US" altLang="zh-CN" sz="8000" i="1" spc="600" dirty="0">
                <a:solidFill>
                  <a:srgbClr val="C00000"/>
                </a:solidFill>
                <a:latin typeface="Castellar" panose="020A0402060406010301" pitchFamily="18" charset="0"/>
                <a:cs typeface="Andalus" panose="02020603050405020304" pitchFamily="18" charset="-78"/>
              </a:rPr>
              <a:t>03</a:t>
            </a:r>
            <a:endParaRPr lang="zh-CN" altLang="en-US" sz="8000" i="1" spc="600" dirty="0">
              <a:solidFill>
                <a:srgbClr val="C00000"/>
              </a:solidFill>
              <a:latin typeface="Castellar" panose="020A0402060406010301" pitchFamily="18" charset="0"/>
              <a:cs typeface="Andalus" panose="02020603050405020304" pitchFamily="18" charset="-78"/>
            </a:endParaRPr>
          </a:p>
        </p:txBody>
      </p:sp>
      <p:sp>
        <p:nvSpPr>
          <p:cNvPr id="10" name="矩形 9"/>
          <p:cNvSpPr/>
          <p:nvPr/>
        </p:nvSpPr>
        <p:spPr>
          <a:xfrm>
            <a:off x="1198245" y="2242820"/>
            <a:ext cx="6186170" cy="836930"/>
          </a:xfrm>
          <a:prstGeom prst="rect">
            <a:avLst/>
          </a:prstGeom>
        </p:spPr>
        <p:txBody>
          <a:bodyPr wrap="none">
            <a:noAutofit/>
          </a:bodyPr>
          <a:lstStyle/>
          <a:p>
            <a:r>
              <a:rPr lang="zh-CN" altLang="en-US" sz="3600" b="1" spc="300" dirty="0">
                <a:solidFill>
                  <a:srgbClr val="C00000"/>
                </a:solidFill>
                <a:latin typeface="微软雅黑" panose="020B0503020204020204" pitchFamily="34" charset="-122"/>
                <a:ea typeface="微软雅黑" panose="020B0503020204020204" pitchFamily="34" charset="-122"/>
              </a:rPr>
              <a:t>脂肪性肝病发展全病程管理</a:t>
            </a:r>
            <a:endParaRPr lang="zh-CN" altLang="en-US" sz="3600" b="1" spc="300" dirty="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472440" y="4185920"/>
            <a:ext cx="10088880" cy="2354580"/>
          </a:xfrm>
          <a:prstGeom prst="rect">
            <a:avLst/>
          </a:prstGeom>
        </p:spPr>
        <p:txBody>
          <a:bodyPr wrap="square">
            <a:noAutofit/>
          </a:bodyPr>
          <a:lstStyle/>
          <a:p>
            <a:pPr>
              <a:lnSpc>
                <a:spcPct val="200000"/>
              </a:lnSpc>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代谢特征增加肝硬化和</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HCC</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的风险</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 T2DM</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影响最为显著</a:t>
            </a:r>
            <a:endPar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增加致死性和非致死性心血管事件的风险</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基于代谢因素，以心血管和肝纤维化风险分层管理十分重要</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抗炎保肝药物可用于脂肪性肝病的治疗</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文字, 地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r="559" b="14435"/>
          <a:stretch>
            <a:fillRect/>
          </a:stretch>
        </p:blipFill>
        <p:spPr>
          <a:xfrm>
            <a:off x="828757" y="2432080"/>
            <a:ext cx="5195581" cy="2690616"/>
          </a:xfrm>
          <a:prstGeom prst="rect">
            <a:avLst/>
          </a:prstGeom>
        </p:spPr>
      </p:pic>
      <p:sp>
        <p:nvSpPr>
          <p:cNvPr id="3" name="矩形 2"/>
          <p:cNvSpPr/>
          <p:nvPr/>
        </p:nvSpPr>
        <p:spPr>
          <a:xfrm>
            <a:off x="829945" y="1909445"/>
            <a:ext cx="5384800" cy="368300"/>
          </a:xfrm>
          <a:prstGeom prst="rect">
            <a:avLst/>
          </a:prstGeom>
        </p:spPr>
        <p:txBody>
          <a:bodyPr wrap="none">
            <a:noAutofit/>
          </a:bodyPr>
          <a:lstStyle/>
          <a:p>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全球范围内</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中</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NAFLD</a:t>
            </a: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共病率高达</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55.5%</a:t>
            </a:r>
            <a:r>
              <a:rPr lang="en-US" altLang="zh-CN" b="1" noProof="1">
                <a:solidFill>
                  <a:srgbClr val="0D0D0D"/>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2"/>
          <p:cNvSpPr txBox="1">
            <a:spLocks noChangeArrowheads="1"/>
          </p:cNvSpPr>
          <p:nvPr/>
        </p:nvSpPr>
        <p:spPr bwMode="auto">
          <a:xfrm>
            <a:off x="6268720" y="1908810"/>
            <a:ext cx="5443855" cy="3415030"/>
          </a:xfrm>
          <a:prstGeom prst="rect">
            <a:avLst/>
          </a:prstGeom>
          <a:solidFill>
            <a:schemeClr val="bg1"/>
          </a:solid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ct val="0"/>
              </a:spcBef>
              <a:buFontTx/>
              <a:buNone/>
            </a:pP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2型糖尿病患者</a:t>
            </a:r>
            <a:r>
              <a:rPr lang="en-US" sz="1800" b="1" spc="3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患病率是普通人群的</a:t>
            </a:r>
            <a:r>
              <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rPr>
              <a:t>2倍</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以上。</a:t>
            </a:r>
            <a:endPar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spcBef>
                <a:spcPct val="0"/>
              </a:spcBef>
              <a:buFontTx/>
              <a:buNone/>
            </a:pP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2型糖尿病患者</a:t>
            </a:r>
            <a:r>
              <a:rPr lang="en-US" altLang="zh-CN" sz="1800" b="1" spc="3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总患病率为</a:t>
            </a:r>
            <a:r>
              <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rPr>
              <a:t>55.5%。</a:t>
            </a:r>
            <a:endPar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spcBef>
                <a:spcPct val="0"/>
              </a:spcBef>
              <a:buFontTx/>
              <a:buNone/>
            </a:pP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全球2型糖尿病患者</a:t>
            </a:r>
            <a:r>
              <a:rPr lang="en-US" altLang="zh-CN" sz="1800" b="1" spc="3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MASH</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患病率为</a:t>
            </a:r>
            <a:r>
              <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rPr>
              <a:t>37.3%</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spcBef>
                <a:spcPct val="0"/>
              </a:spcBef>
              <a:buFontTx/>
              <a:buNone/>
            </a:pP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在接受肝活检的</a:t>
            </a:r>
            <a:r>
              <a:rPr lang="en-US" altLang="zh-CN"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合并2型糖尿病患者中，</a:t>
            </a:r>
            <a:r>
              <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的患者</a:t>
            </a:r>
            <a:r>
              <a:rPr lang="zh-CN" altLang="en-US" sz="1800" b="1" spc="300" dirty="0">
                <a:solidFill>
                  <a:srgbClr val="E42313"/>
                </a:solidFill>
                <a:latin typeface="微软雅黑" panose="020B0503020204020204" pitchFamily="34" charset="-122"/>
                <a:ea typeface="微软雅黑" panose="020B0503020204020204" pitchFamily="34" charset="-122"/>
                <a:cs typeface="微软雅黑" panose="020B0503020204020204" pitchFamily="34" charset="-122"/>
              </a:rPr>
              <a:t>有进展性纤维化</a:t>
            </a:r>
            <a:r>
              <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8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3219304" y="763171"/>
            <a:ext cx="1092703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是</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的一个重要风险因素，加速了肝纤维化进展</a:t>
            </a:r>
            <a:endPar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15938" y="6247605"/>
            <a:ext cx="6291262" cy="276999"/>
          </a:xfrm>
          <a:prstGeom prst="rect">
            <a:avLst/>
          </a:prstGeom>
          <a:noFill/>
        </p:spPr>
        <p:txBody>
          <a:bodyPr>
            <a:spAutoFit/>
          </a:bodyPr>
          <a:lstStyle/>
          <a:p>
            <a:pPr eaLnBrk="1" hangingPunct="1">
              <a:defRPr/>
            </a:pPr>
            <a:r>
              <a:rPr lang="zh-CN" altLang="en-US" sz="1200" i="1" noProof="1">
                <a:latin typeface="+mn-ea"/>
                <a:cs typeface="Times New Roman" panose="02020603050405020304" charset="0"/>
              </a:rPr>
              <a:t> J. Hepatol. 2019 Oct;71(4). 10.1016/j.jhep.2019.06.021 </a:t>
            </a:r>
            <a:endParaRPr lang="zh-CN" altLang="en-US" sz="1200" i="1" noProof="1">
              <a:latin typeface="+mn-ea"/>
              <a:cs typeface="Times New Roman" panose="02020603050405020304" charset="0"/>
            </a:endParaRPr>
          </a:p>
        </p:txBody>
      </p:sp>
      <p:sp>
        <p:nvSpPr>
          <p:cNvPr id="8" name="矩形 7"/>
          <p:cNvSpPr/>
          <p:nvPr/>
        </p:nvSpPr>
        <p:spPr>
          <a:xfrm>
            <a:off x="6268575" y="1744903"/>
            <a:ext cx="5444000"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5938" y="1762699"/>
            <a:ext cx="5580062" cy="4332130"/>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sp>
        <p:nvSpPr>
          <p:cNvPr id="7" name="矩形 6"/>
          <p:cNvSpPr/>
          <p:nvPr/>
        </p:nvSpPr>
        <p:spPr>
          <a:xfrm>
            <a:off x="466090" y="4970145"/>
            <a:ext cx="5629275" cy="1014730"/>
          </a:xfrm>
          <a:prstGeom prst="rect">
            <a:avLst/>
          </a:prstGeom>
        </p:spPr>
        <p:txBody>
          <a:bodyPr wrap="square">
            <a:spAutoFit/>
          </a:bodyPr>
          <a:lstStyle/>
          <a:p>
            <a:pPr>
              <a:lnSpc>
                <a:spcPct val="150000"/>
              </a:lnSpc>
            </a:pP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1989</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月至</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2018</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月发表的研究中，我们使用</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PubMed</a:t>
            </a:r>
            <a:r>
              <a:rPr lang="zh-CN" altLang="zh-CN" sz="1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Ovid MEDLINE</a:t>
            </a:r>
            <a:r>
              <a:rPr lang="zh-CN" altLang="zh-CN" sz="1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EMBASE</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和科学网搜索了</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zh-CN" sz="1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NASH</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型糖尿病等术语。采用随机效应荟萃分析，估计并汇总了各国按人口规模加权的区域和全球平均流行率。采用分层</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meta</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分析和</a:t>
            </a:r>
            <a:r>
              <a:rPr lang="en-US" altLang="zh-CN" sz="1000" b="1" spc="300" dirty="0">
                <a:latin typeface="微软雅黑" panose="020B0503020204020204" pitchFamily="34" charset="-122"/>
                <a:ea typeface="微软雅黑" panose="020B0503020204020204" pitchFamily="34" charset="-122"/>
                <a:cs typeface="微软雅黑" panose="020B0503020204020204" pitchFamily="34" charset="-122"/>
              </a:rPr>
              <a:t>meta</a:t>
            </a:r>
            <a:r>
              <a:rPr lang="zh-CN" altLang="zh-CN" sz="1000" b="1" spc="300" dirty="0">
                <a:latin typeface="微软雅黑" panose="020B0503020204020204" pitchFamily="34" charset="-122"/>
                <a:ea typeface="微软雅黑" panose="020B0503020204020204" pitchFamily="34" charset="-122"/>
                <a:cs typeface="微软雅黑" panose="020B0503020204020204" pitchFamily="34" charset="-122"/>
              </a:rPr>
              <a:t>回归研究异质性的潜在来源</a:t>
            </a:r>
            <a:endParaRPr lang="zh-CN" altLang="en-US" sz="10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502769" y="4552557"/>
            <a:ext cx="4995998" cy="1513901"/>
          </a:xfrm>
          <a:prstGeom prst="rect">
            <a:avLst/>
          </a:prstGeom>
          <a:solidFill>
            <a:srgbClr val="FAC4AA">
              <a:alpha val="5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5"/>
          <p:cNvSpPr txBox="1">
            <a:spLocks noChangeArrowheads="1"/>
          </p:cNvSpPr>
          <p:nvPr/>
        </p:nvSpPr>
        <p:spPr bwMode="auto">
          <a:xfrm>
            <a:off x="442492" y="6283463"/>
            <a:ext cx="11458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t>Effect of Metabolic Traits on the Risk of Cirrhosis and Hepatocellular Cancer in Nonalcoholic Fatty Liver Disease</a:t>
            </a:r>
            <a:r>
              <a:rPr lang="en-US" altLang="zh-CN" sz="1200" dirty="0"/>
              <a:t>. Hepatology 2019 Nov 01; DOI：10.1002/hep.31014</a:t>
            </a:r>
            <a:endParaRPr lang="zh-CN" altLang="en-US" sz="1200" dirty="0"/>
          </a:p>
          <a:p>
            <a:pPr eaLnBrk="1" hangingPunct="1">
              <a:lnSpc>
                <a:spcPct val="100000"/>
              </a:lnSpc>
              <a:spcBef>
                <a:spcPct val="0"/>
              </a:spcBef>
              <a:buFontTx/>
              <a:buNone/>
            </a:pPr>
            <a:r>
              <a:rPr lang="en-US" altLang="zh-CN" sz="1200" dirty="0"/>
              <a:t> </a:t>
            </a:r>
            <a:endParaRPr lang="en-US" altLang="zh-CN" sz="1200" dirty="0"/>
          </a:p>
        </p:txBody>
      </p:sp>
      <p:sp>
        <p:nvSpPr>
          <p:cNvPr id="5" name="矩形 4"/>
          <p:cNvSpPr/>
          <p:nvPr/>
        </p:nvSpPr>
        <p:spPr>
          <a:xfrm>
            <a:off x="768778" y="1688150"/>
            <a:ext cx="10934694" cy="922020"/>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27万人群的大样本研究显示：</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每一个额外的代谢特征都会增加</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患者肝硬化和HCC的风险</a:t>
            </a:r>
            <a:endParaRPr lang="zh-CN" altLang="en-US"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2997793" y="779770"/>
            <a:ext cx="890327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每一个额外的代谢特征都会增加</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患者肝硬化和</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HCC</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的风险</a:t>
            </a:r>
            <a:endPar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625067" y="1717018"/>
            <a:ext cx="11087507"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grpSp>
        <p:nvGrpSpPr>
          <p:cNvPr id="19" name="组合 18"/>
          <p:cNvGrpSpPr/>
          <p:nvPr/>
        </p:nvGrpSpPr>
        <p:grpSpPr>
          <a:xfrm>
            <a:off x="693233" y="2669599"/>
            <a:ext cx="5200702" cy="3468114"/>
            <a:chOff x="768777" y="2670472"/>
            <a:chExt cx="5200702" cy="3468114"/>
          </a:xfrm>
        </p:grpSpPr>
        <p:sp>
          <p:nvSpPr>
            <p:cNvPr id="2" name="矩形 1"/>
            <p:cNvSpPr/>
            <p:nvPr/>
          </p:nvSpPr>
          <p:spPr>
            <a:xfrm>
              <a:off x="914400" y="4942936"/>
              <a:ext cx="5004838" cy="1123522"/>
            </a:xfrm>
            <a:prstGeom prst="rect">
              <a:avLst/>
            </a:prstGeom>
            <a:solidFill>
              <a:srgbClr val="FAC4AA">
                <a:alpha val="58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屏幕截图&#10;&#10;描述已自动生成"/>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8777" y="2941504"/>
              <a:ext cx="5200702" cy="3197082"/>
            </a:xfrm>
            <a:prstGeom prst="rect">
              <a:avLst/>
            </a:prstGeom>
          </p:spPr>
        </p:pic>
        <p:sp>
          <p:nvSpPr>
            <p:cNvPr id="15" name="矩形 14"/>
            <p:cNvSpPr/>
            <p:nvPr/>
          </p:nvSpPr>
          <p:spPr>
            <a:xfrm>
              <a:off x="1753027" y="2670472"/>
              <a:ext cx="3690620" cy="337185"/>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临床特征与复合终点调整相关性</a:t>
              </a:r>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463462" y="2615762"/>
            <a:ext cx="5074613" cy="3542146"/>
            <a:chOff x="6463462" y="2615762"/>
            <a:chExt cx="5074613" cy="3542146"/>
          </a:xfrm>
        </p:grpSpPr>
        <p:grpSp>
          <p:nvGrpSpPr>
            <p:cNvPr id="14" name="组合 13"/>
            <p:cNvGrpSpPr/>
            <p:nvPr/>
          </p:nvGrpSpPr>
          <p:grpSpPr>
            <a:xfrm>
              <a:off x="6463462" y="2960826"/>
              <a:ext cx="5074613" cy="3197082"/>
              <a:chOff x="6881232" y="2976770"/>
              <a:chExt cx="4792451" cy="3214503"/>
            </a:xfrm>
          </p:grpSpPr>
          <p:grpSp>
            <p:nvGrpSpPr>
              <p:cNvPr id="12" name="组合 11"/>
              <p:cNvGrpSpPr/>
              <p:nvPr/>
            </p:nvGrpSpPr>
            <p:grpSpPr>
              <a:xfrm>
                <a:off x="6881232" y="3400853"/>
                <a:ext cx="4792451" cy="2790420"/>
                <a:chOff x="6959013" y="3694530"/>
                <a:chExt cx="4792451" cy="2790420"/>
              </a:xfrm>
            </p:grpSpPr>
            <p:pic>
              <p:nvPicPr>
                <p:cNvPr id="3" name="图片 2"/>
                <p:cNvPicPr>
                  <a:picLocks noChangeAspect="1"/>
                </p:cNvPicPr>
                <p:nvPr/>
              </p:nvPicPr>
              <p:blipFill rotWithShape="1">
                <a:blip r:embed="rId3">
                  <a:clrChange>
                    <a:clrFrom>
                      <a:srgbClr val="FFFFFF"/>
                    </a:clrFrom>
                    <a:clrTo>
                      <a:srgbClr val="FFFFFF">
                        <a:alpha val="0"/>
                      </a:srgbClr>
                    </a:clrTo>
                  </a:clrChange>
                </a:blip>
                <a:srcRect t="54827" b="1597"/>
                <a:stretch>
                  <a:fillRect/>
                </a:stretch>
              </p:blipFill>
              <p:spPr>
                <a:xfrm>
                  <a:off x="6968064" y="3694530"/>
                  <a:ext cx="4783400" cy="1567943"/>
                </a:xfrm>
                <a:prstGeom prst="rect">
                  <a:avLst/>
                </a:prstGeom>
              </p:spPr>
            </p:pic>
            <p:pic>
              <p:nvPicPr>
                <p:cNvPr id="11" name="图片 10"/>
                <p:cNvPicPr>
                  <a:picLocks noChangeAspect="1"/>
                </p:cNvPicPr>
                <p:nvPr/>
              </p:nvPicPr>
              <p:blipFill>
                <a:blip r:embed="rId4">
                  <a:clrChange>
                    <a:clrFrom>
                      <a:srgbClr val="FFFFFF"/>
                    </a:clrFrom>
                    <a:clrTo>
                      <a:srgbClr val="FFFFFF">
                        <a:alpha val="0"/>
                      </a:srgbClr>
                    </a:clrTo>
                  </a:clrChange>
                </a:blip>
                <a:stretch>
                  <a:fillRect/>
                </a:stretch>
              </p:blipFill>
              <p:spPr>
                <a:xfrm>
                  <a:off x="6959013" y="5216101"/>
                  <a:ext cx="4755329" cy="1268849"/>
                </a:xfrm>
                <a:prstGeom prst="rect">
                  <a:avLst/>
                </a:prstGeom>
              </p:spPr>
            </p:pic>
          </p:grpSp>
          <p:pic>
            <p:nvPicPr>
              <p:cNvPr id="13" name="图片 12"/>
              <p:cNvPicPr>
                <a:picLocks noChangeAspect="1"/>
              </p:cNvPicPr>
              <p:nvPr/>
            </p:nvPicPr>
            <p:blipFill rotWithShape="1">
              <a:blip r:embed="rId3">
                <a:clrChange>
                  <a:clrFrom>
                    <a:srgbClr val="FFFFFF"/>
                  </a:clrFrom>
                  <a:clrTo>
                    <a:srgbClr val="FFFFFF">
                      <a:alpha val="0"/>
                    </a:srgbClr>
                  </a:clrTo>
                </a:clrChange>
              </a:blip>
              <a:srcRect b="88061"/>
              <a:stretch>
                <a:fillRect/>
              </a:stretch>
            </p:blipFill>
            <p:spPr>
              <a:xfrm>
                <a:off x="6890283" y="2976770"/>
                <a:ext cx="4783400" cy="429576"/>
              </a:xfrm>
              <a:prstGeom prst="rect">
                <a:avLst/>
              </a:prstGeom>
            </p:spPr>
          </p:pic>
        </p:grpSp>
        <p:sp>
          <p:nvSpPr>
            <p:cNvPr id="16" name="矩形 15"/>
            <p:cNvSpPr/>
            <p:nvPr/>
          </p:nvSpPr>
          <p:spPr>
            <a:xfrm>
              <a:off x="6975907" y="2615762"/>
              <a:ext cx="4126230" cy="337185"/>
            </a:xfrm>
            <a:prstGeom prst="rect">
              <a:avLst/>
            </a:prstGeom>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代谢特征类型与复合终点的相关性</a:t>
              </a:r>
              <a:endParaRPr lang="zh-CN" altLang="en-US" sz="1600" dirty="0">
                <a:latin typeface="微软雅黑" panose="020B0503020204020204" pitchFamily="34" charset="-122"/>
                <a:ea typeface="微软雅黑" panose="020B0503020204020204" pitchFamily="34" charset="-122"/>
              </a:endParaRPr>
            </a:p>
          </p:txBody>
        </p:sp>
      </p:grpSp>
      <p:sp>
        <p:nvSpPr>
          <p:cNvPr id="17" name="矩形 16"/>
          <p:cNvSpPr/>
          <p:nvPr/>
        </p:nvSpPr>
        <p:spPr>
          <a:xfrm>
            <a:off x="1335405" y="2250440"/>
            <a:ext cx="3893820" cy="368300"/>
          </a:xfrm>
          <a:prstGeom prst="rect">
            <a:avLst/>
          </a:prstGeom>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糖尿病是肝癌发展的最高风险</a:t>
            </a:r>
            <a:endParaRPr lang="zh-CN" altLang="en-US" b="1" dirty="0">
              <a:latin typeface="微软雅黑" panose="020B0503020204020204" pitchFamily="34" charset="-122"/>
              <a:ea typeface="微软雅黑" panose="020B0503020204020204" pitchFamily="34" charset="-122"/>
            </a:endParaRPr>
          </a:p>
        </p:txBody>
      </p:sp>
      <p:sp>
        <p:nvSpPr>
          <p:cNvPr id="18" name="矩形 17"/>
          <p:cNvSpPr/>
          <p:nvPr/>
        </p:nvSpPr>
        <p:spPr>
          <a:xfrm>
            <a:off x="6168820" y="2239920"/>
            <a:ext cx="6430134" cy="368300"/>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合并高血压肥胖的糖尿病患者是二级预防的重要目标</a:t>
            </a:r>
            <a:endParaRPr lang="en-US" altLang="zh-CN" b="1" dirty="0">
              <a:latin typeface="微软雅黑" panose="020B0503020204020204" pitchFamily="34" charset="-122"/>
              <a:ea typeface="微软雅黑" panose="020B0503020204020204" pitchFamily="34" charset="-122"/>
            </a:endParaRPr>
          </a:p>
        </p:txBody>
      </p:sp>
      <p:sp>
        <p:nvSpPr>
          <p:cNvPr id="21" name="椭圆 20"/>
          <p:cNvSpPr/>
          <p:nvPr/>
        </p:nvSpPr>
        <p:spPr>
          <a:xfrm>
            <a:off x="3308421" y="5467530"/>
            <a:ext cx="1439425" cy="388148"/>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descr="沙滩上的风景&#10;&#10;描述已自动生成"/>
          <p:cNvPicPr>
            <a:picLocks noChangeAspect="1"/>
          </p:cNvPicPr>
          <p:nvPr/>
        </p:nvPicPr>
        <p:blipFill rotWithShape="1">
          <a:blip r:embed="rId1">
            <a:extLst>
              <a:ext uri="{28A0092B-C50C-407E-A947-70E740481C1C}">
                <a14:useLocalDpi xmlns:a14="http://schemas.microsoft.com/office/drawing/2010/main" val="0"/>
              </a:ext>
            </a:extLst>
          </a:blip>
          <a:srcRect t="6729" b="9974"/>
          <a:stretch>
            <a:fillRect/>
          </a:stretch>
        </p:blipFill>
        <p:spPr>
          <a:xfrm>
            <a:off x="-1" y="2391"/>
            <a:ext cx="12191999" cy="4038599"/>
          </a:xfrm>
          <a:prstGeom prst="rect">
            <a:avLst/>
          </a:prstGeom>
        </p:spPr>
      </p:pic>
      <p:sp>
        <p:nvSpPr>
          <p:cNvPr id="11" name="矩形 10"/>
          <p:cNvSpPr/>
          <p:nvPr/>
        </p:nvSpPr>
        <p:spPr>
          <a:xfrm>
            <a:off x="0" y="0"/>
            <a:ext cx="12192000" cy="4038599"/>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flipH="1" flipV="1">
            <a:off x="190229" y="240517"/>
            <a:ext cx="1628386" cy="1351746"/>
            <a:chOff x="-163203" y="-123366"/>
            <a:chExt cx="2353954" cy="2100383"/>
          </a:xfrm>
        </p:grpSpPr>
        <p:sp>
          <p:nvSpPr>
            <p:cNvPr id="17" name="矩形 16"/>
            <p:cNvSpPr/>
            <p:nvPr/>
          </p:nvSpPr>
          <p:spPr>
            <a:xfrm>
              <a:off x="-163203" y="-123366"/>
              <a:ext cx="1794122" cy="1618318"/>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70411" y="1097542"/>
              <a:ext cx="920340" cy="879475"/>
            </a:xfrm>
            <a:prstGeom prst="rect">
              <a:avLst/>
            </a:prstGeom>
            <a:noFill/>
            <a:ln w="44450">
              <a:solidFill>
                <a:srgbClr val="C00000">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8362950" y="1887876"/>
            <a:ext cx="2864572" cy="4254331"/>
          </a:xfrm>
          <a:prstGeom prst="rect">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780374" y="2464362"/>
            <a:ext cx="2029723" cy="1446550"/>
          </a:xfrm>
          <a:prstGeom prst="rect">
            <a:avLst/>
          </a:prstGeom>
        </p:spPr>
        <p:txBody>
          <a:bodyPr wrap="none">
            <a:spAutoFit/>
          </a:bodyPr>
          <a:lstStyle/>
          <a:p>
            <a:r>
              <a:rPr lang="en-US" altLang="zh-CN" sz="8800" dirty="0">
                <a:solidFill>
                  <a:schemeClr val="bg1"/>
                </a:solidFill>
                <a:latin typeface="Andalus" panose="02020603050405020304" pitchFamily="18" charset="-78"/>
                <a:cs typeface="Andalus" panose="02020603050405020304" pitchFamily="18" charset="-78"/>
              </a:rPr>
              <a:t>Part</a:t>
            </a:r>
            <a:endParaRPr lang="zh-CN" altLang="en-US" sz="8800" dirty="0">
              <a:solidFill>
                <a:schemeClr val="bg1"/>
              </a:solidFill>
              <a:latin typeface="Andalus" panose="02020603050405020304" pitchFamily="18" charset="-78"/>
              <a:cs typeface="Andalus" panose="02020603050405020304" pitchFamily="18" charset="-78"/>
            </a:endParaRPr>
          </a:p>
        </p:txBody>
      </p:sp>
      <p:sp>
        <p:nvSpPr>
          <p:cNvPr id="21" name="矩形 20"/>
          <p:cNvSpPr/>
          <p:nvPr/>
        </p:nvSpPr>
        <p:spPr>
          <a:xfrm>
            <a:off x="9060099" y="4364840"/>
            <a:ext cx="1470274" cy="1323439"/>
          </a:xfrm>
          <a:prstGeom prst="rect">
            <a:avLst/>
          </a:prstGeom>
        </p:spPr>
        <p:txBody>
          <a:bodyPr wrap="none">
            <a:spAutoFit/>
          </a:bodyPr>
          <a:lstStyle/>
          <a:p>
            <a:r>
              <a:rPr lang="en-US" altLang="zh-CN" sz="8000" i="1" spc="600" dirty="0">
                <a:solidFill>
                  <a:srgbClr val="C00000"/>
                </a:solidFill>
                <a:latin typeface="Castellar" panose="020A0402060406010301" pitchFamily="18" charset="0"/>
                <a:cs typeface="Andalus" panose="02020603050405020304" pitchFamily="18" charset="-78"/>
              </a:rPr>
              <a:t>01</a:t>
            </a:r>
            <a:endParaRPr lang="zh-CN" altLang="en-US" sz="8000" i="1" spc="600" dirty="0">
              <a:solidFill>
                <a:srgbClr val="C00000"/>
              </a:solidFill>
              <a:latin typeface="Castellar" panose="020A0402060406010301" pitchFamily="18" charset="0"/>
              <a:cs typeface="Andalus" panose="02020603050405020304" pitchFamily="18" charset="-78"/>
            </a:endParaRPr>
          </a:p>
        </p:txBody>
      </p:sp>
      <p:sp>
        <p:nvSpPr>
          <p:cNvPr id="22" name="矩形 21"/>
          <p:cNvSpPr/>
          <p:nvPr/>
        </p:nvSpPr>
        <p:spPr>
          <a:xfrm>
            <a:off x="1198058" y="2746157"/>
            <a:ext cx="6126480" cy="645160"/>
          </a:xfrm>
          <a:prstGeom prst="rect">
            <a:avLst/>
          </a:prstGeom>
        </p:spPr>
        <p:txBody>
          <a:bodyPr wrap="none">
            <a:spAutoFit/>
          </a:bodyPr>
          <a:lstStyle/>
          <a:p>
            <a:r>
              <a:rPr lang="zh-CN" altLang="en-US" sz="3600" b="1" spc="300" dirty="0">
                <a:solidFill>
                  <a:srgbClr val="C00000"/>
                </a:solidFill>
                <a:latin typeface="微软雅黑" panose="020B0503020204020204" pitchFamily="34" charset="-122"/>
                <a:ea typeface="微软雅黑" panose="020B0503020204020204" pitchFamily="34" charset="-122"/>
              </a:rPr>
              <a:t>脂肪性肝病管理现状和问题</a:t>
            </a:r>
            <a:endParaRPr lang="zh-CN" altLang="en-US" sz="3600" b="1" spc="300" dirty="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1198058" y="4246214"/>
            <a:ext cx="5250180" cy="368300"/>
          </a:xfrm>
          <a:prstGeom prst="rect">
            <a:avLst/>
          </a:prstGeom>
        </p:spPr>
        <p:txBody>
          <a:bodyPr wrap="none">
            <a:spAutoFit/>
          </a:bodyPr>
          <a:lstStyle/>
          <a:p>
            <a:r>
              <a:rPr lang="zh-CN" altLang="en-US" b="1" spc="300" dirty="0">
                <a:latin typeface="微软雅黑" panose="020B0503020204020204" pitchFamily="34" charset="-122"/>
                <a:ea typeface="微软雅黑" panose="020B0503020204020204" pitchFamily="34" charset="-122"/>
              </a:rPr>
              <a:t>脂肪性肝病患病率逐年升高，患者人群庞大</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1198058" y="4585811"/>
            <a:ext cx="7157242" cy="645160"/>
          </a:xfrm>
          <a:prstGeom prst="rect">
            <a:avLst/>
          </a:prstGeom>
        </p:spPr>
        <p:txBody>
          <a:bodyPr wrap="square">
            <a:spAutoFit/>
          </a:bodyPr>
          <a:lstStyle/>
          <a:p>
            <a:pPr>
              <a:lnSpc>
                <a:spcPct val="200000"/>
              </a:lnSpc>
            </a:pPr>
            <a:r>
              <a:rPr lang="zh-CN" altLang="en-US" b="1" spc="300" dirty="0">
                <a:latin typeface="微软雅黑" panose="020B0503020204020204" pitchFamily="34" charset="-122"/>
                <a:ea typeface="微软雅黑" panose="020B0503020204020204" pitchFamily="34" charset="-122"/>
              </a:rPr>
              <a:t>亟待基于患者风险分层的个体化防治方案</a:t>
            </a:r>
            <a:endParaRPr lang="en-US" altLang="zh-CN" b="1" spc="300" dirty="0">
              <a:latin typeface="微软雅黑" panose="020B0503020204020204" pitchFamily="34" charset="-122"/>
              <a:ea typeface="微软雅黑" panose="020B0503020204020204" pitchFamily="34" charset="-122"/>
            </a:endParaRPr>
          </a:p>
        </p:txBody>
      </p:sp>
      <p:sp>
        <p:nvSpPr>
          <p:cNvPr id="4" name="矩形 3"/>
          <p:cNvSpPr/>
          <p:nvPr/>
        </p:nvSpPr>
        <p:spPr>
          <a:xfrm>
            <a:off x="1198058" y="5257132"/>
            <a:ext cx="4450080" cy="368300"/>
          </a:xfrm>
          <a:prstGeom prst="rect">
            <a:avLst/>
          </a:prstGeom>
        </p:spPr>
        <p:txBody>
          <a:bodyPr wrap="none">
            <a:spAutoFit/>
          </a:bodyPr>
          <a:lstStyle/>
          <a:p>
            <a:r>
              <a:rPr lang="zh-CN" altLang="en-US" b="1" spc="300" dirty="0">
                <a:latin typeface="微软雅黑" panose="020B0503020204020204" pitchFamily="34" charset="-122"/>
                <a:ea typeface="微软雅黑" panose="020B0503020204020204" pitchFamily="34" charset="-122"/>
              </a:rPr>
              <a:t>我国晚期肝病将高发，疾病负担增加</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15938" y="1690599"/>
            <a:ext cx="5421633"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90942" y="1723303"/>
            <a:ext cx="5421633" cy="436772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内容占位符 4" descr="图片包含 游戏机&#10;&#10;描述已自动生成"/>
          <p:cNvPicPr>
            <a:picLocks noGrp="1" noChangeAspect="1"/>
          </p:cNvPicPr>
          <p:nvPr>
            <p:ph idx="1"/>
          </p:nvPr>
        </p:nvPicPr>
        <p:blipFill rotWithShape="1">
          <a:blip r:embed="rId1">
            <a:extLst>
              <a:ext uri="{28A0092B-C50C-407E-A947-70E740481C1C}">
                <a14:useLocalDpi xmlns:a14="http://schemas.microsoft.com/office/drawing/2010/main" val="0"/>
              </a:ext>
            </a:extLst>
          </a:blip>
          <a:srcRect r="2333"/>
          <a:stretch>
            <a:fillRect/>
          </a:stretch>
        </p:blipFill>
        <p:spPr>
          <a:xfrm>
            <a:off x="3620261" y="1806862"/>
            <a:ext cx="4951478" cy="4148679"/>
          </a:xfrm>
        </p:spPr>
      </p:pic>
      <p:sp>
        <p:nvSpPr>
          <p:cNvPr id="6" name="矩形 5"/>
          <p:cNvSpPr/>
          <p:nvPr/>
        </p:nvSpPr>
        <p:spPr>
          <a:xfrm>
            <a:off x="515938" y="6277431"/>
            <a:ext cx="7414117" cy="307777"/>
          </a:xfrm>
          <a:prstGeom prst="rect">
            <a:avLst/>
          </a:prstGeom>
        </p:spPr>
        <p:txBody>
          <a:bodyPr wrap="square">
            <a:spAutoFit/>
          </a:bodyPr>
          <a:lstStyle/>
          <a:p>
            <a:r>
              <a:rPr lang="en-US" altLang="zh-CN" sz="1400" dirty="0"/>
              <a:t>Nonalcoholic Fatty Liver Disease and the Heart</a:t>
            </a:r>
            <a:r>
              <a:rPr lang="zh-CN" altLang="en-US" sz="1400" dirty="0"/>
              <a:t>，https://doi.org/10.1016/j.jacc.2018.11.050</a:t>
            </a:r>
            <a:endParaRPr lang="zh-CN" altLang="en-US" sz="1400" dirty="0"/>
          </a:p>
        </p:txBody>
      </p:sp>
      <p:sp>
        <p:nvSpPr>
          <p:cNvPr id="12" name="矩形 11"/>
          <p:cNvSpPr/>
          <p:nvPr/>
        </p:nvSpPr>
        <p:spPr>
          <a:xfrm>
            <a:off x="2502535" y="467360"/>
            <a:ext cx="921067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相互关联，全身性炎症、内皮功能障碍、胰岛素抵抗、氧化应激和脂代谢改变是</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增加</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风险的机制</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8641715" y="2900680"/>
            <a:ext cx="3070860" cy="1568450"/>
          </a:xfrm>
          <a:prstGeom prst="rect">
            <a:avLst/>
          </a:prstGeom>
        </p:spPr>
        <p:txBody>
          <a:bodyPr wrap="square">
            <a:spAutoFit/>
          </a:bodyPr>
          <a:lstStyle/>
          <a:p>
            <a:pPr>
              <a:lnSpc>
                <a:spcPct val="150000"/>
              </a:lnSpc>
            </a:pP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中存在的多种循环系统标志物可增加全身炎症，改变血管张力，促进斑块形成</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650240" y="2900680"/>
            <a:ext cx="3034030" cy="1568450"/>
          </a:xfrm>
          <a:prstGeom prst="rect">
            <a:avLst/>
          </a:prstGeom>
        </p:spPr>
        <p:txBody>
          <a:bodyPr wrap="square">
            <a:spAutoFit/>
          </a:bodyPr>
          <a:lstStyle/>
          <a:p>
            <a:pPr>
              <a:lnSpc>
                <a:spcPct val="150000"/>
              </a:lnSpc>
            </a:pP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会导致肝脏胰岛素抵抗</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脂质代谢改变</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氧化应激增加</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血小板活化和内皮功能障碍</a:t>
            </a:r>
            <a:endPar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518021" y="722553"/>
            <a:ext cx="1886379" cy="687540"/>
            <a:chOff x="1727142" y="2010064"/>
            <a:chExt cx="1886379" cy="687540"/>
          </a:xfrm>
        </p:grpSpPr>
        <p:pic>
          <p:nvPicPr>
            <p:cNvPr id="3" name="图片 2" descr="图片包含 游戏机, 食物, 桌子&#10;&#10;描述已自动生成"/>
            <p:cNvPicPr>
              <a:picLocks noChangeAspect="1"/>
            </p:cNvPicPr>
            <p:nvPr/>
          </p:nvPicPr>
          <p:blipFill rotWithShape="1">
            <a:blip r:embed="rId2">
              <a:extLst>
                <a:ext uri="{28A0092B-C50C-407E-A947-70E740481C1C}">
                  <a14:useLocalDpi xmlns:a14="http://schemas.microsoft.com/office/drawing/2010/main" val="0"/>
                </a:ext>
              </a:extLst>
            </a:blip>
            <a:srcRect l="25040" t="-531" r="17522" b="40452"/>
            <a:stretch>
              <a:fillRect/>
            </a:stretch>
          </p:blipFill>
          <p:spPr>
            <a:xfrm>
              <a:off x="1727142" y="2010064"/>
              <a:ext cx="597513" cy="597515"/>
            </a:xfrm>
            <a:prstGeom prst="rect">
              <a:avLst/>
            </a:prstGeom>
          </p:spPr>
        </p:pic>
        <p:pic>
          <p:nvPicPr>
            <p:cNvPr id="17" name="图片 16" descr="图片包含 游戏机, 食物, 桌子&#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4457" t="58896" r="-3602" b="-1053"/>
            <a:stretch>
              <a:fillRect/>
            </a:stretch>
          </p:blipFill>
          <p:spPr>
            <a:xfrm>
              <a:off x="2377045" y="2138573"/>
              <a:ext cx="1236476" cy="559031"/>
            </a:xfrm>
            <a:prstGeom prst="rect">
              <a:avLst/>
            </a:prstGeom>
          </p:spPr>
        </p:pic>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29151" y="819014"/>
            <a:ext cx="885123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rPr>
              <a:t>肝脂肪变性和纤维化与心脏舒张功能障碍有关</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610235" y="1420495"/>
            <a:ext cx="10890250" cy="1059180"/>
          </a:xfrm>
          <a:prstGeom prst="rect">
            <a:avLst/>
          </a:prstGeom>
        </p:spPr>
        <p:txBody>
          <a:bodyPr wrap="square">
            <a:noAutofit/>
          </a:bodyPr>
          <a:lstStyle/>
          <a:p>
            <a:pPr>
              <a:lnSpc>
                <a:spcPct val="150000"/>
              </a:lnSpc>
            </a:pP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与非</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sym typeface="+mn-ea"/>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患者相比，</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患者心脏重构发生改变，表现为左室质量指数、左室舒张内径、左房容积指数升高(p &lt;0.05)。</a:t>
            </a:r>
            <a:endParaRPr lang="zh-CN" altLang="en-US"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pic>
        <p:nvPicPr>
          <p:cNvPr id="5" name="图片 4" descr="一些文字和图片的手机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1573" y="2530021"/>
            <a:ext cx="4118853" cy="3535255"/>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308" y="2503731"/>
            <a:ext cx="5146077" cy="3535255"/>
          </a:xfrm>
          <a:prstGeom prst="rect">
            <a:avLst/>
          </a:prstGeom>
        </p:spPr>
      </p:pic>
      <p:sp>
        <p:nvSpPr>
          <p:cNvPr id="10" name="矩形 9"/>
          <p:cNvSpPr/>
          <p:nvPr/>
        </p:nvSpPr>
        <p:spPr>
          <a:xfrm>
            <a:off x="534842" y="2494254"/>
            <a:ext cx="5396124" cy="363508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17229" y="2494254"/>
            <a:ext cx="5396124" cy="363508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180358" y="819014"/>
            <a:ext cx="885123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增加致死性和非致死性心血管事件的风险</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内容占位符 3"/>
          <p:cNvPicPr>
            <a:picLocks noGrp="1" noChangeAspect="1"/>
          </p:cNvPicPr>
          <p:nvPr>
            <p:ph idx="1"/>
          </p:nvPr>
        </p:nvPicPr>
        <p:blipFill rotWithShape="1">
          <a:blip r:embed="rId1">
            <a:extLst>
              <a:ext uri="{28A0092B-C50C-407E-A947-70E740481C1C}">
                <a14:useLocalDpi xmlns:a14="http://schemas.microsoft.com/office/drawing/2010/main" val="0"/>
              </a:ext>
            </a:extLst>
          </a:blip>
          <a:srcRect l="4237"/>
          <a:stretch>
            <a:fillRect/>
          </a:stretch>
        </p:blipFill>
        <p:spPr>
          <a:xfrm>
            <a:off x="807569" y="2043829"/>
            <a:ext cx="4745579" cy="4157404"/>
          </a:xfrm>
        </p:spPr>
      </p:pic>
      <p:sp>
        <p:nvSpPr>
          <p:cNvPr id="7" name="矩形 6"/>
          <p:cNvSpPr/>
          <p:nvPr/>
        </p:nvSpPr>
        <p:spPr>
          <a:xfrm>
            <a:off x="489519" y="1592263"/>
            <a:ext cx="506362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38925" y="4893945"/>
            <a:ext cx="4810125" cy="1198880"/>
          </a:xfrm>
          <a:prstGeom prst="rect">
            <a:avLst/>
          </a:prstGeom>
        </p:spPr>
        <p:txBody>
          <a:bodyPr wrap="square">
            <a:spAutoFit/>
          </a:bodyPr>
          <a:lstStyle/>
          <a:p>
            <a:pPr>
              <a:lnSpc>
                <a:spcPct val="150000"/>
              </a:lnSpc>
            </a:pPr>
            <a:r>
              <a:rPr lang="zh-CN" altLang="en-US" sz="1600" b="1" spc="300" dirty="0">
                <a:latin typeface="微软雅黑" panose="020B0503020204020204" pitchFamily="34" charset="-122"/>
                <a:ea typeface="微软雅黑" panose="020B0503020204020204" pitchFamily="34" charset="-122"/>
              </a:rPr>
              <a:t>临床医生</a:t>
            </a:r>
            <a:r>
              <a:rPr lang="zh-CN" altLang="en-US" sz="1600" b="1" spc="300" dirty="0">
                <a:solidFill>
                  <a:srgbClr val="C00000"/>
                </a:solidFill>
                <a:latin typeface="微软雅黑" panose="020B0503020204020204" pitchFamily="34" charset="-122"/>
                <a:ea typeface="微软雅黑" panose="020B0503020204020204" pitchFamily="34" charset="-122"/>
              </a:rPr>
              <a:t>不应只关注肝脏疾病</a:t>
            </a:r>
            <a:r>
              <a:rPr lang="zh-CN" altLang="en-US" sz="1600" b="1" spc="-300" dirty="0">
                <a:solidFill>
                  <a:srgbClr val="C00000"/>
                </a:solidFill>
                <a:latin typeface="微软雅黑" panose="020B0503020204020204" pitchFamily="34" charset="-122"/>
                <a:ea typeface="微软雅黑" panose="020B0503020204020204" pitchFamily="34" charset="-122"/>
              </a:rPr>
              <a:t>，</a:t>
            </a:r>
            <a:r>
              <a:rPr lang="zh-CN" altLang="en-US" sz="1600" b="1" spc="300" dirty="0">
                <a:solidFill>
                  <a:srgbClr val="C00000"/>
                </a:solidFill>
                <a:latin typeface="微软雅黑" panose="020B0503020204020204" pitchFamily="34" charset="-122"/>
                <a:ea typeface="微软雅黑" panose="020B0503020204020204" pitchFamily="34" charset="-122"/>
              </a:rPr>
              <a:t>还应考虑心血管疾病风险</a:t>
            </a:r>
            <a:r>
              <a:rPr lang="zh-CN" altLang="en-US" sz="1600" b="1" spc="300" dirty="0">
                <a:latin typeface="微软雅黑" panose="020B0503020204020204" pitchFamily="34" charset="-122"/>
                <a:ea typeface="微软雅黑" panose="020B0503020204020204" pitchFamily="34" charset="-122"/>
              </a:rPr>
              <a:t>的增加</a:t>
            </a:r>
            <a:r>
              <a:rPr lang="zh-CN" altLang="en-US" sz="1600" b="1" spc="-300" dirty="0">
                <a:latin typeface="微软雅黑" panose="020B0503020204020204" pitchFamily="34" charset="-122"/>
                <a:ea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rPr>
              <a:t>并进行早期</a:t>
            </a:r>
            <a:r>
              <a:rPr lang="zh-CN" altLang="en-US" sz="1600" b="1" spc="-300" dirty="0">
                <a:latin typeface="微软雅黑" panose="020B0503020204020204" pitchFamily="34" charset="-122"/>
                <a:ea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rPr>
              <a:t>积极的风险因素修正。</a:t>
            </a:r>
            <a:endParaRPr lang="zh-CN" altLang="en-US" sz="1600" b="1" spc="300" dirty="0">
              <a:latin typeface="微软雅黑" panose="020B0503020204020204" pitchFamily="34" charset="-122"/>
              <a:ea typeface="微软雅黑" panose="020B0503020204020204" pitchFamily="34" charset="-122"/>
            </a:endParaRPr>
          </a:p>
        </p:txBody>
      </p:sp>
      <p:pic>
        <p:nvPicPr>
          <p:cNvPr id="9" name="图片 8"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8852" y="2025320"/>
            <a:ext cx="4354227" cy="2837946"/>
          </a:xfrm>
          <a:prstGeom prst="rect">
            <a:avLst/>
          </a:prstGeom>
        </p:spPr>
      </p:pic>
      <p:sp>
        <p:nvSpPr>
          <p:cNvPr id="10" name="矩形 9"/>
          <p:cNvSpPr/>
          <p:nvPr/>
        </p:nvSpPr>
        <p:spPr>
          <a:xfrm>
            <a:off x="1041592" y="1664157"/>
            <a:ext cx="4511558" cy="306705"/>
          </a:xfrm>
          <a:prstGeom prst="rect">
            <a:avLst/>
          </a:prstGeom>
        </p:spPr>
        <p:txBody>
          <a:bodyPr wrap="square">
            <a:spAutoFit/>
          </a:bodyPr>
          <a:lstStyle/>
          <a:p>
            <a:r>
              <a:rPr lang="en-US" altLang="zh-CN" sz="1400" b="1" spc="300" dirty="0">
                <a:latin typeface="Arial" panose="020B0604020202020204" pitchFamily="34" charset="0"/>
              </a:rPr>
              <a:t>MAFLD</a:t>
            </a:r>
            <a:r>
              <a:rPr lang="zh-CN" altLang="en-US" sz="1400" b="1" spc="300" dirty="0">
                <a:latin typeface="Arial" panose="020B0604020202020204" pitchFamily="34" charset="0"/>
              </a:rPr>
              <a:t>相关的</a:t>
            </a:r>
            <a:r>
              <a:rPr lang="en-US" altLang="zh-CN" sz="1400" b="1" spc="300" dirty="0">
                <a:latin typeface="Arial" panose="020B0604020202020204" pitchFamily="34" charset="0"/>
              </a:rPr>
              <a:t>CVD</a:t>
            </a:r>
            <a:r>
              <a:rPr lang="zh-CN" altLang="en-US" sz="1400" b="1" spc="300" dirty="0">
                <a:latin typeface="Arial" panose="020B0604020202020204" pitchFamily="34" charset="0"/>
              </a:rPr>
              <a:t>事件风险荟萃分析</a:t>
            </a:r>
            <a:endParaRPr lang="zh-CN" altLang="en-US" sz="1400" b="1" spc="300" dirty="0"/>
          </a:p>
        </p:txBody>
      </p:sp>
      <p:sp>
        <p:nvSpPr>
          <p:cNvPr id="13" name="矩形 12"/>
          <p:cNvSpPr/>
          <p:nvPr/>
        </p:nvSpPr>
        <p:spPr>
          <a:xfrm>
            <a:off x="6638852" y="1727042"/>
            <a:ext cx="4679315" cy="306705"/>
          </a:xfrm>
          <a:prstGeom prst="rect">
            <a:avLst/>
          </a:prstGeom>
        </p:spPr>
        <p:txBody>
          <a:bodyPr wrap="none">
            <a:spAutoFit/>
          </a:bodyPr>
          <a:lstStyle/>
          <a:p>
            <a:r>
              <a:rPr lang="zh-CN" altLang="en-US" sz="1400" b="1" spc="300" dirty="0"/>
              <a:t>更“严重”</a:t>
            </a:r>
            <a:r>
              <a:rPr lang="en-US" altLang="zh-CN" sz="1400" b="1" spc="300" dirty="0"/>
              <a:t>MAFLD</a:t>
            </a:r>
            <a:r>
              <a:rPr lang="zh-CN" altLang="en-US" sz="1400" b="1" spc="300" dirty="0"/>
              <a:t>相关的</a:t>
            </a:r>
            <a:r>
              <a:rPr lang="en-US" altLang="zh-CN" sz="1400" b="1" spc="300" dirty="0"/>
              <a:t>CVD</a:t>
            </a:r>
            <a:r>
              <a:rPr lang="zh-CN" altLang="en-US" sz="1400" b="1" spc="300" dirty="0"/>
              <a:t>事件风险荟萃分析</a:t>
            </a:r>
            <a:endParaRPr lang="zh-CN" altLang="en-US" sz="1400" b="1" spc="300" dirty="0"/>
          </a:p>
        </p:txBody>
      </p:sp>
      <p:sp>
        <p:nvSpPr>
          <p:cNvPr id="14" name="矩形 13"/>
          <p:cNvSpPr/>
          <p:nvPr/>
        </p:nvSpPr>
        <p:spPr>
          <a:xfrm>
            <a:off x="6385523" y="1592262"/>
            <a:ext cx="506362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sp>
        <p:nvSpPr>
          <p:cNvPr id="2" name="矩形 1"/>
          <p:cNvSpPr/>
          <p:nvPr/>
        </p:nvSpPr>
        <p:spPr>
          <a:xfrm>
            <a:off x="515937" y="6273128"/>
            <a:ext cx="9106365" cy="430887"/>
          </a:xfrm>
          <a:prstGeom prst="rect">
            <a:avLst/>
          </a:prstGeom>
        </p:spPr>
        <p:txBody>
          <a:bodyPr wrap="square">
            <a:spAutoFit/>
          </a:bodyPr>
          <a:lstStyle/>
          <a:p>
            <a:r>
              <a:rPr lang="en-US" altLang="zh-CN" sz="1100" dirty="0"/>
              <a:t>Nonalcoholic Fatty Liver Disease and Risk of Incident Cardiovascular Disease: A Meta-Analysis of Observational Studies  </a:t>
            </a:r>
            <a:r>
              <a:rPr lang="zh-CN" altLang="en-US" sz="1100" dirty="0"/>
              <a:t>doi.org/10.1016/j.jhep.2016.05.013</a:t>
            </a:r>
            <a:endParaRPr lang="zh-CN" altLang="en-US" sz="11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8810" y="1940560"/>
            <a:ext cx="11022330" cy="922020"/>
          </a:xfrm>
          <a:prstGeom prst="rect">
            <a:avLst/>
          </a:prstGeom>
        </p:spPr>
        <p:txBody>
          <a:bodyPr wrap="square">
            <a:spAutoFit/>
          </a:bodyPr>
          <a:lstStyle/>
          <a:p>
            <a:pPr>
              <a:lnSpc>
                <a:spcPct val="150000"/>
              </a:lnSpc>
            </a:pP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与单纯</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患者相比，</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b="1" noProof="1">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noProof="1">
                <a:latin typeface="微软雅黑" panose="020B0503020204020204" pitchFamily="34" charset="-122"/>
                <a:ea typeface="微软雅黑" panose="020B0503020204020204" pitchFamily="34" charset="-122"/>
                <a:cs typeface="微软雅黑" panose="020B0503020204020204" pitchFamily="34" charset="-122"/>
              </a:rPr>
              <a:t>患者高血压、高脂血症、心血管疾病、外周动脉疾病和脑血管意外的发生率更高</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3219450" y="763270"/>
            <a:ext cx="880491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增加</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患者心脑血管事件的发生风险</a:t>
            </a:r>
            <a:endPar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15938" y="6247605"/>
            <a:ext cx="6291262" cy="276999"/>
          </a:xfrm>
          <a:prstGeom prst="rect">
            <a:avLst/>
          </a:prstGeom>
          <a:noFill/>
        </p:spPr>
        <p:txBody>
          <a:bodyPr>
            <a:spAutoFit/>
          </a:bodyPr>
          <a:lstStyle/>
          <a:p>
            <a:pPr eaLnBrk="1" hangingPunct="1">
              <a:defRPr/>
            </a:pPr>
            <a:r>
              <a:rPr lang="zh-CN" altLang="en-US" sz="1200" i="1" noProof="1">
                <a:latin typeface="+mn-ea"/>
                <a:cs typeface="Times New Roman" panose="02020603050405020304" charset="0"/>
              </a:rPr>
              <a:t> J. Hepatol. 2019 Oct;71(4). 10.1016/j.jhep.2019.06.021 </a:t>
            </a:r>
            <a:endParaRPr lang="zh-CN" altLang="en-US" sz="1200" i="1" noProof="1">
              <a:latin typeface="+mn-ea"/>
              <a:cs typeface="Times New Roman" panose="02020603050405020304" charset="0"/>
            </a:endParaRPr>
          </a:p>
        </p:txBody>
      </p:sp>
      <p:sp>
        <p:nvSpPr>
          <p:cNvPr id="9" name="矩形 8"/>
          <p:cNvSpPr/>
          <p:nvPr/>
        </p:nvSpPr>
        <p:spPr>
          <a:xfrm>
            <a:off x="515937" y="1762699"/>
            <a:ext cx="11196637" cy="4332130"/>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pic>
        <p:nvPicPr>
          <p:cNvPr id="37" name="图片 36" descr="手机截图图社交软件的信息&#10;&#10;描述已自动生成" hidden="1"/>
          <p:cNvPicPr>
            <a:picLocks noChangeAspect="1"/>
          </p:cNvPicPr>
          <p:nvPr/>
        </p:nvPicPr>
        <p:blipFill rotWithShape="1">
          <a:blip r:embed="rId2">
            <a:extLst>
              <a:ext uri="{28A0092B-C50C-407E-A947-70E740481C1C}">
                <a14:useLocalDpi xmlns:a14="http://schemas.microsoft.com/office/drawing/2010/main" val="0"/>
              </a:ext>
            </a:extLst>
          </a:blip>
          <a:srcRect l="2015"/>
          <a:stretch>
            <a:fillRect/>
          </a:stretch>
        </p:blipFill>
        <p:spPr>
          <a:xfrm>
            <a:off x="649751" y="2823357"/>
            <a:ext cx="8283234" cy="2219635"/>
          </a:xfrm>
          <a:prstGeom prst="rect">
            <a:avLst/>
          </a:prstGeom>
        </p:spPr>
      </p:pic>
      <p:pic>
        <p:nvPicPr>
          <p:cNvPr id="58" name="Picture 36_裁图1" hidden="1"/>
          <p:cNvPicPr>
            <a:picLocks noChangeAspect="1"/>
          </p:cNvPicPr>
          <p:nvPr/>
        </p:nvPicPr>
        <p:blipFill>
          <a:blip r:embed="rId3"/>
          <a:srcRect r="50000"/>
          <a:stretch>
            <a:fillRect/>
          </a:stretch>
        </p:blipFill>
        <p:spPr>
          <a:xfrm>
            <a:off x="649751" y="2823357"/>
            <a:ext cx="4139543" cy="2219136"/>
          </a:xfrm>
          <a:prstGeom prst="rect">
            <a:avLst/>
          </a:prstGeom>
        </p:spPr>
      </p:pic>
      <p:pic>
        <p:nvPicPr>
          <p:cNvPr id="59" name="Picture 36_裁图2" hidden="1"/>
          <p:cNvPicPr>
            <a:picLocks noChangeAspect="1"/>
          </p:cNvPicPr>
          <p:nvPr/>
        </p:nvPicPr>
        <p:blipFill>
          <a:blip r:embed="rId3"/>
          <a:srcRect l="50000"/>
          <a:stretch>
            <a:fillRect/>
          </a:stretch>
        </p:blipFill>
        <p:spPr>
          <a:xfrm>
            <a:off x="4789294" y="2823357"/>
            <a:ext cx="4139543" cy="2219136"/>
          </a:xfrm>
          <a:prstGeom prst="rect">
            <a:avLst/>
          </a:prstGeom>
        </p:spPr>
      </p:pic>
      <p:pic>
        <p:nvPicPr>
          <p:cNvPr id="61" name="Picture 36_裁图1_裁图1" hidden="1"/>
          <p:cNvPicPr>
            <a:picLocks noChangeAspect="1"/>
          </p:cNvPicPr>
          <p:nvPr/>
        </p:nvPicPr>
        <p:blipFill>
          <a:blip r:embed="rId4"/>
          <a:srcRect r="50000"/>
          <a:stretch>
            <a:fillRect/>
          </a:stretch>
        </p:blipFill>
        <p:spPr>
          <a:xfrm>
            <a:off x="649751" y="2823357"/>
            <a:ext cx="2069772" cy="2219136"/>
          </a:xfrm>
          <a:prstGeom prst="rect">
            <a:avLst/>
          </a:prstGeom>
        </p:spPr>
      </p:pic>
      <p:pic>
        <p:nvPicPr>
          <p:cNvPr id="65" name="Picture 36_裁图2_裁图2" hidden="1"/>
          <p:cNvPicPr>
            <a:picLocks noChangeAspect="1"/>
          </p:cNvPicPr>
          <p:nvPr/>
        </p:nvPicPr>
        <p:blipFill rotWithShape="1">
          <a:blip r:embed="rId5"/>
          <a:srcRect l="52607"/>
          <a:stretch>
            <a:fillRect/>
          </a:stretch>
        </p:blipFill>
        <p:spPr>
          <a:xfrm>
            <a:off x="6011924" y="2785595"/>
            <a:ext cx="1961889" cy="2219136"/>
          </a:xfrm>
          <a:prstGeom prst="rect">
            <a:avLst/>
          </a:prstGeom>
        </p:spPr>
      </p:pic>
      <p:grpSp>
        <p:nvGrpSpPr>
          <p:cNvPr id="75" name="组合 74"/>
          <p:cNvGrpSpPr>
            <a:grpSpLocks noChangeAspect="1"/>
          </p:cNvGrpSpPr>
          <p:nvPr/>
        </p:nvGrpSpPr>
        <p:grpSpPr>
          <a:xfrm>
            <a:off x="728784" y="3055843"/>
            <a:ext cx="10339822" cy="2132231"/>
            <a:chOff x="991745" y="3155834"/>
            <a:chExt cx="6287780" cy="1010826"/>
          </a:xfrm>
        </p:grpSpPr>
        <p:pic>
          <p:nvPicPr>
            <p:cNvPr id="62" name="Picture 36_裁图1_裁图2"/>
            <p:cNvPicPr>
              <a:picLocks noChangeAspect="1"/>
            </p:cNvPicPr>
            <p:nvPr/>
          </p:nvPicPr>
          <p:blipFill rotWithShape="1">
            <a:blip r:embed="rId4"/>
            <a:srcRect l="59068" t="17573" b="37765"/>
            <a:stretch>
              <a:fillRect/>
            </a:stretch>
          </p:blipFill>
          <p:spPr>
            <a:xfrm>
              <a:off x="2684353" y="3175555"/>
              <a:ext cx="1694402" cy="991105"/>
            </a:xfrm>
            <a:prstGeom prst="rect">
              <a:avLst/>
            </a:prstGeom>
          </p:spPr>
        </p:pic>
        <p:pic>
          <p:nvPicPr>
            <p:cNvPr id="64" name="Picture 36_裁图2_裁图1"/>
            <p:cNvPicPr>
              <a:picLocks noChangeAspect="1"/>
            </p:cNvPicPr>
            <p:nvPr/>
          </p:nvPicPr>
          <p:blipFill rotWithShape="1">
            <a:blip r:embed="rId5"/>
            <a:srcRect l="9068" t="17573" r="56230" b="37765"/>
            <a:stretch>
              <a:fillRect/>
            </a:stretch>
          </p:blipFill>
          <p:spPr>
            <a:xfrm>
              <a:off x="4366427" y="3175555"/>
              <a:ext cx="1436495" cy="991105"/>
            </a:xfrm>
            <a:prstGeom prst="rect">
              <a:avLst/>
            </a:prstGeom>
          </p:spPr>
        </p:pic>
        <p:pic>
          <p:nvPicPr>
            <p:cNvPr id="70" name="Picture 36_裁图2_裁图2_裁图1"/>
            <p:cNvPicPr>
              <a:picLocks noChangeAspect="1"/>
            </p:cNvPicPr>
            <p:nvPr/>
          </p:nvPicPr>
          <p:blipFill rotWithShape="1">
            <a:blip r:embed="rId6"/>
            <a:srcRect t="17573" r="50000" b="37765"/>
            <a:stretch>
              <a:fillRect/>
            </a:stretch>
          </p:blipFill>
          <p:spPr>
            <a:xfrm>
              <a:off x="5801260" y="3175555"/>
              <a:ext cx="981542" cy="991105"/>
            </a:xfrm>
            <a:prstGeom prst="rect">
              <a:avLst/>
            </a:prstGeom>
          </p:spPr>
        </p:pic>
        <p:pic>
          <p:nvPicPr>
            <p:cNvPr id="71" name="Picture 36_裁图2_裁图2_裁图2"/>
            <p:cNvPicPr>
              <a:picLocks noChangeAspect="1"/>
            </p:cNvPicPr>
            <p:nvPr/>
          </p:nvPicPr>
          <p:blipFill rotWithShape="1">
            <a:blip r:embed="rId6"/>
            <a:srcRect l="67834" t="16683" r="6862" b="37767"/>
            <a:stretch>
              <a:fillRect/>
            </a:stretch>
          </p:blipFill>
          <p:spPr>
            <a:xfrm>
              <a:off x="6782803" y="3155834"/>
              <a:ext cx="496722" cy="1010826"/>
            </a:xfrm>
            <a:prstGeom prst="rect">
              <a:avLst/>
            </a:prstGeom>
          </p:spPr>
        </p:pic>
        <p:pic>
          <p:nvPicPr>
            <p:cNvPr id="73" name="Picture 36_裁图1_裁图1_裁图1"/>
            <p:cNvPicPr>
              <a:picLocks noChangeAspect="1"/>
            </p:cNvPicPr>
            <p:nvPr/>
          </p:nvPicPr>
          <p:blipFill rotWithShape="1">
            <a:blip r:embed="rId7"/>
            <a:srcRect t="17573" r="50000" b="37765"/>
            <a:stretch>
              <a:fillRect/>
            </a:stretch>
          </p:blipFill>
          <p:spPr>
            <a:xfrm>
              <a:off x="991745" y="3175555"/>
              <a:ext cx="1033362" cy="991105"/>
            </a:xfrm>
            <a:prstGeom prst="rect">
              <a:avLst/>
            </a:prstGeom>
          </p:spPr>
        </p:pic>
        <p:pic>
          <p:nvPicPr>
            <p:cNvPr id="74" name="Picture 36_裁图1_裁图1_裁图2"/>
            <p:cNvPicPr>
              <a:picLocks noChangeAspect="1"/>
            </p:cNvPicPr>
            <p:nvPr/>
          </p:nvPicPr>
          <p:blipFill rotWithShape="1">
            <a:blip r:embed="rId7"/>
            <a:srcRect l="65884" t="17573" r="-999" b="37765"/>
            <a:stretch>
              <a:fillRect/>
            </a:stretch>
          </p:blipFill>
          <p:spPr>
            <a:xfrm>
              <a:off x="1993791" y="3175555"/>
              <a:ext cx="725731" cy="991105"/>
            </a:xfrm>
            <a:prstGeom prst="rect">
              <a:avLst/>
            </a:prstGeom>
          </p:spPr>
        </p:pic>
      </p:grpSp>
      <p:sp>
        <p:nvSpPr>
          <p:cNvPr id="76" name="矩形 75"/>
          <p:cNvSpPr/>
          <p:nvPr/>
        </p:nvSpPr>
        <p:spPr>
          <a:xfrm>
            <a:off x="610235" y="5340985"/>
            <a:ext cx="11102340" cy="737235"/>
          </a:xfrm>
          <a:prstGeom prst="rect">
            <a:avLst/>
          </a:prstGeom>
        </p:spPr>
        <p:txBody>
          <a:bodyPr wrap="square">
            <a:spAutoFit/>
          </a:bodyPr>
          <a:lstStyle/>
          <a:p>
            <a:pPr>
              <a:lnSpc>
                <a:spcPct val="150000"/>
              </a:lnSpc>
            </a:pP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CVA</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：脑血管意外</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：心血管疾病</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;H-MRS</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，质子磁共振波谱</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：非酒精性脂肪性肝病</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;OR</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：比值比</a:t>
            </a:r>
            <a:endPar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PAD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：外周动脉疾病</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型糖尿病。由超声或</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H-MRS</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诊断</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I2</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：由于异质性造成的总变异性的</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8682820" y="3139041"/>
            <a:ext cx="1604180" cy="209063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376280" y="741731"/>
            <a:ext cx="9512466"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基于代谢因素分组，以心血管风险和肝纤维化风险分层的脂肪性肝病管理流程思考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563641" y="2312063"/>
            <a:ext cx="1277693" cy="63304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高危患者</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412837" y="2312063"/>
            <a:ext cx="1277693" cy="63304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初步评估</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箭头连接符 4"/>
          <p:cNvCxnSpPr>
            <a:stCxn id="2" idx="3"/>
            <a:endCxn id="6" idx="1"/>
          </p:cNvCxnSpPr>
          <p:nvPr/>
        </p:nvCxnSpPr>
        <p:spPr>
          <a:xfrm>
            <a:off x="1841334" y="2628586"/>
            <a:ext cx="57150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矩形 8"/>
          <p:cNvSpPr/>
          <p:nvPr/>
        </p:nvSpPr>
        <p:spPr>
          <a:xfrm>
            <a:off x="463212" y="6120780"/>
            <a:ext cx="6096000" cy="276999"/>
          </a:xfrm>
          <a:prstGeom prst="rect">
            <a:avLst/>
          </a:prstGeom>
        </p:spPr>
        <p:txBody>
          <a:bodyPr>
            <a:spAutoFit/>
          </a:bodyPr>
          <a:lstStyle/>
          <a:p>
            <a:r>
              <a:rPr lang="en-US" altLang="zh-CN" sz="1200" dirty="0"/>
              <a:t>1</a:t>
            </a:r>
            <a:r>
              <a:rPr lang="zh-CN" altLang="en-US" sz="1200" dirty="0"/>
              <a:t>、中国脂肪性肝病诊疗规范化的专家建议（</a:t>
            </a:r>
            <a:r>
              <a:rPr lang="en-US" altLang="zh-CN" sz="1200" dirty="0"/>
              <a:t>2019</a:t>
            </a:r>
            <a:r>
              <a:rPr lang="zh-CN" altLang="en-US" sz="1200" dirty="0"/>
              <a:t>年修订版）</a:t>
            </a:r>
            <a:endParaRPr lang="en-US" altLang="zh-CN" sz="1200" dirty="0"/>
          </a:p>
        </p:txBody>
      </p:sp>
      <p:sp>
        <p:nvSpPr>
          <p:cNvPr id="12" name="矩形 11"/>
          <p:cNvSpPr/>
          <p:nvPr/>
        </p:nvSpPr>
        <p:spPr>
          <a:xfrm>
            <a:off x="5605050" y="2312063"/>
            <a:ext cx="1277693" cy="633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评估代谢因素</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 name="直接箭头连接符 12"/>
          <p:cNvCxnSpPr>
            <a:stCxn id="6" idx="3"/>
            <a:endCxn id="75" idx="1"/>
          </p:cNvCxnSpPr>
          <p:nvPr/>
        </p:nvCxnSpPr>
        <p:spPr>
          <a:xfrm>
            <a:off x="3690530" y="2628586"/>
            <a:ext cx="3185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矩形 13"/>
          <p:cNvSpPr/>
          <p:nvPr/>
        </p:nvSpPr>
        <p:spPr>
          <a:xfrm>
            <a:off x="505460" y="3078480"/>
            <a:ext cx="1697990" cy="2907665"/>
          </a:xfrm>
          <a:prstGeom prst="rect">
            <a:avLst/>
          </a:prstGeom>
        </p:spPr>
        <p:txBody>
          <a:bodyPr wrap="square">
            <a:spAutoFit/>
          </a:bodyPr>
          <a:lstStyle/>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、超声发现有</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脂肪性肝病或肝脏脂肪浸润</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、不明原因的</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肝功能酶学异常</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、肥胖症、高甘油三酯血症</a:t>
            </a:r>
            <a:r>
              <a:rPr lang="zh-CN" altLang="en-US"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型糖尿病</a:t>
            </a:r>
            <a:r>
              <a:rPr lang="zh-CN" altLang="en-US"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高血压病、高尿酸血症患者以及长期饮酒者</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2363470" y="3044825"/>
            <a:ext cx="1420495" cy="2306955"/>
          </a:xfrm>
          <a:prstGeom prst="rect">
            <a:avLst/>
          </a:prstGeom>
        </p:spPr>
        <p:txBody>
          <a:bodyPr wrap="square">
            <a:spAutoFit/>
          </a:bodyPr>
          <a:lstStyle/>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、询问病史</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、调查患者饮食和运动结构</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、了解饮酒的情况</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、建立健康档案</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7204704" y="1715603"/>
            <a:ext cx="1277693" cy="63304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单纯脂肪变</a:t>
            </a:r>
            <a:endParaRPr lang="zh-CN" altLang="en-US" sz="1600" b="1" dirty="0">
              <a:latin typeface="微软雅黑" panose="020B0503020204020204" pitchFamily="34" charset="-122"/>
              <a:ea typeface="微软雅黑" panose="020B0503020204020204" pitchFamily="34" charset="-122"/>
            </a:endParaRPr>
          </a:p>
        </p:txBody>
      </p:sp>
      <p:sp>
        <p:nvSpPr>
          <p:cNvPr id="20" name="矩形 19"/>
          <p:cNvSpPr/>
          <p:nvPr/>
        </p:nvSpPr>
        <p:spPr>
          <a:xfrm>
            <a:off x="7204704" y="2728468"/>
            <a:ext cx="1277693" cy="633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确诊为</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MAFLD</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2" name="连接符: 肘形 21"/>
          <p:cNvCxnSpPr>
            <a:stCxn id="12" idx="3"/>
            <a:endCxn id="19" idx="1"/>
          </p:cNvCxnSpPr>
          <p:nvPr/>
        </p:nvCxnSpPr>
        <p:spPr>
          <a:xfrm flipV="1">
            <a:off x="6882743" y="2032126"/>
            <a:ext cx="321961" cy="59646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4" name="连接符: 肘形 23"/>
          <p:cNvCxnSpPr>
            <a:stCxn id="12" idx="3"/>
            <a:endCxn id="20" idx="1"/>
          </p:cNvCxnSpPr>
          <p:nvPr/>
        </p:nvCxnSpPr>
        <p:spPr>
          <a:xfrm>
            <a:off x="6882743" y="2628586"/>
            <a:ext cx="321961" cy="416405"/>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27" name="矩形 26"/>
          <p:cNvSpPr/>
          <p:nvPr/>
        </p:nvSpPr>
        <p:spPr>
          <a:xfrm>
            <a:off x="8844603" y="1715603"/>
            <a:ext cx="1446487" cy="633045"/>
          </a:xfrm>
          <a:prstGeom prst="rect">
            <a:avLst/>
          </a:prstGeom>
          <a:no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健康教育</a:t>
            </a:r>
            <a:r>
              <a:rPr lang="en-US"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&amp;</a:t>
            </a:r>
            <a:endParaRPr lang="en-US"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生活方式干预</a:t>
            </a:r>
            <a:endPar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9" name="直接箭头连接符 28"/>
          <p:cNvCxnSpPr>
            <a:stCxn id="19" idx="3"/>
            <a:endCxn id="27" idx="1"/>
          </p:cNvCxnSpPr>
          <p:nvPr/>
        </p:nvCxnSpPr>
        <p:spPr>
          <a:xfrm>
            <a:off x="8482397" y="2032126"/>
            <a:ext cx="36220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0" name="矩形 29"/>
          <p:cNvSpPr/>
          <p:nvPr/>
        </p:nvSpPr>
        <p:spPr>
          <a:xfrm>
            <a:off x="7200535" y="3778931"/>
            <a:ext cx="1277693" cy="63304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心血管风险评估</a:t>
            </a:r>
            <a:endParaRPr lang="zh-CN" altLang="en-US" sz="1600" b="1" dirty="0">
              <a:latin typeface="微软雅黑" panose="020B0503020204020204" pitchFamily="34" charset="-122"/>
              <a:ea typeface="微软雅黑" panose="020B0503020204020204" pitchFamily="34" charset="-122"/>
            </a:endParaRPr>
          </a:p>
        </p:txBody>
      </p:sp>
      <p:sp>
        <p:nvSpPr>
          <p:cNvPr id="31" name="矩形 30"/>
          <p:cNvSpPr/>
          <p:nvPr/>
        </p:nvSpPr>
        <p:spPr>
          <a:xfrm>
            <a:off x="8928999" y="2716230"/>
            <a:ext cx="1277693" cy="63304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肝纤维化</a:t>
            </a:r>
            <a:endParaRPr lang="zh-CN" altLang="en-US" sz="1600" b="1" dirty="0">
              <a:latin typeface="微软雅黑" panose="020B0503020204020204" pitchFamily="34" charset="-122"/>
              <a:ea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rPr>
              <a:t>风险评估</a:t>
            </a:r>
            <a:endParaRPr lang="zh-CN" altLang="en-US" sz="1600" b="1" dirty="0">
              <a:latin typeface="微软雅黑" panose="020B0503020204020204" pitchFamily="34" charset="-122"/>
              <a:ea typeface="微软雅黑" panose="020B0503020204020204" pitchFamily="34" charset="-122"/>
            </a:endParaRPr>
          </a:p>
        </p:txBody>
      </p:sp>
      <p:cxnSp>
        <p:nvCxnSpPr>
          <p:cNvPr id="38" name="连接符: 肘形 37"/>
          <p:cNvCxnSpPr>
            <a:stCxn id="30" idx="2"/>
            <a:endCxn id="85" idx="0"/>
          </p:cNvCxnSpPr>
          <p:nvPr/>
        </p:nvCxnSpPr>
        <p:spPr>
          <a:xfrm rot="16200000" flipH="1">
            <a:off x="8079125" y="4172233"/>
            <a:ext cx="317093" cy="79657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43" name="矩形 42"/>
          <p:cNvSpPr/>
          <p:nvPr/>
        </p:nvSpPr>
        <p:spPr>
          <a:xfrm>
            <a:off x="10398370" y="2385311"/>
            <a:ext cx="1277693" cy="633046"/>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定期随访</a:t>
            </a:r>
            <a:endParaRPr lang="zh-CN" altLang="en-US" b="1" dirty="0">
              <a:latin typeface="微软雅黑" panose="020B0503020204020204" pitchFamily="34" charset="-122"/>
              <a:ea typeface="微软雅黑" panose="020B0503020204020204" pitchFamily="34" charset="-122"/>
            </a:endParaRPr>
          </a:p>
        </p:txBody>
      </p:sp>
      <p:cxnSp>
        <p:nvCxnSpPr>
          <p:cNvPr id="50" name="连接符: 肘形 49"/>
          <p:cNvCxnSpPr>
            <a:stCxn id="85" idx="3"/>
            <a:endCxn id="43" idx="2"/>
          </p:cNvCxnSpPr>
          <p:nvPr/>
        </p:nvCxnSpPr>
        <p:spPr>
          <a:xfrm flipV="1">
            <a:off x="10080714" y="3018357"/>
            <a:ext cx="956503" cy="2318868"/>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52" name="连接符: 肘形 51"/>
          <p:cNvCxnSpPr>
            <a:stCxn id="27" idx="3"/>
            <a:endCxn id="43" idx="0"/>
          </p:cNvCxnSpPr>
          <p:nvPr/>
        </p:nvCxnSpPr>
        <p:spPr>
          <a:xfrm>
            <a:off x="10291090" y="2032126"/>
            <a:ext cx="746127" cy="353185"/>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64" name="直接箭头连接符 63"/>
          <p:cNvCxnSpPr>
            <a:stCxn id="20" idx="2"/>
            <a:endCxn id="30" idx="0"/>
          </p:cNvCxnSpPr>
          <p:nvPr/>
        </p:nvCxnSpPr>
        <p:spPr>
          <a:xfrm flipH="1">
            <a:off x="7839382" y="3361514"/>
            <a:ext cx="4169" cy="41741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5" name="矩形 74"/>
          <p:cNvSpPr/>
          <p:nvPr/>
        </p:nvSpPr>
        <p:spPr>
          <a:xfrm>
            <a:off x="4009102" y="2312063"/>
            <a:ext cx="1277693" cy="63304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脂肪性肝病程度评估</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0" name="直接箭头连接符 79"/>
          <p:cNvCxnSpPr>
            <a:stCxn id="75" idx="3"/>
            <a:endCxn id="12" idx="1"/>
          </p:cNvCxnSpPr>
          <p:nvPr/>
        </p:nvCxnSpPr>
        <p:spPr>
          <a:xfrm>
            <a:off x="5286795" y="2628586"/>
            <a:ext cx="31825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1" name="矩形 80"/>
          <p:cNvSpPr/>
          <p:nvPr/>
        </p:nvSpPr>
        <p:spPr>
          <a:xfrm>
            <a:off x="4009426" y="3093355"/>
            <a:ext cx="1828863" cy="2030095"/>
          </a:xfrm>
          <a:prstGeom prst="rect">
            <a:avLst/>
          </a:prstGeom>
        </p:spPr>
        <p:txBody>
          <a:bodyPr wrap="square">
            <a:spAutoFit/>
          </a:bodyPr>
          <a:lstStyle/>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控衰减参数</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CAP</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、定量超声和磁共振波谱</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1H-MRS</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MRI </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质子密度脂肪分数</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MRI-PDFF</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定量检测肝脏脂肪含量</a:t>
            </a:r>
            <a:endPar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 name="矩形 81"/>
          <p:cNvSpPr/>
          <p:nvPr/>
        </p:nvSpPr>
        <p:spPr>
          <a:xfrm>
            <a:off x="489196" y="6398920"/>
            <a:ext cx="9403536" cy="276999"/>
          </a:xfrm>
          <a:prstGeom prst="rect">
            <a:avLst/>
          </a:prstGeom>
        </p:spPr>
        <p:txBody>
          <a:bodyPr wrap="none">
            <a:spAutoFit/>
          </a:bodyPr>
          <a:lstStyle/>
          <a:p>
            <a:r>
              <a:rPr lang="en-US" altLang="zh-CN" sz="1200" dirty="0"/>
              <a:t>2</a:t>
            </a:r>
            <a:r>
              <a:rPr lang="zh-CN" altLang="en-US" sz="1200" dirty="0"/>
              <a:t>、</a:t>
            </a:r>
            <a:r>
              <a:rPr lang="en-US" altLang="zh-CN" sz="1200" dirty="0"/>
              <a:t>doi.org/10.1016/j.jhep.2020.03.039</a:t>
            </a:r>
            <a:r>
              <a:rPr lang="zh-CN" altLang="en-US" sz="1200" dirty="0"/>
              <a:t>；代谢相关脂肪性肝病新定义的国际专家共识简介，实用肝脏病杂志 </a:t>
            </a:r>
            <a:r>
              <a:rPr lang="en-US" altLang="zh-CN" sz="1200" dirty="0"/>
              <a:t>2020 </a:t>
            </a:r>
            <a:r>
              <a:rPr lang="zh-CN" altLang="en-US" sz="1200" dirty="0"/>
              <a:t>年 </a:t>
            </a:r>
            <a:r>
              <a:rPr lang="en-US" altLang="zh-CN" sz="1200" dirty="0"/>
              <a:t>5 </a:t>
            </a:r>
            <a:r>
              <a:rPr lang="zh-CN" altLang="en-US" sz="1200" dirty="0"/>
              <a:t>月第 </a:t>
            </a:r>
            <a:r>
              <a:rPr lang="en-US" altLang="zh-CN" sz="1200" dirty="0"/>
              <a:t>23 </a:t>
            </a:r>
            <a:r>
              <a:rPr lang="zh-CN" altLang="en-US" sz="1200" dirty="0"/>
              <a:t>卷第 </a:t>
            </a:r>
            <a:r>
              <a:rPr lang="en-US" altLang="zh-CN" sz="1200" dirty="0"/>
              <a:t>3 </a:t>
            </a:r>
            <a:r>
              <a:rPr lang="zh-CN" altLang="en-US" sz="1200" dirty="0"/>
              <a:t>期</a:t>
            </a:r>
            <a:endParaRPr lang="zh-CN" altLang="en-US" sz="1200" dirty="0"/>
          </a:p>
        </p:txBody>
      </p:sp>
      <p:sp>
        <p:nvSpPr>
          <p:cNvPr id="85" name="矩形: 圆角 84"/>
          <p:cNvSpPr/>
          <p:nvPr/>
        </p:nvSpPr>
        <p:spPr>
          <a:xfrm>
            <a:off x="7191207" y="4729070"/>
            <a:ext cx="2889507" cy="1216309"/>
          </a:xfrm>
          <a:prstGeom prst="roundRect">
            <a:avLst>
              <a:gd name="adj" fmla="val 10884"/>
            </a:avLst>
          </a:prstGeom>
          <a:no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根据患者情况选择：</a:t>
            </a:r>
            <a:endParaRPr lang="en-US" altLang="zh-CN" sz="1600"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生活方式干预、药物干预、</a:t>
            </a:r>
            <a:endParaRPr lang="en-US" altLang="zh-CN" sz="1600"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手术干预</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109" name="矩形 108"/>
          <p:cNvSpPr/>
          <p:nvPr/>
        </p:nvSpPr>
        <p:spPr>
          <a:xfrm>
            <a:off x="8928998" y="3778931"/>
            <a:ext cx="1277693" cy="633046"/>
          </a:xfrm>
          <a:prstGeom prst="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高危进行肝癌筛查</a:t>
            </a:r>
            <a:endParaRPr lang="zh-CN" altLang="en-US" b="1" dirty="0">
              <a:latin typeface="微软雅黑" panose="020B0503020204020204" pitchFamily="34" charset="-122"/>
              <a:ea typeface="微软雅黑" panose="020B0503020204020204" pitchFamily="34" charset="-122"/>
            </a:endParaRPr>
          </a:p>
        </p:txBody>
      </p:sp>
      <p:cxnSp>
        <p:nvCxnSpPr>
          <p:cNvPr id="111" name="直接箭头连接符 110"/>
          <p:cNvCxnSpPr>
            <a:stCxn id="20" idx="3"/>
            <a:endCxn id="31" idx="1"/>
          </p:cNvCxnSpPr>
          <p:nvPr/>
        </p:nvCxnSpPr>
        <p:spPr>
          <a:xfrm flipV="1">
            <a:off x="8482397" y="3032753"/>
            <a:ext cx="446602" cy="122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7" name="直接箭头连接符 116"/>
          <p:cNvCxnSpPr>
            <a:stCxn id="31" idx="2"/>
            <a:endCxn id="109" idx="0"/>
          </p:cNvCxnSpPr>
          <p:nvPr/>
        </p:nvCxnSpPr>
        <p:spPr>
          <a:xfrm flipH="1">
            <a:off x="9567845" y="3349276"/>
            <a:ext cx="1" cy="4296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9" name="连接符: 肘形 118"/>
          <p:cNvCxnSpPr>
            <a:stCxn id="109" idx="2"/>
            <a:endCxn id="85" idx="0"/>
          </p:cNvCxnSpPr>
          <p:nvPr/>
        </p:nvCxnSpPr>
        <p:spPr>
          <a:xfrm rot="5400000">
            <a:off x="8943357" y="4104581"/>
            <a:ext cx="317093" cy="931884"/>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20" name="iconfont-10123-4910592"/>
          <p:cNvSpPr>
            <a:spLocks noChangeAspect="1"/>
          </p:cNvSpPr>
          <p:nvPr/>
        </p:nvSpPr>
        <p:spPr bwMode="auto">
          <a:xfrm>
            <a:off x="693569" y="733292"/>
            <a:ext cx="609685" cy="609685"/>
          </a:xfrm>
          <a:custGeom>
            <a:avLst/>
            <a:gdLst>
              <a:gd name="T0" fmla="*/ 6422 w 8535"/>
              <a:gd name="T1" fmla="*/ 4267 h 8534"/>
              <a:gd name="T2" fmla="*/ 4481 w 8535"/>
              <a:gd name="T3" fmla="*/ 4267 h 8534"/>
              <a:gd name="T4" fmla="*/ 4481 w 8535"/>
              <a:gd name="T5" fmla="*/ 3840 h 8534"/>
              <a:gd name="T6" fmla="*/ 6422 w 8535"/>
              <a:gd name="T7" fmla="*/ 3840 h 8534"/>
              <a:gd name="T8" fmla="*/ 7574 w 8535"/>
              <a:gd name="T9" fmla="*/ 2995 h 8534"/>
              <a:gd name="T10" fmla="*/ 8534 w 8535"/>
              <a:gd name="T11" fmla="*/ 4054 h 8534"/>
              <a:gd name="T12" fmla="*/ 7575 w 8535"/>
              <a:gd name="T13" fmla="*/ 5116 h 8534"/>
              <a:gd name="T14" fmla="*/ 6422 w 8535"/>
              <a:gd name="T15" fmla="*/ 4267 h 8534"/>
              <a:gd name="T16" fmla="*/ 6827 w 8535"/>
              <a:gd name="T17" fmla="*/ 8534 h 8534"/>
              <a:gd name="T18" fmla="*/ 5761 w 8535"/>
              <a:gd name="T19" fmla="*/ 7467 h 8534"/>
              <a:gd name="T20" fmla="*/ 6827 w 8535"/>
              <a:gd name="T21" fmla="*/ 6400 h 8534"/>
              <a:gd name="T22" fmla="*/ 7894 w 8535"/>
              <a:gd name="T23" fmla="*/ 7467 h 8534"/>
              <a:gd name="T24" fmla="*/ 6827 w 8535"/>
              <a:gd name="T25" fmla="*/ 8534 h 8534"/>
              <a:gd name="T26" fmla="*/ 6827 w 8535"/>
              <a:gd name="T27" fmla="*/ 8107 h 8534"/>
              <a:gd name="T28" fmla="*/ 7467 w 8535"/>
              <a:gd name="T29" fmla="*/ 7467 h 8534"/>
              <a:gd name="T30" fmla="*/ 6827 w 8535"/>
              <a:gd name="T31" fmla="*/ 6827 h 8534"/>
              <a:gd name="T32" fmla="*/ 6187 w 8535"/>
              <a:gd name="T33" fmla="*/ 7467 h 8534"/>
              <a:gd name="T34" fmla="*/ 6827 w 8535"/>
              <a:gd name="T35" fmla="*/ 8107 h 8534"/>
              <a:gd name="T36" fmla="*/ 4054 w 8535"/>
              <a:gd name="T37" fmla="*/ 7040 h 8534"/>
              <a:gd name="T38" fmla="*/ 4054 w 8535"/>
              <a:gd name="T39" fmla="*/ 1920 h 8534"/>
              <a:gd name="T40" fmla="*/ 4267 w 8535"/>
              <a:gd name="T41" fmla="*/ 1707 h 8534"/>
              <a:gd name="T42" fmla="*/ 4481 w 8535"/>
              <a:gd name="T43" fmla="*/ 1920 h 8534"/>
              <a:gd name="T44" fmla="*/ 4481 w 8535"/>
              <a:gd name="T45" fmla="*/ 6827 h 8534"/>
              <a:gd name="T46" fmla="*/ 4907 w 8535"/>
              <a:gd name="T47" fmla="*/ 7254 h 8534"/>
              <a:gd name="T48" fmla="*/ 5974 w 8535"/>
              <a:gd name="T49" fmla="*/ 7254 h 8534"/>
              <a:gd name="T50" fmla="*/ 5974 w 8535"/>
              <a:gd name="T51" fmla="*/ 7680 h 8534"/>
              <a:gd name="T52" fmla="*/ 4694 w 8535"/>
              <a:gd name="T53" fmla="*/ 7680 h 8534"/>
              <a:gd name="T54" fmla="*/ 4054 w 8535"/>
              <a:gd name="T55" fmla="*/ 7040 h 8534"/>
              <a:gd name="T56" fmla="*/ 2113 w 8535"/>
              <a:gd name="T57" fmla="*/ 4907 h 8534"/>
              <a:gd name="T58" fmla="*/ 4054 w 8535"/>
              <a:gd name="T59" fmla="*/ 4907 h 8534"/>
              <a:gd name="T60" fmla="*/ 4054 w 8535"/>
              <a:gd name="T61" fmla="*/ 5334 h 8534"/>
              <a:gd name="T62" fmla="*/ 2113 w 8535"/>
              <a:gd name="T63" fmla="*/ 5334 h 8534"/>
              <a:gd name="T64" fmla="*/ 961 w 8535"/>
              <a:gd name="T65" fmla="*/ 6179 h 8534"/>
              <a:gd name="T66" fmla="*/ 1 w 8535"/>
              <a:gd name="T67" fmla="*/ 5120 h 8534"/>
              <a:gd name="T68" fmla="*/ 960 w 8535"/>
              <a:gd name="T69" fmla="*/ 4058 h 8534"/>
              <a:gd name="T70" fmla="*/ 2113 w 8535"/>
              <a:gd name="T71" fmla="*/ 4907 h 8534"/>
              <a:gd name="T72" fmla="*/ 1067 w 8535"/>
              <a:gd name="T73" fmla="*/ 5760 h 8534"/>
              <a:gd name="T74" fmla="*/ 1707 w 8535"/>
              <a:gd name="T75" fmla="*/ 5120 h 8534"/>
              <a:gd name="T76" fmla="*/ 1067 w 8535"/>
              <a:gd name="T77" fmla="*/ 4480 h 8534"/>
              <a:gd name="T78" fmla="*/ 427 w 8535"/>
              <a:gd name="T79" fmla="*/ 5120 h 8534"/>
              <a:gd name="T80" fmla="*/ 1067 w 8535"/>
              <a:gd name="T81" fmla="*/ 5760 h 8534"/>
              <a:gd name="T82" fmla="*/ 4267 w 8535"/>
              <a:gd name="T83" fmla="*/ 0 h 8534"/>
              <a:gd name="T84" fmla="*/ 5334 w 8535"/>
              <a:gd name="T85" fmla="*/ 1067 h 8534"/>
              <a:gd name="T86" fmla="*/ 4676 w 8535"/>
              <a:gd name="T87" fmla="*/ 2052 h 8534"/>
              <a:gd name="T88" fmla="*/ 3513 w 8535"/>
              <a:gd name="T89" fmla="*/ 1821 h 8534"/>
              <a:gd name="T90" fmla="*/ 3282 w 8535"/>
              <a:gd name="T91" fmla="*/ 659 h 8534"/>
              <a:gd name="T92" fmla="*/ 4267 w 8535"/>
              <a:gd name="T93" fmla="*/ 0 h 8534"/>
              <a:gd name="T94" fmla="*/ 4267 w 8535"/>
              <a:gd name="T95" fmla="*/ 1707 h 8534"/>
              <a:gd name="T96" fmla="*/ 4907 w 8535"/>
              <a:gd name="T97" fmla="*/ 1067 h 8534"/>
              <a:gd name="T98" fmla="*/ 4267 w 8535"/>
              <a:gd name="T99" fmla="*/ 427 h 8534"/>
              <a:gd name="T100" fmla="*/ 3627 w 8535"/>
              <a:gd name="T101" fmla="*/ 1067 h 8534"/>
              <a:gd name="T102" fmla="*/ 4267 w 8535"/>
              <a:gd name="T103" fmla="*/ 1707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535" h="8534">
                <a:moveTo>
                  <a:pt x="6422" y="4267"/>
                </a:moveTo>
                <a:lnTo>
                  <a:pt x="4481" y="4267"/>
                </a:lnTo>
                <a:lnTo>
                  <a:pt x="4481" y="3840"/>
                </a:lnTo>
                <a:lnTo>
                  <a:pt x="6422" y="3840"/>
                </a:lnTo>
                <a:cubicBezTo>
                  <a:pt x="6533" y="3305"/>
                  <a:pt x="7030" y="2940"/>
                  <a:pt x="7574" y="2995"/>
                </a:cubicBezTo>
                <a:cubicBezTo>
                  <a:pt x="8118" y="3050"/>
                  <a:pt x="8532" y="3507"/>
                  <a:pt x="8534" y="4054"/>
                </a:cubicBezTo>
                <a:cubicBezTo>
                  <a:pt x="8535" y="4602"/>
                  <a:pt x="8120" y="5061"/>
                  <a:pt x="7575" y="5116"/>
                </a:cubicBezTo>
                <a:cubicBezTo>
                  <a:pt x="7029" y="5171"/>
                  <a:pt x="6531" y="4804"/>
                  <a:pt x="6422" y="4267"/>
                </a:cubicBezTo>
                <a:close/>
                <a:moveTo>
                  <a:pt x="6827" y="8534"/>
                </a:moveTo>
                <a:cubicBezTo>
                  <a:pt x="6238" y="8534"/>
                  <a:pt x="5761" y="8056"/>
                  <a:pt x="5761" y="7467"/>
                </a:cubicBezTo>
                <a:cubicBezTo>
                  <a:pt x="5761" y="6878"/>
                  <a:pt x="6238" y="6400"/>
                  <a:pt x="6827" y="6400"/>
                </a:cubicBezTo>
                <a:cubicBezTo>
                  <a:pt x="7416" y="6400"/>
                  <a:pt x="7894" y="6878"/>
                  <a:pt x="7894" y="7467"/>
                </a:cubicBezTo>
                <a:cubicBezTo>
                  <a:pt x="7894" y="8056"/>
                  <a:pt x="7416" y="8534"/>
                  <a:pt x="6827" y="8534"/>
                </a:cubicBezTo>
                <a:close/>
                <a:moveTo>
                  <a:pt x="6827" y="8107"/>
                </a:moveTo>
                <a:cubicBezTo>
                  <a:pt x="7181" y="8107"/>
                  <a:pt x="7467" y="7820"/>
                  <a:pt x="7467" y="7467"/>
                </a:cubicBezTo>
                <a:cubicBezTo>
                  <a:pt x="7467" y="7114"/>
                  <a:pt x="7181" y="6827"/>
                  <a:pt x="6827" y="6827"/>
                </a:cubicBezTo>
                <a:cubicBezTo>
                  <a:pt x="6474" y="6827"/>
                  <a:pt x="6187" y="7114"/>
                  <a:pt x="6187" y="7467"/>
                </a:cubicBezTo>
                <a:cubicBezTo>
                  <a:pt x="6187" y="7820"/>
                  <a:pt x="6474" y="8107"/>
                  <a:pt x="6827" y="8107"/>
                </a:cubicBezTo>
                <a:close/>
                <a:moveTo>
                  <a:pt x="4054" y="7040"/>
                </a:moveTo>
                <a:lnTo>
                  <a:pt x="4054" y="1920"/>
                </a:lnTo>
                <a:cubicBezTo>
                  <a:pt x="4054" y="1803"/>
                  <a:pt x="4150" y="1707"/>
                  <a:pt x="4267" y="1707"/>
                </a:cubicBezTo>
                <a:cubicBezTo>
                  <a:pt x="4385" y="1707"/>
                  <a:pt x="4481" y="1803"/>
                  <a:pt x="4481" y="1920"/>
                </a:cubicBezTo>
                <a:lnTo>
                  <a:pt x="4481" y="6827"/>
                </a:lnTo>
                <a:cubicBezTo>
                  <a:pt x="4481" y="7063"/>
                  <a:pt x="4672" y="7254"/>
                  <a:pt x="4907" y="7254"/>
                </a:cubicBezTo>
                <a:lnTo>
                  <a:pt x="5974" y="7254"/>
                </a:lnTo>
                <a:lnTo>
                  <a:pt x="5974" y="7680"/>
                </a:lnTo>
                <a:lnTo>
                  <a:pt x="4694" y="7680"/>
                </a:lnTo>
                <a:cubicBezTo>
                  <a:pt x="4341" y="7680"/>
                  <a:pt x="4054" y="7394"/>
                  <a:pt x="4054" y="7040"/>
                </a:cubicBezTo>
                <a:close/>
                <a:moveTo>
                  <a:pt x="2113" y="4907"/>
                </a:moveTo>
                <a:lnTo>
                  <a:pt x="4054" y="4907"/>
                </a:lnTo>
                <a:lnTo>
                  <a:pt x="4054" y="5334"/>
                </a:lnTo>
                <a:lnTo>
                  <a:pt x="2113" y="5334"/>
                </a:lnTo>
                <a:cubicBezTo>
                  <a:pt x="2002" y="5869"/>
                  <a:pt x="1504" y="6234"/>
                  <a:pt x="961" y="6179"/>
                </a:cubicBezTo>
                <a:cubicBezTo>
                  <a:pt x="417" y="6124"/>
                  <a:pt x="2" y="5667"/>
                  <a:pt x="1" y="5120"/>
                </a:cubicBezTo>
                <a:cubicBezTo>
                  <a:pt x="0" y="4572"/>
                  <a:pt x="415" y="4113"/>
                  <a:pt x="960" y="4058"/>
                </a:cubicBezTo>
                <a:cubicBezTo>
                  <a:pt x="1505" y="4003"/>
                  <a:pt x="2004" y="4370"/>
                  <a:pt x="2113" y="4907"/>
                </a:cubicBezTo>
                <a:close/>
                <a:moveTo>
                  <a:pt x="1067" y="5760"/>
                </a:moveTo>
                <a:cubicBezTo>
                  <a:pt x="1421" y="5760"/>
                  <a:pt x="1707" y="5474"/>
                  <a:pt x="1707" y="5120"/>
                </a:cubicBezTo>
                <a:cubicBezTo>
                  <a:pt x="1707" y="4767"/>
                  <a:pt x="1421" y="4480"/>
                  <a:pt x="1067" y="4480"/>
                </a:cubicBezTo>
                <a:cubicBezTo>
                  <a:pt x="714" y="4480"/>
                  <a:pt x="427" y="4767"/>
                  <a:pt x="427" y="5120"/>
                </a:cubicBezTo>
                <a:cubicBezTo>
                  <a:pt x="427" y="5474"/>
                  <a:pt x="714" y="5760"/>
                  <a:pt x="1067" y="5760"/>
                </a:cubicBezTo>
                <a:close/>
                <a:moveTo>
                  <a:pt x="4267" y="0"/>
                </a:moveTo>
                <a:lnTo>
                  <a:pt x="5334" y="1067"/>
                </a:lnTo>
                <a:cubicBezTo>
                  <a:pt x="5334" y="1498"/>
                  <a:pt x="5074" y="1887"/>
                  <a:pt x="4676" y="2052"/>
                </a:cubicBezTo>
                <a:cubicBezTo>
                  <a:pt x="4277" y="2218"/>
                  <a:pt x="3818" y="2126"/>
                  <a:pt x="3513" y="1821"/>
                </a:cubicBezTo>
                <a:cubicBezTo>
                  <a:pt x="3208" y="1516"/>
                  <a:pt x="3117" y="1057"/>
                  <a:pt x="3282" y="659"/>
                </a:cubicBezTo>
                <a:cubicBezTo>
                  <a:pt x="3447" y="260"/>
                  <a:pt x="3836" y="0"/>
                  <a:pt x="4267" y="0"/>
                </a:cubicBezTo>
                <a:close/>
                <a:moveTo>
                  <a:pt x="4267" y="1707"/>
                </a:moveTo>
                <a:cubicBezTo>
                  <a:pt x="4621" y="1707"/>
                  <a:pt x="4907" y="1420"/>
                  <a:pt x="4907" y="1067"/>
                </a:cubicBezTo>
                <a:cubicBezTo>
                  <a:pt x="4907" y="714"/>
                  <a:pt x="4621" y="427"/>
                  <a:pt x="4267" y="427"/>
                </a:cubicBezTo>
                <a:cubicBezTo>
                  <a:pt x="3914" y="427"/>
                  <a:pt x="3627" y="714"/>
                  <a:pt x="3627" y="1067"/>
                </a:cubicBezTo>
                <a:cubicBezTo>
                  <a:pt x="3627" y="1420"/>
                  <a:pt x="3914" y="1707"/>
                  <a:pt x="4267" y="1707"/>
                </a:cubicBezTo>
                <a:close/>
              </a:path>
            </a:pathLst>
          </a:custGeom>
          <a:solidFill>
            <a:schemeClr val="tx1"/>
          </a:solidFill>
          <a:ln>
            <a:noFill/>
          </a:ln>
        </p:spPr>
      </p:sp>
      <p:sp>
        <p:nvSpPr>
          <p:cNvPr id="121" name="矩形 120"/>
          <p:cNvSpPr/>
          <p:nvPr/>
        </p:nvSpPr>
        <p:spPr>
          <a:xfrm>
            <a:off x="489519" y="1592263"/>
            <a:ext cx="1123926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29151" y="819865"/>
            <a:ext cx="885123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以代谢因素分组的代谢相关脂肪性肝病（</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）的诊断</a:t>
            </a:r>
            <a:endPar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圆角 4"/>
          <p:cNvSpPr/>
          <p:nvPr/>
        </p:nvSpPr>
        <p:spPr>
          <a:xfrm>
            <a:off x="1902388" y="3702310"/>
            <a:ext cx="8387224" cy="1808109"/>
          </a:xfrm>
          <a:prstGeom prst="roundRect">
            <a:avLst>
              <a:gd name="adj" fmla="val 6917"/>
            </a:avLst>
          </a:prstGeom>
          <a:solidFill>
            <a:schemeClr val="accent4">
              <a:lumMod val="20000"/>
              <a:lumOff val="80000"/>
            </a:schemeClr>
          </a:solidFill>
          <a:ln>
            <a:solidFill>
              <a:srgbClr val="DC98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1200" spc="300" dirty="0">
              <a:solidFill>
                <a:schemeClr val="tx1"/>
              </a:solidFill>
              <a:latin typeface="Arial" panose="020B0604020202020204" pitchFamily="34" charset="0"/>
            </a:endParaRPr>
          </a:p>
        </p:txBody>
      </p:sp>
      <p:sp>
        <p:nvSpPr>
          <p:cNvPr id="9" name="矩形: 圆角 8"/>
          <p:cNvSpPr/>
          <p:nvPr/>
        </p:nvSpPr>
        <p:spPr>
          <a:xfrm>
            <a:off x="1090414" y="1783769"/>
            <a:ext cx="10080000" cy="603503"/>
          </a:xfrm>
          <a:prstGeom prst="roundRect">
            <a:avLst>
              <a:gd name="adj" fmla="val 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成年肝脏脂肪变性</a:t>
            </a:r>
            <a:endParaRPr lang="en-US" altLang="zh-CN"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12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通过影像学、血液生物标志物</a:t>
            </a:r>
            <a:r>
              <a:rPr lang="en-US" altLang="zh-CN" sz="12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积分或肝脏组织学检测确诊</a:t>
            </a:r>
            <a:endParaRPr lang="en-US" altLang="zh-CN" sz="12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圆角 9"/>
          <p:cNvSpPr/>
          <p:nvPr/>
        </p:nvSpPr>
        <p:spPr>
          <a:xfrm>
            <a:off x="911226" y="2780699"/>
            <a:ext cx="3060000" cy="787981"/>
          </a:xfrm>
          <a:prstGeom prst="roundRect">
            <a:avLst>
              <a:gd name="adj" fmla="val 0"/>
            </a:avLst>
          </a:prstGeom>
          <a:solidFill>
            <a:schemeClr val="accent4">
              <a:lumMod val="20000"/>
              <a:lumOff val="80000"/>
            </a:schemeClr>
          </a:solidFill>
          <a:ln>
            <a:solidFill>
              <a:srgbClr val="DC98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超重或肥胖</a:t>
            </a:r>
            <a:endParaRPr lang="en-US" altLang="zh-CN"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定义为高加索人</a:t>
            </a:r>
            <a:r>
              <a:rPr lang="en-US" altLang="zh-CN"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BMI≥25 kg/ m2</a:t>
            </a:r>
            <a:endParaRPr lang="en-US" altLang="zh-CN"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或亚洲人</a:t>
            </a:r>
            <a:r>
              <a:rPr lang="en-US" altLang="zh-CN"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BMI≥23 kg/ m2)</a:t>
            </a:r>
            <a:endParaRPr lang="zh-CN" altLang="en-US" sz="105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圆角 11"/>
          <p:cNvSpPr/>
          <p:nvPr/>
        </p:nvSpPr>
        <p:spPr>
          <a:xfrm>
            <a:off x="8220774" y="2777068"/>
            <a:ext cx="3060000" cy="787981"/>
          </a:xfrm>
          <a:prstGeom prst="roundRect">
            <a:avLst>
              <a:gd name="adj" fmla="val 0"/>
            </a:avLst>
          </a:prstGeom>
          <a:solidFill>
            <a:schemeClr val="accent4">
              <a:lumMod val="20000"/>
              <a:lumOff val="80000"/>
            </a:schemeClr>
          </a:solidFill>
          <a:ln>
            <a:solidFill>
              <a:srgbClr val="DC98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型糖尿病</a:t>
            </a:r>
            <a:endPar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根据广泛认可的国际标准</a:t>
            </a:r>
            <a:endParaRPr lang="en-US" altLang="zh-CN"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圆角 12"/>
          <p:cNvSpPr/>
          <p:nvPr/>
        </p:nvSpPr>
        <p:spPr>
          <a:xfrm>
            <a:off x="4613858" y="2777068"/>
            <a:ext cx="3060000" cy="787981"/>
          </a:xfrm>
          <a:prstGeom prst="roundRect">
            <a:avLst>
              <a:gd name="adj" fmla="val 0"/>
            </a:avLst>
          </a:prstGeom>
          <a:solidFill>
            <a:schemeClr val="bg1">
              <a:lumMod val="95000"/>
            </a:schemeClr>
          </a:solidFill>
          <a:ln>
            <a:solidFill>
              <a:srgbClr val="DC98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瘦</a:t>
            </a:r>
            <a:r>
              <a:rPr lang="en-US" altLang="zh-CN"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正常体重</a:t>
            </a:r>
            <a:endParaRPr lang="zh-CN" altLang="en-US" sz="16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白人</a:t>
            </a:r>
            <a:r>
              <a:rPr lang="en-US" altLang="zh-CN"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BMI &lt;25 kg/ m2</a:t>
            </a:r>
            <a:r>
              <a:rPr lang="zh-CN" altLang="en-US"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亚洲人</a:t>
            </a:r>
            <a:r>
              <a:rPr lang="en-US" altLang="zh-CN"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BMI &lt;23 kg/ m2</a:t>
            </a:r>
            <a:endParaRPr lang="en-US" altLang="zh-CN" sz="1100"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连接符: 肘形 13"/>
          <p:cNvCxnSpPr>
            <a:stCxn id="9" idx="2"/>
            <a:endCxn id="10" idx="0"/>
          </p:cNvCxnSpPr>
          <p:nvPr/>
        </p:nvCxnSpPr>
        <p:spPr>
          <a:xfrm rot="5400000">
            <a:off x="4089107" y="739391"/>
            <a:ext cx="393427" cy="3689188"/>
          </a:xfrm>
          <a:prstGeom prst="bentConnector3">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9" idx="2"/>
            <a:endCxn id="13" idx="0"/>
          </p:cNvCxnSpPr>
          <p:nvPr/>
        </p:nvCxnSpPr>
        <p:spPr>
          <a:xfrm>
            <a:off x="6130414" y="2387272"/>
            <a:ext cx="13444" cy="38979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连接符: 肘形 15"/>
          <p:cNvCxnSpPr>
            <a:stCxn id="9" idx="2"/>
            <a:endCxn id="12" idx="0"/>
          </p:cNvCxnSpPr>
          <p:nvPr/>
        </p:nvCxnSpPr>
        <p:spPr>
          <a:xfrm rot="16200000" flipH="1">
            <a:off x="7745696" y="771990"/>
            <a:ext cx="389796" cy="3620360"/>
          </a:xfrm>
          <a:prstGeom prst="bentConnector3">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圆角 16"/>
          <p:cNvSpPr/>
          <p:nvPr/>
        </p:nvSpPr>
        <p:spPr>
          <a:xfrm>
            <a:off x="883046" y="5670679"/>
            <a:ext cx="10080000" cy="38957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（代谢相关性</a:t>
            </a:r>
            <a:r>
              <a:rPr lang="zh-CN" altLang="en-US" b="1" spc="3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肝病）</a:t>
            </a:r>
            <a:endParaRPr lang="en-US" altLang="zh-CN"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直接箭头连接符 17"/>
          <p:cNvCxnSpPr/>
          <p:nvPr/>
        </p:nvCxnSpPr>
        <p:spPr>
          <a:xfrm>
            <a:off x="1259912" y="3621437"/>
            <a:ext cx="0" cy="1980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0760284" y="3597364"/>
            <a:ext cx="0" cy="1980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997710" y="3721735"/>
            <a:ext cx="8222615" cy="1768475"/>
          </a:xfrm>
          <a:prstGeom prst="rect">
            <a:avLst/>
          </a:prstGeom>
        </p:spPr>
        <p:txBody>
          <a:bodyPr wrap="square">
            <a:spAutoFit/>
          </a:bodyPr>
          <a:lstStyle/>
          <a:p>
            <a:pPr marL="171450" indent="-171450">
              <a:buFont typeface="Arial" panose="020B0604020202020204" pitchFamily="34" charset="0"/>
              <a:buChar char="•"/>
            </a:pP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至少两种</a:t>
            </a:r>
            <a:r>
              <a:rPr lang="zh-CN" altLang="en-US" sz="1400" spc="300" dirty="0">
                <a:latin typeface="微软雅黑" panose="020B0503020204020204" pitchFamily="34" charset="-122"/>
                <a:ea typeface="微软雅黑" panose="020B0503020204020204" pitchFamily="34" charset="-122"/>
                <a:cs typeface="微软雅黑" panose="020B0503020204020204" pitchFamily="34" charset="-122"/>
              </a:rPr>
              <a:t>代谢异常风险因素</a:t>
            </a:r>
            <a:r>
              <a:rPr lang="en-US" altLang="zh-CN" sz="1400" spc="3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腰围</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高加索人种男性和女性分别</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102/88 cm</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或亚洲男性和女性分别</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90/80 cm</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血压</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130/85 mmHg</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或接受特异性药物治疗。</a:t>
            </a:r>
            <a:endPar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血浆甘油三酯</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150 mg/dL(≥1.70 mmol/l)</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或特异性药物治疗。</a:t>
            </a:r>
            <a:endPar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血浆</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HDL </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胆固醇</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男性</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&lt;40 mg/dL (&lt;1.0 mmol/L)</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及女性</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&lt;50 mg/dL (&lt;1.3 mmol/L)</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或接受特异性药物治疗。</a:t>
            </a:r>
            <a:endPar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糖尿病前期</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即空腹血糖水平为</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100 ~ 125 mg/dL (5.6 ~ 6.9 mmol/L)</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或餐后</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小时血糖水平为</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140 ~ 199 mg/dL (7.8 ~ 11.0 mmol)</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或糖化血红蛋白</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5.7% ~ 6.4% (39 ~ 47 mmol/mol)</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稳态模型评估</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(HOMA</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胰岛素抵抗指数≥</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buFont typeface="Arial" panose="020B0604020202020204" pitchFamily="34" charset="0"/>
              <a:buChar char="•"/>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血浆高敏感性</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反应蛋白</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err="1">
                <a:latin typeface="微软雅黑" panose="020B0503020204020204" pitchFamily="34" charset="-122"/>
                <a:ea typeface="微软雅黑" panose="020B0503020204020204" pitchFamily="34" charset="-122"/>
                <a:cs typeface="微软雅黑" panose="020B0503020204020204" pitchFamily="34" charset="-122"/>
              </a:rPr>
              <a:t>hs</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rPr>
              <a:t>-CRP)</a:t>
            </a:r>
            <a:r>
              <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rPr>
              <a:t>水平</a:t>
            </a:r>
            <a:r>
              <a:rPr lang="en-US" altLang="zh-CN" sz="1100" spc="300" dirty="0">
                <a:latin typeface="微软雅黑" panose="020B0503020204020204" pitchFamily="34" charset="-122"/>
                <a:ea typeface="微软雅黑" panose="020B0503020204020204" pitchFamily="34" charset="-122"/>
                <a:cs typeface="微软雅黑" panose="020B0503020204020204" pitchFamily="34" charset="-122"/>
              </a:rPr>
              <a:t>&gt;2 mg/L</a:t>
            </a:r>
            <a:endParaRPr lang="zh-CN" altLang="en-US" sz="1100" spc="3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1" name="直接箭头连接符 20"/>
          <p:cNvCxnSpPr>
            <a:stCxn id="13" idx="2"/>
          </p:cNvCxnSpPr>
          <p:nvPr/>
        </p:nvCxnSpPr>
        <p:spPr>
          <a:xfrm>
            <a:off x="6143858" y="3565049"/>
            <a:ext cx="0" cy="15420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6130414" y="5491419"/>
            <a:ext cx="0" cy="1800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sp>
        <p:nvSpPr>
          <p:cNvPr id="24" name="矩形 23"/>
          <p:cNvSpPr/>
          <p:nvPr/>
        </p:nvSpPr>
        <p:spPr>
          <a:xfrm>
            <a:off x="509758" y="6293530"/>
            <a:ext cx="9403536" cy="276999"/>
          </a:xfrm>
          <a:prstGeom prst="rect">
            <a:avLst/>
          </a:prstGeom>
        </p:spPr>
        <p:txBody>
          <a:bodyPr wrap="none">
            <a:spAutoFit/>
          </a:bodyPr>
          <a:lstStyle/>
          <a:p>
            <a:r>
              <a:rPr lang="en-US" altLang="zh-CN" sz="1200" dirty="0"/>
              <a:t>1</a:t>
            </a:r>
            <a:r>
              <a:rPr lang="zh-CN" altLang="en-US" sz="1200" dirty="0"/>
              <a:t>、</a:t>
            </a:r>
            <a:r>
              <a:rPr lang="en-US" altLang="zh-CN" sz="1200" dirty="0"/>
              <a:t>doi.org/10.1016/j.jhep.2020.03.039</a:t>
            </a:r>
            <a:r>
              <a:rPr lang="zh-CN" altLang="en-US" sz="1200" dirty="0"/>
              <a:t>；代谢相关脂肪性肝病新定义的国际专家共识简介，实用肝脏病杂志 </a:t>
            </a:r>
            <a:r>
              <a:rPr lang="en-US" altLang="zh-CN" sz="1200" dirty="0"/>
              <a:t>2020 </a:t>
            </a:r>
            <a:r>
              <a:rPr lang="zh-CN" altLang="en-US" sz="1200" dirty="0"/>
              <a:t>年 </a:t>
            </a:r>
            <a:r>
              <a:rPr lang="en-US" altLang="zh-CN" sz="1200" dirty="0"/>
              <a:t>5 </a:t>
            </a:r>
            <a:r>
              <a:rPr lang="zh-CN" altLang="en-US" sz="1200" dirty="0"/>
              <a:t>月第 </a:t>
            </a:r>
            <a:r>
              <a:rPr lang="en-US" altLang="zh-CN" sz="1200" dirty="0"/>
              <a:t>23 </a:t>
            </a:r>
            <a:r>
              <a:rPr lang="zh-CN" altLang="en-US" sz="1200" dirty="0"/>
              <a:t>卷第 </a:t>
            </a:r>
            <a:r>
              <a:rPr lang="en-US" altLang="zh-CN" sz="1200" dirty="0"/>
              <a:t>3 </a:t>
            </a:r>
            <a:r>
              <a:rPr lang="zh-CN" altLang="en-US" sz="1200" dirty="0"/>
              <a:t>期</a:t>
            </a:r>
            <a:endParaRPr lang="zh-CN" altLang="en-US" sz="1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435440" y="848519"/>
            <a:ext cx="885123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合并空腹血糖受损</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糖耐量异常</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的脂肪性肝病患者管理</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圆角 4"/>
          <p:cNvSpPr/>
          <p:nvPr/>
        </p:nvSpPr>
        <p:spPr>
          <a:xfrm>
            <a:off x="1279163" y="2235699"/>
            <a:ext cx="1400654" cy="63516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T2DM</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型的</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MAFLD</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圆角 5"/>
          <p:cNvSpPr/>
          <p:nvPr/>
        </p:nvSpPr>
        <p:spPr>
          <a:xfrm>
            <a:off x="4930895" y="2235699"/>
            <a:ext cx="1400654" cy="6351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血糖控制</a:t>
            </a:r>
            <a:endParaRPr lang="zh-CN" altLang="en-US"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不达标</a:t>
            </a:r>
            <a:endParaRPr lang="zh-CN" altLang="en-US" b="1" dirty="0">
              <a:latin typeface="微软雅黑" panose="020B0503020204020204" pitchFamily="34" charset="-122"/>
              <a:ea typeface="微软雅黑" panose="020B0503020204020204" pitchFamily="34" charset="-122"/>
            </a:endParaRPr>
          </a:p>
        </p:txBody>
      </p:sp>
      <p:cxnSp>
        <p:nvCxnSpPr>
          <p:cNvPr id="7" name="直接箭头连接符 6"/>
          <p:cNvCxnSpPr>
            <a:stCxn id="5" idx="3"/>
            <a:endCxn id="6" idx="1"/>
          </p:cNvCxnSpPr>
          <p:nvPr/>
        </p:nvCxnSpPr>
        <p:spPr>
          <a:xfrm>
            <a:off x="2679817" y="2553281"/>
            <a:ext cx="225107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9" name="矩形 8"/>
          <p:cNvSpPr/>
          <p:nvPr/>
        </p:nvSpPr>
        <p:spPr>
          <a:xfrm>
            <a:off x="2795419" y="1965060"/>
            <a:ext cx="2131412" cy="521970"/>
          </a:xfrm>
          <a:prstGeom prst="rect">
            <a:avLst/>
          </a:prstGeom>
        </p:spPr>
        <p:txBody>
          <a:bodyPr wrap="square">
            <a:spAutoFit/>
          </a:bodyPr>
          <a:lstStyle/>
          <a:p>
            <a:r>
              <a:rPr lang="zh-CN" altLang="zh-CN" sz="1400" b="1" spc="300" dirty="0">
                <a:latin typeface="微软雅黑" panose="020B0503020204020204" pitchFamily="34" charset="-122"/>
                <a:ea typeface="微软雅黑" panose="020B0503020204020204" pitchFamily="34" charset="-122"/>
              </a:rPr>
              <a:t>二甲双胍和吡格列酮等胰岛素增敏剂</a:t>
            </a:r>
            <a:endParaRPr lang="zh-CN" altLang="en-US" sz="1400" b="1" dirty="0">
              <a:latin typeface="微软雅黑" panose="020B0503020204020204" pitchFamily="34" charset="-122"/>
              <a:ea typeface="微软雅黑" panose="020B0503020204020204" pitchFamily="34" charset="-122"/>
            </a:endParaRPr>
          </a:p>
        </p:txBody>
      </p:sp>
      <p:sp>
        <p:nvSpPr>
          <p:cNvPr id="10" name="矩形: 圆角 9"/>
          <p:cNvSpPr/>
          <p:nvPr/>
        </p:nvSpPr>
        <p:spPr>
          <a:xfrm>
            <a:off x="7727587" y="2235699"/>
            <a:ext cx="1400654" cy="63516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内分泌会诊或转诊</a:t>
            </a:r>
            <a:endParaRPr lang="zh-CN" altLang="en-US" b="1" dirty="0">
              <a:latin typeface="微软雅黑" panose="020B0503020204020204" pitchFamily="34" charset="-122"/>
              <a:ea typeface="微软雅黑" panose="020B0503020204020204" pitchFamily="34" charset="-122"/>
            </a:endParaRPr>
          </a:p>
        </p:txBody>
      </p:sp>
      <p:cxnSp>
        <p:nvCxnSpPr>
          <p:cNvPr id="12" name="直接箭头连接符 11"/>
          <p:cNvCxnSpPr>
            <a:stCxn id="6" idx="3"/>
            <a:endCxn id="10" idx="1"/>
          </p:cNvCxnSpPr>
          <p:nvPr/>
        </p:nvCxnSpPr>
        <p:spPr>
          <a:xfrm>
            <a:off x="6331549" y="2553281"/>
            <a:ext cx="139603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3" name="矩形 12"/>
          <p:cNvSpPr/>
          <p:nvPr/>
        </p:nvSpPr>
        <p:spPr>
          <a:xfrm>
            <a:off x="535940" y="3111500"/>
            <a:ext cx="11107420" cy="2927985"/>
          </a:xfrm>
          <a:prstGeom prst="rect">
            <a:avLst/>
          </a:prstGeom>
        </p:spPr>
        <p:txBody>
          <a:bodyPr wrap="square">
            <a:noAutofit/>
          </a:bodyPr>
          <a:lstStyle/>
          <a:p>
            <a:pPr marL="342900" indent="-3429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肾功能不全</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肝功能不全</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合并严重感染以及需使用碘化造影剂和过量饮酒时</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，慎用或停用二甲双胍。</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有心力衰竭</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血清</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ALT &gt; 2.5</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ULN </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或出现黄疸</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以及严重骨质疏松和骨折病史的患者</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应禁用吡格列酮</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hlinkClick r:id="rId1" tooltip="Garber, 2019 #22" action="ppaction://hlinkfile"/>
              </a:rPr>
              <a:t>12</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暂不推荐胰岛素增敏剂用于无糖代谢异常</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NASH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患者肝损伤和肝纤维化的治疗</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胰升糖素样肽</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-1(GLP-1</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受体激动剂可以改善</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NAFLD</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患者肝脏脂肪含量及炎症</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适合用于肥胖伴</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T2DM</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患者</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hlinkClick r:id="rId2" tooltip="Armstrong, 2016 #11" action="ppaction://hlinkfile"/>
              </a:rPr>
              <a:t>13</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。钠</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葡萄糖协同转运蛋白</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-2(SGLT-2)</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抑制剂治疗</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NAFLD/NASH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尚处于临床试验阶段。</a:t>
            </a:r>
            <a:endPar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463212" y="6120780"/>
            <a:ext cx="6096000" cy="276999"/>
          </a:xfrm>
          <a:prstGeom prst="rect">
            <a:avLst/>
          </a:prstGeom>
        </p:spPr>
        <p:txBody>
          <a:bodyPr>
            <a:spAutoFit/>
          </a:bodyPr>
          <a:lstStyle/>
          <a:p>
            <a:r>
              <a:rPr lang="en-US" altLang="zh-CN" sz="1200" dirty="0"/>
              <a:t>1</a:t>
            </a:r>
            <a:r>
              <a:rPr lang="zh-CN" altLang="en-US" sz="1200" dirty="0"/>
              <a:t>、中国脂肪性肝病诊疗规范化的专家建议（</a:t>
            </a:r>
            <a:r>
              <a:rPr lang="en-US" altLang="zh-CN" sz="1200" dirty="0"/>
              <a:t>2019</a:t>
            </a:r>
            <a:r>
              <a:rPr lang="zh-CN" altLang="en-US" sz="1200" dirty="0"/>
              <a:t>年修订版）</a:t>
            </a:r>
            <a:endParaRPr lang="en-US" altLang="zh-CN" sz="1200" dirty="0"/>
          </a:p>
        </p:txBody>
      </p:sp>
      <p:sp>
        <p:nvSpPr>
          <p:cNvPr id="15" name="sugar-blood-level_343104"/>
          <p:cNvSpPr>
            <a:spLocks noChangeAspect="1"/>
          </p:cNvSpPr>
          <p:nvPr/>
        </p:nvSpPr>
        <p:spPr bwMode="auto">
          <a:xfrm>
            <a:off x="656492" y="766452"/>
            <a:ext cx="609685" cy="60876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09614" h="608697">
                <a:moveTo>
                  <a:pt x="410133" y="326859"/>
                </a:moveTo>
                <a:lnTo>
                  <a:pt x="434543" y="351249"/>
                </a:lnTo>
                <a:cubicBezTo>
                  <a:pt x="458677" y="375363"/>
                  <a:pt x="471941" y="407392"/>
                  <a:pt x="471941" y="441539"/>
                </a:cubicBezTo>
                <a:lnTo>
                  <a:pt x="471941" y="481115"/>
                </a:lnTo>
                <a:lnTo>
                  <a:pt x="452321" y="481115"/>
                </a:lnTo>
                <a:lnTo>
                  <a:pt x="452321" y="441539"/>
                </a:lnTo>
                <a:cubicBezTo>
                  <a:pt x="452321" y="412639"/>
                  <a:pt x="441083" y="385579"/>
                  <a:pt x="420634" y="365147"/>
                </a:cubicBezTo>
                <a:lnTo>
                  <a:pt x="396224" y="340757"/>
                </a:lnTo>
                <a:close/>
                <a:moveTo>
                  <a:pt x="117985" y="137461"/>
                </a:moveTo>
                <a:lnTo>
                  <a:pt x="137602" y="137461"/>
                </a:lnTo>
                <a:lnTo>
                  <a:pt x="137602" y="157149"/>
                </a:lnTo>
                <a:lnTo>
                  <a:pt x="117985" y="157149"/>
                </a:lnTo>
                <a:close/>
                <a:moveTo>
                  <a:pt x="78610" y="137461"/>
                </a:moveTo>
                <a:lnTo>
                  <a:pt x="98368" y="137461"/>
                </a:lnTo>
                <a:lnTo>
                  <a:pt x="98368" y="157149"/>
                </a:lnTo>
                <a:lnTo>
                  <a:pt x="78610" y="157149"/>
                </a:lnTo>
                <a:close/>
                <a:moveTo>
                  <a:pt x="294529" y="107969"/>
                </a:moveTo>
                <a:cubicBezTo>
                  <a:pt x="294805" y="111283"/>
                  <a:pt x="294989" y="114505"/>
                  <a:pt x="294989" y="117818"/>
                </a:cubicBezTo>
                <a:cubicBezTo>
                  <a:pt x="294989" y="121132"/>
                  <a:pt x="294805" y="124354"/>
                  <a:pt x="294529" y="127667"/>
                </a:cubicBezTo>
                <a:lnTo>
                  <a:pt x="373623" y="127667"/>
                </a:lnTo>
                <a:lnTo>
                  <a:pt x="373623" y="107969"/>
                </a:lnTo>
                <a:close/>
                <a:moveTo>
                  <a:pt x="226128" y="58909"/>
                </a:moveTo>
                <a:cubicBezTo>
                  <a:pt x="220689" y="58909"/>
                  <a:pt x="216356" y="63327"/>
                  <a:pt x="216356" y="68758"/>
                </a:cubicBezTo>
                <a:lnTo>
                  <a:pt x="216356" y="166879"/>
                </a:lnTo>
                <a:cubicBezTo>
                  <a:pt x="216356" y="172309"/>
                  <a:pt x="220689" y="176727"/>
                  <a:pt x="226128" y="176727"/>
                </a:cubicBezTo>
                <a:lnTo>
                  <a:pt x="255442" y="176727"/>
                </a:lnTo>
                <a:cubicBezTo>
                  <a:pt x="267887" y="160251"/>
                  <a:pt x="275354" y="139909"/>
                  <a:pt x="275354" y="117818"/>
                </a:cubicBezTo>
                <a:cubicBezTo>
                  <a:pt x="275354" y="95727"/>
                  <a:pt x="267887" y="75385"/>
                  <a:pt x="255442" y="58909"/>
                </a:cubicBezTo>
                <a:close/>
                <a:moveTo>
                  <a:pt x="59006" y="58908"/>
                </a:moveTo>
                <a:lnTo>
                  <a:pt x="59006" y="176710"/>
                </a:lnTo>
                <a:lnTo>
                  <a:pt x="157346" y="176710"/>
                </a:lnTo>
                <a:lnTo>
                  <a:pt x="157346" y="58908"/>
                </a:lnTo>
                <a:close/>
                <a:moveTo>
                  <a:pt x="39375" y="39305"/>
                </a:moveTo>
                <a:lnTo>
                  <a:pt x="176977" y="39305"/>
                </a:lnTo>
                <a:lnTo>
                  <a:pt x="176977" y="196313"/>
                </a:lnTo>
                <a:lnTo>
                  <a:pt x="39375" y="196313"/>
                </a:lnTo>
                <a:close/>
                <a:moveTo>
                  <a:pt x="49134" y="19606"/>
                </a:moveTo>
                <a:cubicBezTo>
                  <a:pt x="32910" y="19606"/>
                  <a:pt x="19635" y="32860"/>
                  <a:pt x="19635" y="49060"/>
                </a:cubicBezTo>
                <a:lnTo>
                  <a:pt x="19635" y="186576"/>
                </a:lnTo>
                <a:cubicBezTo>
                  <a:pt x="19635" y="202776"/>
                  <a:pt x="32910" y="216031"/>
                  <a:pt x="49134" y="216031"/>
                </a:cubicBezTo>
                <a:lnTo>
                  <a:pt x="176994" y="216031"/>
                </a:lnTo>
                <a:cubicBezTo>
                  <a:pt x="199026" y="216031"/>
                  <a:pt x="219306" y="208667"/>
                  <a:pt x="235715" y="196333"/>
                </a:cubicBezTo>
                <a:lnTo>
                  <a:pt x="226128" y="196333"/>
                </a:lnTo>
                <a:cubicBezTo>
                  <a:pt x="209903" y="196333"/>
                  <a:pt x="196629" y="183171"/>
                  <a:pt x="196629" y="166879"/>
                </a:cubicBezTo>
                <a:lnTo>
                  <a:pt x="196629" y="68758"/>
                </a:lnTo>
                <a:cubicBezTo>
                  <a:pt x="196629" y="52466"/>
                  <a:pt x="209903" y="39303"/>
                  <a:pt x="226128" y="39303"/>
                </a:cubicBezTo>
                <a:lnTo>
                  <a:pt x="235715" y="39303"/>
                </a:lnTo>
                <a:cubicBezTo>
                  <a:pt x="219306" y="26969"/>
                  <a:pt x="199026" y="19606"/>
                  <a:pt x="176994" y="19606"/>
                </a:cubicBezTo>
                <a:close/>
                <a:moveTo>
                  <a:pt x="49134" y="0"/>
                </a:moveTo>
                <a:lnTo>
                  <a:pt x="176994" y="0"/>
                </a:lnTo>
                <a:cubicBezTo>
                  <a:pt x="211839" y="0"/>
                  <a:pt x="243090" y="15280"/>
                  <a:pt x="264661" y="39303"/>
                </a:cubicBezTo>
                <a:lnTo>
                  <a:pt x="265491" y="39303"/>
                </a:lnTo>
                <a:lnTo>
                  <a:pt x="265491" y="40132"/>
                </a:lnTo>
                <a:cubicBezTo>
                  <a:pt x="277567" y="53847"/>
                  <a:pt x="286416" y="70231"/>
                  <a:pt x="291118" y="88364"/>
                </a:cubicBezTo>
                <a:lnTo>
                  <a:pt x="355370" y="88364"/>
                </a:lnTo>
                <a:cubicBezTo>
                  <a:pt x="359795" y="71519"/>
                  <a:pt x="375005" y="58909"/>
                  <a:pt x="393350" y="58909"/>
                </a:cubicBezTo>
                <a:cubicBezTo>
                  <a:pt x="401462" y="58909"/>
                  <a:pt x="409021" y="61394"/>
                  <a:pt x="415290" y="65628"/>
                </a:cubicBezTo>
                <a:cubicBezTo>
                  <a:pt x="420729" y="50349"/>
                  <a:pt x="435202" y="39303"/>
                  <a:pt x="452348" y="39303"/>
                </a:cubicBezTo>
                <a:cubicBezTo>
                  <a:pt x="469494" y="39303"/>
                  <a:pt x="483875" y="50349"/>
                  <a:pt x="489314" y="65628"/>
                </a:cubicBezTo>
                <a:cubicBezTo>
                  <a:pt x="495582" y="61394"/>
                  <a:pt x="503141" y="58909"/>
                  <a:pt x="511346" y="58909"/>
                </a:cubicBezTo>
                <a:cubicBezTo>
                  <a:pt x="533009" y="58909"/>
                  <a:pt x="550616" y="76490"/>
                  <a:pt x="550616" y="98213"/>
                </a:cubicBezTo>
                <a:lnTo>
                  <a:pt x="550616" y="113492"/>
                </a:lnTo>
                <a:cubicBezTo>
                  <a:pt x="556424" y="110086"/>
                  <a:pt x="563153" y="107969"/>
                  <a:pt x="570344" y="107969"/>
                </a:cubicBezTo>
                <a:cubicBezTo>
                  <a:pt x="592007" y="107969"/>
                  <a:pt x="609614" y="125642"/>
                  <a:pt x="609614" y="147273"/>
                </a:cubicBezTo>
                <a:lnTo>
                  <a:pt x="609614" y="441818"/>
                </a:lnTo>
                <a:cubicBezTo>
                  <a:pt x="609614" y="468051"/>
                  <a:pt x="595049" y="491615"/>
                  <a:pt x="571634" y="503305"/>
                </a:cubicBezTo>
                <a:lnTo>
                  <a:pt x="570344" y="503949"/>
                </a:lnTo>
                <a:lnTo>
                  <a:pt x="570344" y="608697"/>
                </a:lnTo>
                <a:lnTo>
                  <a:pt x="550616" y="608697"/>
                </a:lnTo>
                <a:lnTo>
                  <a:pt x="550616" y="491799"/>
                </a:lnTo>
                <a:lnTo>
                  <a:pt x="562785" y="485724"/>
                </a:lnTo>
                <a:cubicBezTo>
                  <a:pt x="579562" y="477348"/>
                  <a:pt x="589979" y="460504"/>
                  <a:pt x="589979" y="441818"/>
                </a:cubicBezTo>
                <a:lnTo>
                  <a:pt x="589979" y="147273"/>
                </a:lnTo>
                <a:cubicBezTo>
                  <a:pt x="589979" y="136411"/>
                  <a:pt x="581129" y="127667"/>
                  <a:pt x="570344" y="127667"/>
                </a:cubicBezTo>
                <a:cubicBezTo>
                  <a:pt x="559466" y="127667"/>
                  <a:pt x="550616" y="136411"/>
                  <a:pt x="550616" y="147273"/>
                </a:cubicBezTo>
                <a:lnTo>
                  <a:pt x="550616" y="157122"/>
                </a:lnTo>
                <a:lnTo>
                  <a:pt x="550616" y="265091"/>
                </a:lnTo>
                <a:lnTo>
                  <a:pt x="530981" y="265091"/>
                </a:lnTo>
                <a:lnTo>
                  <a:pt x="530981" y="157122"/>
                </a:lnTo>
                <a:lnTo>
                  <a:pt x="530981" y="147273"/>
                </a:lnTo>
                <a:lnTo>
                  <a:pt x="530981" y="98213"/>
                </a:lnTo>
                <a:cubicBezTo>
                  <a:pt x="530981" y="87351"/>
                  <a:pt x="522131" y="78515"/>
                  <a:pt x="511346" y="78515"/>
                </a:cubicBezTo>
                <a:cubicBezTo>
                  <a:pt x="500468" y="78515"/>
                  <a:pt x="491618" y="87351"/>
                  <a:pt x="491618" y="98213"/>
                </a:cubicBezTo>
                <a:lnTo>
                  <a:pt x="491618" y="107969"/>
                </a:lnTo>
                <a:lnTo>
                  <a:pt x="491618" y="265091"/>
                </a:lnTo>
                <a:lnTo>
                  <a:pt x="471983" y="265091"/>
                </a:lnTo>
                <a:lnTo>
                  <a:pt x="471983" y="107969"/>
                </a:lnTo>
                <a:lnTo>
                  <a:pt x="471983" y="98213"/>
                </a:lnTo>
                <a:lnTo>
                  <a:pt x="471983" y="78515"/>
                </a:lnTo>
                <a:cubicBezTo>
                  <a:pt x="471983" y="67746"/>
                  <a:pt x="463133" y="58909"/>
                  <a:pt x="452348" y="58909"/>
                </a:cubicBezTo>
                <a:cubicBezTo>
                  <a:pt x="441470" y="58909"/>
                  <a:pt x="432620" y="67746"/>
                  <a:pt x="432620" y="78515"/>
                </a:cubicBezTo>
                <a:lnTo>
                  <a:pt x="432620" y="98213"/>
                </a:lnTo>
                <a:lnTo>
                  <a:pt x="432620" y="265091"/>
                </a:lnTo>
                <a:lnTo>
                  <a:pt x="412985" y="265091"/>
                </a:lnTo>
                <a:lnTo>
                  <a:pt x="412985" y="98213"/>
                </a:lnTo>
                <a:cubicBezTo>
                  <a:pt x="412985" y="87351"/>
                  <a:pt x="404136" y="78515"/>
                  <a:pt x="393350" y="78515"/>
                </a:cubicBezTo>
                <a:cubicBezTo>
                  <a:pt x="386067" y="78515"/>
                  <a:pt x="379799" y="82565"/>
                  <a:pt x="376388" y="88364"/>
                </a:cubicBezTo>
                <a:lnTo>
                  <a:pt x="393350" y="88364"/>
                </a:lnTo>
                <a:lnTo>
                  <a:pt x="393350" y="147273"/>
                </a:lnTo>
                <a:lnTo>
                  <a:pt x="373623" y="147273"/>
                </a:lnTo>
                <a:lnTo>
                  <a:pt x="373623" y="353455"/>
                </a:lnTo>
                <a:lnTo>
                  <a:pt x="349931" y="353455"/>
                </a:lnTo>
                <a:lnTo>
                  <a:pt x="324488" y="328050"/>
                </a:lnTo>
                <a:lnTo>
                  <a:pt x="324488" y="269970"/>
                </a:lnTo>
                <a:cubicBezTo>
                  <a:pt x="324488" y="256439"/>
                  <a:pt x="313426" y="245485"/>
                  <a:pt x="299875" y="245485"/>
                </a:cubicBezTo>
                <a:cubicBezTo>
                  <a:pt x="286324" y="245485"/>
                  <a:pt x="275354" y="256439"/>
                  <a:pt x="275354" y="269970"/>
                </a:cubicBezTo>
                <a:lnTo>
                  <a:pt x="275354" y="360726"/>
                </a:lnTo>
                <a:lnTo>
                  <a:pt x="324304" y="450379"/>
                </a:lnTo>
                <a:cubicBezTo>
                  <a:pt x="329098" y="459215"/>
                  <a:pt x="336380" y="466211"/>
                  <a:pt x="345414" y="470721"/>
                </a:cubicBezTo>
                <a:lnTo>
                  <a:pt x="373623" y="484804"/>
                </a:lnTo>
                <a:lnTo>
                  <a:pt x="373623" y="608697"/>
                </a:lnTo>
                <a:lnTo>
                  <a:pt x="353987" y="608697"/>
                </a:lnTo>
                <a:lnTo>
                  <a:pt x="353987" y="496954"/>
                </a:lnTo>
                <a:lnTo>
                  <a:pt x="336657" y="488301"/>
                </a:lnTo>
                <a:cubicBezTo>
                  <a:pt x="324027" y="482042"/>
                  <a:pt x="313795" y="472101"/>
                  <a:pt x="306973" y="459767"/>
                </a:cubicBezTo>
                <a:lnTo>
                  <a:pt x="255627" y="365789"/>
                </a:lnTo>
                <a:lnTo>
                  <a:pt x="255627" y="269970"/>
                </a:lnTo>
                <a:cubicBezTo>
                  <a:pt x="255627" y="245670"/>
                  <a:pt x="275539" y="225788"/>
                  <a:pt x="299875" y="225788"/>
                </a:cubicBezTo>
                <a:cubicBezTo>
                  <a:pt x="324304" y="225788"/>
                  <a:pt x="344124" y="245670"/>
                  <a:pt x="344124" y="269970"/>
                </a:cubicBezTo>
                <a:lnTo>
                  <a:pt x="344124" y="319950"/>
                </a:lnTo>
                <a:lnTo>
                  <a:pt x="353987" y="329799"/>
                </a:lnTo>
                <a:lnTo>
                  <a:pt x="353987" y="147273"/>
                </a:lnTo>
                <a:lnTo>
                  <a:pt x="291118" y="147273"/>
                </a:lnTo>
                <a:cubicBezTo>
                  <a:pt x="286416" y="165406"/>
                  <a:pt x="277567" y="181790"/>
                  <a:pt x="265491" y="195505"/>
                </a:cubicBezTo>
                <a:lnTo>
                  <a:pt x="265491" y="196333"/>
                </a:lnTo>
                <a:lnTo>
                  <a:pt x="264661" y="196333"/>
                </a:lnTo>
                <a:cubicBezTo>
                  <a:pt x="243090" y="220357"/>
                  <a:pt x="211839" y="235637"/>
                  <a:pt x="176994" y="235637"/>
                </a:cubicBezTo>
                <a:lnTo>
                  <a:pt x="49134" y="235637"/>
                </a:lnTo>
                <a:cubicBezTo>
                  <a:pt x="22032" y="235637"/>
                  <a:pt x="0" y="213638"/>
                  <a:pt x="0" y="186576"/>
                </a:cubicBezTo>
                <a:lnTo>
                  <a:pt x="0" y="49060"/>
                </a:lnTo>
                <a:cubicBezTo>
                  <a:pt x="0" y="21999"/>
                  <a:pt x="22032" y="0"/>
                  <a:pt x="49134" y="0"/>
                </a:cubicBezTo>
                <a:close/>
              </a:path>
            </a:pathLst>
          </a:custGeom>
          <a:solidFill>
            <a:schemeClr val="tx1"/>
          </a:solidFill>
          <a:ln>
            <a:noFill/>
          </a:ln>
        </p:spPr>
      </p:sp>
      <p:sp>
        <p:nvSpPr>
          <p:cNvPr id="16" name="矩形 15"/>
          <p:cNvSpPr/>
          <p:nvPr/>
        </p:nvSpPr>
        <p:spPr>
          <a:xfrm>
            <a:off x="489519" y="1592263"/>
            <a:ext cx="1123926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82881" y="812959"/>
            <a:ext cx="1049318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latin typeface="微软雅黑" panose="020B0503020204020204" pitchFamily="34" charset="-122"/>
                <a:ea typeface="微软雅黑" panose="020B0503020204020204" pitchFamily="34" charset="-122"/>
              </a:rPr>
              <a:t>评估其他心血管危险因素、亚临床靶器官损害以及临床疾病的初诊高血压病患者</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5" name="流程图: 可选过程 4"/>
          <p:cNvSpPr/>
          <p:nvPr/>
        </p:nvSpPr>
        <p:spPr>
          <a:xfrm>
            <a:off x="760757" y="2678836"/>
            <a:ext cx="1449344" cy="540000"/>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评估心血管危险程度</a:t>
            </a:r>
            <a:endParaRPr lang="zh-CN" altLang="en-US" sz="1600" b="1" dirty="0">
              <a:latin typeface="微软雅黑" panose="020B0503020204020204" pitchFamily="34" charset="-122"/>
              <a:ea typeface="微软雅黑" panose="020B0503020204020204" pitchFamily="34" charset="-122"/>
            </a:endParaRPr>
          </a:p>
        </p:txBody>
      </p:sp>
      <p:sp>
        <p:nvSpPr>
          <p:cNvPr id="6" name="流程图: 可选过程 5"/>
          <p:cNvSpPr/>
          <p:nvPr/>
        </p:nvSpPr>
        <p:spPr>
          <a:xfrm>
            <a:off x="2839995" y="2192287"/>
            <a:ext cx="1127082" cy="540000"/>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低、中危患者</a:t>
            </a:r>
            <a:endParaRPr lang="zh-CN" altLang="en-US" sz="1600" b="1" dirty="0">
              <a:latin typeface="微软雅黑" panose="020B0503020204020204" pitchFamily="34" charset="-122"/>
              <a:ea typeface="微软雅黑" panose="020B0503020204020204" pitchFamily="34" charset="-122"/>
            </a:endParaRPr>
          </a:p>
        </p:txBody>
      </p:sp>
      <p:sp>
        <p:nvSpPr>
          <p:cNvPr id="7" name="流程图: 可选过程 6"/>
          <p:cNvSpPr/>
          <p:nvPr/>
        </p:nvSpPr>
        <p:spPr>
          <a:xfrm>
            <a:off x="2839995" y="3126945"/>
            <a:ext cx="1127082" cy="495365"/>
          </a:xfrm>
          <a:prstGeom prst="flowChartAlternate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高危患者</a:t>
            </a:r>
            <a:endParaRPr lang="zh-CN" altLang="en-US" sz="1600" b="1" dirty="0">
              <a:latin typeface="微软雅黑" panose="020B0503020204020204" pitchFamily="34" charset="-122"/>
              <a:ea typeface="微软雅黑" panose="020B0503020204020204" pitchFamily="34" charset="-122"/>
            </a:endParaRPr>
          </a:p>
        </p:txBody>
      </p:sp>
      <p:cxnSp>
        <p:nvCxnSpPr>
          <p:cNvPr id="9" name="连接符: 肘形 8"/>
          <p:cNvCxnSpPr>
            <a:stCxn id="5" idx="3"/>
            <a:endCxn id="6" idx="1"/>
          </p:cNvCxnSpPr>
          <p:nvPr/>
        </p:nvCxnSpPr>
        <p:spPr>
          <a:xfrm flipV="1">
            <a:off x="2210101" y="2462287"/>
            <a:ext cx="629894" cy="48654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0" name="连接符: 肘形 9"/>
          <p:cNvCxnSpPr>
            <a:stCxn id="5" idx="3"/>
            <a:endCxn id="7" idx="1"/>
          </p:cNvCxnSpPr>
          <p:nvPr/>
        </p:nvCxnSpPr>
        <p:spPr>
          <a:xfrm>
            <a:off x="2210101" y="2948836"/>
            <a:ext cx="629894" cy="425792"/>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2" name="流程图: 可选过程 11"/>
          <p:cNvSpPr/>
          <p:nvPr/>
        </p:nvSpPr>
        <p:spPr>
          <a:xfrm>
            <a:off x="4412207" y="2181851"/>
            <a:ext cx="1127082" cy="540000"/>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生活方式干预</a:t>
            </a:r>
            <a:endParaRPr lang="zh-CN" altLang="en-US" sz="1600" b="1" dirty="0">
              <a:latin typeface="微软雅黑" panose="020B0503020204020204" pitchFamily="34" charset="-122"/>
              <a:ea typeface="微软雅黑" panose="020B0503020204020204" pitchFamily="34" charset="-122"/>
            </a:endParaRPr>
          </a:p>
        </p:txBody>
      </p:sp>
      <p:cxnSp>
        <p:nvCxnSpPr>
          <p:cNvPr id="13" name="直接箭头连接符 12"/>
          <p:cNvCxnSpPr>
            <a:stCxn id="6" idx="3"/>
            <a:endCxn id="12" idx="1"/>
          </p:cNvCxnSpPr>
          <p:nvPr/>
        </p:nvCxnSpPr>
        <p:spPr>
          <a:xfrm flipV="1">
            <a:off x="3967077" y="2451492"/>
            <a:ext cx="445135" cy="101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流程图: 可选过程 13"/>
          <p:cNvSpPr/>
          <p:nvPr/>
        </p:nvSpPr>
        <p:spPr>
          <a:xfrm>
            <a:off x="6369545" y="3126943"/>
            <a:ext cx="1154030" cy="546100"/>
          </a:xfrm>
          <a:prstGeom prst="flowChartAlternate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降压药物治疗</a:t>
            </a:r>
            <a:endParaRPr lang="zh-CN" altLang="en-US" sz="1600" b="1" dirty="0">
              <a:latin typeface="微软雅黑" panose="020B0503020204020204" pitchFamily="34" charset="-122"/>
              <a:ea typeface="微软雅黑" panose="020B0503020204020204" pitchFamily="34" charset="-122"/>
            </a:endParaRPr>
          </a:p>
        </p:txBody>
      </p:sp>
      <p:cxnSp>
        <p:nvCxnSpPr>
          <p:cNvPr id="15" name="直接箭头连接符 14"/>
          <p:cNvCxnSpPr>
            <a:stCxn id="7" idx="3"/>
            <a:endCxn id="14" idx="1"/>
          </p:cNvCxnSpPr>
          <p:nvPr/>
        </p:nvCxnSpPr>
        <p:spPr>
          <a:xfrm>
            <a:off x="3967077" y="3374628"/>
            <a:ext cx="2402468" cy="253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矩形 15"/>
          <p:cNvSpPr/>
          <p:nvPr/>
        </p:nvSpPr>
        <p:spPr>
          <a:xfrm>
            <a:off x="5591994" y="2091034"/>
            <a:ext cx="1983105" cy="275590"/>
          </a:xfrm>
          <a:prstGeom prst="rect">
            <a:avLst/>
          </a:prstGeom>
        </p:spPr>
        <p:txBody>
          <a:bodyPr wrap="none">
            <a:spAutoFit/>
          </a:bodyPr>
          <a:lstStyle/>
          <a:p>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血压仍</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140/90 mmHg</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7" name="连接符: 肘形 16"/>
          <p:cNvCxnSpPr>
            <a:stCxn id="12" idx="3"/>
            <a:endCxn id="14" idx="0"/>
          </p:cNvCxnSpPr>
          <p:nvPr/>
        </p:nvCxnSpPr>
        <p:spPr>
          <a:xfrm>
            <a:off x="5539105" y="2451735"/>
            <a:ext cx="1407795" cy="675005"/>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18" name="流程图: 可选过程 17"/>
          <p:cNvSpPr/>
          <p:nvPr/>
        </p:nvSpPr>
        <p:spPr>
          <a:xfrm>
            <a:off x="8096039" y="2121165"/>
            <a:ext cx="2910910" cy="366928"/>
          </a:xfrm>
          <a:prstGeom prst="flowChartAlternateProces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一般患者：</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140/90mmhg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流程图: 可选过程 18"/>
          <p:cNvSpPr/>
          <p:nvPr/>
        </p:nvSpPr>
        <p:spPr>
          <a:xfrm>
            <a:off x="8096039" y="2570484"/>
            <a:ext cx="2879554" cy="565961"/>
          </a:xfrm>
          <a:prstGeom prst="flowChartAlternateProcess">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65-79</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岁：</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150/90mmhg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en-US" altLang="zh-CN" sz="14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可耐受降至</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140/90mmhg</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流程图: 可选过程 19"/>
          <p:cNvSpPr/>
          <p:nvPr/>
        </p:nvSpPr>
        <p:spPr>
          <a:xfrm>
            <a:off x="8096039" y="3218836"/>
            <a:ext cx="2879554" cy="366928"/>
          </a:xfrm>
          <a:prstGeom prst="flowChartAlternateProces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岁：</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150/90mmhg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流程图: 可选过程 20"/>
          <p:cNvSpPr/>
          <p:nvPr/>
        </p:nvSpPr>
        <p:spPr>
          <a:xfrm>
            <a:off x="8096039" y="3668155"/>
            <a:ext cx="2879552" cy="537306"/>
          </a:xfrm>
          <a:prstGeom prst="flowChartAlternateProcess">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合并糖尿病或肾病患者：</a:t>
            </a:r>
            <a:endParaRPr lang="en-US" altLang="zh-CN" sz="14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150/90mmhg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流程图: 可选过程 21"/>
          <p:cNvSpPr/>
          <p:nvPr/>
        </p:nvSpPr>
        <p:spPr>
          <a:xfrm>
            <a:off x="8096039" y="4287852"/>
            <a:ext cx="2879552" cy="537306"/>
          </a:xfrm>
          <a:prstGeom prst="flowChartAlternateProces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合并冠心病：</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140/90mmhg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en-US" altLang="zh-CN" sz="14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可耐受</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130/90mmhg</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流程图: 可选过程 22"/>
          <p:cNvSpPr/>
          <p:nvPr/>
        </p:nvSpPr>
        <p:spPr>
          <a:xfrm>
            <a:off x="8096039" y="4907547"/>
            <a:ext cx="2879552" cy="372593"/>
          </a:xfrm>
          <a:prstGeom prst="flowChartAlternateProcess">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卒中后：</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140/90mmhg</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以下</a:t>
            </a:r>
            <a:endParaRPr lang="en-US" altLang="zh-CN"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4" name="连接符: 肘形 23"/>
          <p:cNvCxnSpPr>
            <a:stCxn id="14" idx="3"/>
            <a:endCxn id="18" idx="1"/>
          </p:cNvCxnSpPr>
          <p:nvPr/>
        </p:nvCxnSpPr>
        <p:spPr>
          <a:xfrm flipV="1">
            <a:off x="7523575" y="2304629"/>
            <a:ext cx="572464" cy="1095364"/>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5" name="连接符: 肘形 24"/>
          <p:cNvCxnSpPr>
            <a:stCxn id="14" idx="3"/>
            <a:endCxn id="19" idx="1"/>
          </p:cNvCxnSpPr>
          <p:nvPr/>
        </p:nvCxnSpPr>
        <p:spPr>
          <a:xfrm flipV="1">
            <a:off x="7523575" y="2853465"/>
            <a:ext cx="572464" cy="546528"/>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6" name="连接符: 肘形 25"/>
          <p:cNvCxnSpPr>
            <a:endCxn id="20" idx="1"/>
          </p:cNvCxnSpPr>
          <p:nvPr/>
        </p:nvCxnSpPr>
        <p:spPr>
          <a:xfrm>
            <a:off x="7523575" y="3402300"/>
            <a:ext cx="572464" cy="127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7" name="连接符: 肘形 26"/>
          <p:cNvCxnSpPr>
            <a:endCxn id="21" idx="1"/>
          </p:cNvCxnSpPr>
          <p:nvPr/>
        </p:nvCxnSpPr>
        <p:spPr>
          <a:xfrm>
            <a:off x="7523575" y="3399502"/>
            <a:ext cx="572464" cy="537306"/>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8" name="连接符: 肘形 27"/>
          <p:cNvCxnSpPr>
            <a:stCxn id="14" idx="3"/>
            <a:endCxn id="22" idx="1"/>
          </p:cNvCxnSpPr>
          <p:nvPr/>
        </p:nvCxnSpPr>
        <p:spPr>
          <a:xfrm>
            <a:off x="7523575" y="3399993"/>
            <a:ext cx="572464" cy="1156512"/>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9" name="连接符: 肘形 28"/>
          <p:cNvCxnSpPr>
            <a:stCxn id="14" idx="3"/>
            <a:endCxn id="23" idx="1"/>
          </p:cNvCxnSpPr>
          <p:nvPr/>
        </p:nvCxnSpPr>
        <p:spPr>
          <a:xfrm>
            <a:off x="7523575" y="3399993"/>
            <a:ext cx="572464" cy="1693851"/>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30" name="矩形 29"/>
          <p:cNvSpPr/>
          <p:nvPr/>
        </p:nvSpPr>
        <p:spPr>
          <a:xfrm>
            <a:off x="647065" y="4142105"/>
            <a:ext cx="6876415" cy="1877695"/>
          </a:xfrm>
          <a:prstGeom prst="rect">
            <a:avLst/>
          </a:prstGeom>
        </p:spPr>
        <p:txBody>
          <a:bodyPr wrap="square">
            <a:noAutofit/>
          </a:bodyPr>
          <a:lstStyle/>
          <a:p>
            <a:pPr marL="228600" indent="-228600">
              <a:lnSpc>
                <a:spcPct val="150000"/>
              </a:lnSpc>
              <a:buFont typeface="+mj-ea"/>
              <a:buAutoNum type="circleNumDbPlain"/>
            </a:pP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根据患者的危险因素</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亚临床靶器官损害以及合并临床疾病合理选用钙通道阻滞剂</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CCB</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血管紧张素转化酶抑制剂</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ACEI</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血管紧张素受体拮抗剂</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ARB</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利尿剂</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β</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受体阻滞剂</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或上述药物组成的固定配比复方制剂</a:t>
            </a:r>
            <a:r>
              <a:rPr lang="zh-CN" altLang="zh-CN" sz="1200" b="1" spc="-15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200" b="1" spc="-150" dirty="0">
              <a:latin typeface="微软雅黑" panose="020B0503020204020204" pitchFamily="34" charset="-122"/>
              <a:ea typeface="微软雅黑" panose="020B0503020204020204" pitchFamily="34" charset="-122"/>
              <a:cs typeface="微软雅黑" panose="020B0503020204020204" pitchFamily="34" charset="-122"/>
            </a:endParaRPr>
          </a:p>
          <a:p>
            <a:pPr marL="228600" indent="-228600">
              <a:lnSpc>
                <a:spcPct val="150000"/>
              </a:lnSpc>
              <a:buFont typeface="+mj-ea"/>
              <a:buAutoNum type="circleNumDbPlain"/>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ARB</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可以安全用于</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NAFLD</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NASH</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患者高血压病的治疗。</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28600" indent="-228600">
              <a:lnSpc>
                <a:spcPct val="150000"/>
              </a:lnSpc>
              <a:buFont typeface="+mj-ea"/>
              <a:buAutoNum type="circleNumDbPlain"/>
            </a:pP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合并脂肪性肝硬化的高血压患者，建议应用非选择性</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β</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受体阻滞剂兼顾降低动脉血压和门静脉压力。</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矩形 30"/>
          <p:cNvSpPr/>
          <p:nvPr/>
        </p:nvSpPr>
        <p:spPr>
          <a:xfrm>
            <a:off x="463212" y="6120780"/>
            <a:ext cx="6096000" cy="276999"/>
          </a:xfrm>
          <a:prstGeom prst="rect">
            <a:avLst/>
          </a:prstGeom>
        </p:spPr>
        <p:txBody>
          <a:bodyPr>
            <a:spAutoFit/>
          </a:bodyPr>
          <a:lstStyle/>
          <a:p>
            <a:r>
              <a:rPr lang="en-US" altLang="zh-CN" sz="1200" dirty="0"/>
              <a:t>1</a:t>
            </a:r>
            <a:r>
              <a:rPr lang="zh-CN" altLang="en-US" sz="1200" dirty="0"/>
              <a:t>、中国脂肪性肝病诊疗规范化的专家建议（</a:t>
            </a:r>
            <a:r>
              <a:rPr lang="en-US" altLang="zh-CN" sz="1200" dirty="0"/>
              <a:t>2019</a:t>
            </a:r>
            <a:r>
              <a:rPr lang="zh-CN" altLang="en-US" sz="1200" dirty="0"/>
              <a:t>年修订版）</a:t>
            </a:r>
            <a:endParaRPr lang="en-US" altLang="zh-CN" sz="1200" dirty="0"/>
          </a:p>
        </p:txBody>
      </p:sp>
      <p:sp>
        <p:nvSpPr>
          <p:cNvPr id="35" name="heart-beat_33122"/>
          <p:cNvSpPr>
            <a:spLocks noChangeAspect="1"/>
          </p:cNvSpPr>
          <p:nvPr/>
        </p:nvSpPr>
        <p:spPr bwMode="auto">
          <a:xfrm>
            <a:off x="597691" y="840225"/>
            <a:ext cx="609685" cy="387639"/>
          </a:xfrm>
          <a:custGeom>
            <a:avLst/>
            <a:gdLst>
              <a:gd name="connsiteX0" fmla="*/ 91360 w 569389"/>
              <a:gd name="connsiteY0" fmla="*/ 173582 h 362019"/>
              <a:gd name="connsiteX1" fmla="*/ 104256 w 569389"/>
              <a:gd name="connsiteY1" fmla="*/ 199401 h 362019"/>
              <a:gd name="connsiteX2" fmla="*/ 93931 w 569389"/>
              <a:gd name="connsiteY2" fmla="*/ 221363 h 362019"/>
              <a:gd name="connsiteX3" fmla="*/ 86188 w 569389"/>
              <a:gd name="connsiteY3" fmla="*/ 226530 h 362019"/>
              <a:gd name="connsiteX4" fmla="*/ 77154 w 569389"/>
              <a:gd name="connsiteY4" fmla="*/ 225238 h 362019"/>
              <a:gd name="connsiteX5" fmla="*/ 43600 w 569389"/>
              <a:gd name="connsiteY5" fmla="*/ 200693 h 362019"/>
              <a:gd name="connsiteX6" fmla="*/ 15208 w 569389"/>
              <a:gd name="connsiteY6" fmla="*/ 212319 h 362019"/>
              <a:gd name="connsiteX7" fmla="*/ 1012 w 569389"/>
              <a:gd name="connsiteY7" fmla="*/ 205860 h 362019"/>
              <a:gd name="connsiteX8" fmla="*/ 6174 w 569389"/>
              <a:gd name="connsiteY8" fmla="*/ 191649 h 362019"/>
              <a:gd name="connsiteX9" fmla="*/ 41019 w 569389"/>
              <a:gd name="connsiteY9" fmla="*/ 177439 h 362019"/>
              <a:gd name="connsiteX10" fmla="*/ 51343 w 569389"/>
              <a:gd name="connsiteY10" fmla="*/ 178731 h 362019"/>
              <a:gd name="connsiteX11" fmla="*/ 79735 w 569389"/>
              <a:gd name="connsiteY11" fmla="*/ 199401 h 362019"/>
              <a:gd name="connsiteX12" fmla="*/ 91332 w 569389"/>
              <a:gd name="connsiteY12" fmla="*/ 173604 h 362019"/>
              <a:gd name="connsiteX13" fmla="*/ 91336 w 569389"/>
              <a:gd name="connsiteY13" fmla="*/ 173629 h 362019"/>
              <a:gd name="connsiteX14" fmla="*/ 338105 w 569389"/>
              <a:gd name="connsiteY14" fmla="*/ 132352 h 362019"/>
              <a:gd name="connsiteX15" fmla="*/ 357485 w 569389"/>
              <a:gd name="connsiteY15" fmla="*/ 236863 h 362019"/>
              <a:gd name="connsiteX16" fmla="*/ 365237 w 569389"/>
              <a:gd name="connsiteY16" fmla="*/ 245895 h 362019"/>
              <a:gd name="connsiteX17" fmla="*/ 376865 w 569389"/>
              <a:gd name="connsiteY17" fmla="*/ 243315 h 362019"/>
              <a:gd name="connsiteX18" fmla="*/ 429836 w 569389"/>
              <a:gd name="connsiteY18" fmla="*/ 190414 h 362019"/>
              <a:gd name="connsiteX19" fmla="*/ 445340 w 569389"/>
              <a:gd name="connsiteY19" fmla="*/ 227832 h 362019"/>
              <a:gd name="connsiteX20" fmla="*/ 285134 w 569389"/>
              <a:gd name="connsiteY20" fmla="*/ 362019 h 362019"/>
              <a:gd name="connsiteX21" fmla="*/ 104256 w 569389"/>
              <a:gd name="connsiteY21" fmla="*/ 199446 h 362019"/>
              <a:gd name="connsiteX22" fmla="*/ 115884 w 569389"/>
              <a:gd name="connsiteY22" fmla="*/ 173641 h 362019"/>
              <a:gd name="connsiteX23" fmla="*/ 140431 w 569389"/>
              <a:gd name="connsiteY23" fmla="*/ 225251 h 362019"/>
              <a:gd name="connsiteX24" fmla="*/ 148183 w 569389"/>
              <a:gd name="connsiteY24" fmla="*/ 231702 h 362019"/>
              <a:gd name="connsiteX25" fmla="*/ 158519 w 569389"/>
              <a:gd name="connsiteY25" fmla="*/ 226541 h 362019"/>
              <a:gd name="connsiteX26" fmla="*/ 179191 w 569389"/>
              <a:gd name="connsiteY26" fmla="*/ 199446 h 362019"/>
              <a:gd name="connsiteX27" fmla="*/ 217950 w 569389"/>
              <a:gd name="connsiteY27" fmla="*/ 269120 h 362019"/>
              <a:gd name="connsiteX28" fmla="*/ 226994 w 569389"/>
              <a:gd name="connsiteY28" fmla="*/ 274281 h 362019"/>
              <a:gd name="connsiteX29" fmla="*/ 229578 w 569389"/>
              <a:gd name="connsiteY29" fmla="*/ 274281 h 362019"/>
              <a:gd name="connsiteX30" fmla="*/ 238622 w 569389"/>
              <a:gd name="connsiteY30" fmla="*/ 266540 h 362019"/>
              <a:gd name="connsiteX31" fmla="*/ 265754 w 569389"/>
              <a:gd name="connsiteY31" fmla="*/ 164609 h 362019"/>
              <a:gd name="connsiteX32" fmla="*/ 283842 w 569389"/>
              <a:gd name="connsiteY32" fmla="*/ 199446 h 362019"/>
              <a:gd name="connsiteX33" fmla="*/ 294178 w 569389"/>
              <a:gd name="connsiteY33" fmla="*/ 205897 h 362019"/>
              <a:gd name="connsiteX34" fmla="*/ 303221 w 569389"/>
              <a:gd name="connsiteY34" fmla="*/ 199446 h 362019"/>
              <a:gd name="connsiteX35" fmla="*/ 493151 w 569389"/>
              <a:gd name="connsiteY35" fmla="*/ 114335 h 362019"/>
              <a:gd name="connsiteX36" fmla="*/ 503488 w 569389"/>
              <a:gd name="connsiteY36" fmla="*/ 122071 h 362019"/>
              <a:gd name="connsiteX37" fmla="*/ 525455 w 569389"/>
              <a:gd name="connsiteY37" fmla="*/ 190402 h 362019"/>
              <a:gd name="connsiteX38" fmla="*/ 559052 w 569389"/>
              <a:gd name="connsiteY38" fmla="*/ 190402 h 362019"/>
              <a:gd name="connsiteX39" fmla="*/ 569389 w 569389"/>
              <a:gd name="connsiteY39" fmla="*/ 202005 h 362019"/>
              <a:gd name="connsiteX40" fmla="*/ 559052 w 569389"/>
              <a:gd name="connsiteY40" fmla="*/ 212319 h 362019"/>
              <a:gd name="connsiteX41" fmla="*/ 517702 w 569389"/>
              <a:gd name="connsiteY41" fmla="*/ 212319 h 362019"/>
              <a:gd name="connsiteX42" fmla="*/ 507365 w 569389"/>
              <a:gd name="connsiteY42" fmla="*/ 204584 h 362019"/>
              <a:gd name="connsiteX43" fmla="*/ 493151 w 569389"/>
              <a:gd name="connsiteY43" fmla="*/ 163327 h 362019"/>
              <a:gd name="connsiteX44" fmla="*/ 471184 w 569389"/>
              <a:gd name="connsiteY44" fmla="*/ 236815 h 362019"/>
              <a:gd name="connsiteX45" fmla="*/ 460846 w 569389"/>
              <a:gd name="connsiteY45" fmla="*/ 244551 h 362019"/>
              <a:gd name="connsiteX46" fmla="*/ 450509 w 569389"/>
              <a:gd name="connsiteY46" fmla="*/ 238104 h 362019"/>
              <a:gd name="connsiteX47" fmla="*/ 445340 w 569389"/>
              <a:gd name="connsiteY47" fmla="*/ 227790 h 362019"/>
              <a:gd name="connsiteX48" fmla="*/ 489274 w 569389"/>
              <a:gd name="connsiteY48" fmla="*/ 115624 h 362019"/>
              <a:gd name="connsiteX49" fmla="*/ 493151 w 569389"/>
              <a:gd name="connsiteY49" fmla="*/ 114335 h 362019"/>
              <a:gd name="connsiteX50" fmla="*/ 195362 w 569389"/>
              <a:gd name="connsiteY50" fmla="*/ 385 h 362019"/>
              <a:gd name="connsiteX51" fmla="*/ 285099 w 569389"/>
              <a:gd name="connsiteY51" fmla="*/ 36928 h 362019"/>
              <a:gd name="connsiteX52" fmla="*/ 489195 w 569389"/>
              <a:gd name="connsiteY52" fmla="*/ 96251 h 362019"/>
              <a:gd name="connsiteX53" fmla="*/ 489195 w 569389"/>
              <a:gd name="connsiteY53" fmla="*/ 115596 h 362019"/>
              <a:gd name="connsiteX54" fmla="*/ 482737 w 569389"/>
              <a:gd name="connsiteY54" fmla="*/ 122044 h 362019"/>
              <a:gd name="connsiteX55" fmla="*/ 458193 w 569389"/>
              <a:gd name="connsiteY55" fmla="*/ 202001 h 362019"/>
              <a:gd name="connsiteX56" fmla="*/ 443984 w 569389"/>
              <a:gd name="connsiteY56" fmla="*/ 167181 h 362019"/>
              <a:gd name="connsiteX57" fmla="*/ 436233 w 569389"/>
              <a:gd name="connsiteY57" fmla="*/ 160733 h 362019"/>
              <a:gd name="connsiteX58" fmla="*/ 425899 w 569389"/>
              <a:gd name="connsiteY58" fmla="*/ 163312 h 362019"/>
              <a:gd name="connsiteX59" fmla="*/ 375521 w 569389"/>
              <a:gd name="connsiteY59" fmla="*/ 212318 h 362019"/>
              <a:gd name="connsiteX60" fmla="*/ 354853 w 569389"/>
              <a:gd name="connsiteY60" fmla="*/ 96251 h 362019"/>
              <a:gd name="connsiteX61" fmla="*/ 344519 w 569389"/>
              <a:gd name="connsiteY61" fmla="*/ 87224 h 362019"/>
              <a:gd name="connsiteX62" fmla="*/ 332893 w 569389"/>
              <a:gd name="connsiteY62" fmla="*/ 93672 h 362019"/>
              <a:gd name="connsiteX63" fmla="*/ 294141 w 569389"/>
              <a:gd name="connsiteY63" fmla="*/ 171050 h 362019"/>
              <a:gd name="connsiteX64" fmla="*/ 272181 w 569389"/>
              <a:gd name="connsiteY64" fmla="*/ 129782 h 362019"/>
              <a:gd name="connsiteX65" fmla="*/ 260555 w 569389"/>
              <a:gd name="connsiteY65" fmla="*/ 123334 h 362019"/>
              <a:gd name="connsiteX66" fmla="*/ 251513 w 569389"/>
              <a:gd name="connsiteY66" fmla="*/ 132361 h 362019"/>
              <a:gd name="connsiteX67" fmla="*/ 224386 w 569389"/>
              <a:gd name="connsiteY67" fmla="*/ 234242 h 362019"/>
              <a:gd name="connsiteX68" fmla="*/ 190801 w 569389"/>
              <a:gd name="connsiteY68" fmla="*/ 173629 h 362019"/>
              <a:gd name="connsiteX69" fmla="*/ 181759 w 569389"/>
              <a:gd name="connsiteY69" fmla="*/ 168471 h 362019"/>
              <a:gd name="connsiteX70" fmla="*/ 172716 w 569389"/>
              <a:gd name="connsiteY70" fmla="*/ 172340 h 362019"/>
              <a:gd name="connsiteX71" fmla="*/ 152048 w 569389"/>
              <a:gd name="connsiteY71" fmla="*/ 199422 h 362019"/>
              <a:gd name="connsiteX72" fmla="*/ 127505 w 569389"/>
              <a:gd name="connsiteY72" fmla="*/ 142678 h 362019"/>
              <a:gd name="connsiteX73" fmla="*/ 117171 w 569389"/>
              <a:gd name="connsiteY73" fmla="*/ 136230 h 362019"/>
              <a:gd name="connsiteX74" fmla="*/ 106837 w 569389"/>
              <a:gd name="connsiteY74" fmla="*/ 142678 h 362019"/>
              <a:gd name="connsiteX75" fmla="*/ 91360 w 569389"/>
              <a:gd name="connsiteY75" fmla="*/ 173582 h 362019"/>
              <a:gd name="connsiteX76" fmla="*/ 91350 w 569389"/>
              <a:gd name="connsiteY76" fmla="*/ 173563 h 362019"/>
              <a:gd name="connsiteX77" fmla="*/ 91332 w 569389"/>
              <a:gd name="connsiteY77" fmla="*/ 173604 h 362019"/>
              <a:gd name="connsiteX78" fmla="*/ 79710 w 569389"/>
              <a:gd name="connsiteY78" fmla="*/ 96251 h 362019"/>
              <a:gd name="connsiteX79" fmla="*/ 195362 w 569389"/>
              <a:gd name="connsiteY79" fmla="*/ 385 h 36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9389" h="362019">
                <a:moveTo>
                  <a:pt x="91360" y="173582"/>
                </a:moveTo>
                <a:lnTo>
                  <a:pt x="104256" y="199401"/>
                </a:lnTo>
                <a:lnTo>
                  <a:pt x="93931" y="221363"/>
                </a:lnTo>
                <a:cubicBezTo>
                  <a:pt x="92641" y="223946"/>
                  <a:pt x="90060" y="226530"/>
                  <a:pt x="86188" y="226530"/>
                </a:cubicBezTo>
                <a:cubicBezTo>
                  <a:pt x="83607" y="227822"/>
                  <a:pt x="79735" y="226530"/>
                  <a:pt x="77154" y="225238"/>
                </a:cubicBezTo>
                <a:lnTo>
                  <a:pt x="43600" y="200693"/>
                </a:lnTo>
                <a:lnTo>
                  <a:pt x="15208" y="212319"/>
                </a:lnTo>
                <a:cubicBezTo>
                  <a:pt x="8755" y="213611"/>
                  <a:pt x="2302" y="211028"/>
                  <a:pt x="1012" y="205860"/>
                </a:cubicBezTo>
                <a:cubicBezTo>
                  <a:pt x="-1569" y="199401"/>
                  <a:pt x="1012" y="192941"/>
                  <a:pt x="6174" y="191649"/>
                </a:cubicBezTo>
                <a:lnTo>
                  <a:pt x="41019" y="177439"/>
                </a:lnTo>
                <a:cubicBezTo>
                  <a:pt x="44891" y="176147"/>
                  <a:pt x="48762" y="176147"/>
                  <a:pt x="51343" y="178731"/>
                </a:cubicBezTo>
                <a:lnTo>
                  <a:pt x="79735" y="199401"/>
                </a:lnTo>
                <a:lnTo>
                  <a:pt x="91332" y="173604"/>
                </a:lnTo>
                <a:lnTo>
                  <a:pt x="91336" y="173629"/>
                </a:lnTo>
                <a:close/>
                <a:moveTo>
                  <a:pt x="338105" y="132352"/>
                </a:moveTo>
                <a:lnTo>
                  <a:pt x="357485" y="236863"/>
                </a:lnTo>
                <a:cubicBezTo>
                  <a:pt x="358777" y="240734"/>
                  <a:pt x="361361" y="244605"/>
                  <a:pt x="365237" y="245895"/>
                </a:cubicBezTo>
                <a:cubicBezTo>
                  <a:pt x="369113" y="247186"/>
                  <a:pt x="374281" y="245895"/>
                  <a:pt x="376865" y="243315"/>
                </a:cubicBezTo>
                <a:lnTo>
                  <a:pt x="429836" y="190414"/>
                </a:lnTo>
                <a:lnTo>
                  <a:pt x="445340" y="227832"/>
                </a:lnTo>
                <a:cubicBezTo>
                  <a:pt x="385908" y="309118"/>
                  <a:pt x="285134" y="362019"/>
                  <a:pt x="285134" y="362019"/>
                </a:cubicBezTo>
                <a:cubicBezTo>
                  <a:pt x="285134" y="362019"/>
                  <a:pt x="159811" y="296216"/>
                  <a:pt x="104256" y="199446"/>
                </a:cubicBezTo>
                <a:lnTo>
                  <a:pt x="115884" y="173641"/>
                </a:lnTo>
                <a:lnTo>
                  <a:pt x="140431" y="225251"/>
                </a:lnTo>
                <a:cubicBezTo>
                  <a:pt x="141723" y="229122"/>
                  <a:pt x="144307" y="230412"/>
                  <a:pt x="148183" y="231702"/>
                </a:cubicBezTo>
                <a:cubicBezTo>
                  <a:pt x="153351" y="231702"/>
                  <a:pt x="155935" y="230412"/>
                  <a:pt x="158519" y="226541"/>
                </a:cubicBezTo>
                <a:lnTo>
                  <a:pt x="179191" y="199446"/>
                </a:lnTo>
                <a:lnTo>
                  <a:pt x="217950" y="269120"/>
                </a:lnTo>
                <a:cubicBezTo>
                  <a:pt x="220534" y="272991"/>
                  <a:pt x="223118" y="274281"/>
                  <a:pt x="226994" y="274281"/>
                </a:cubicBezTo>
                <a:cubicBezTo>
                  <a:pt x="228286" y="274281"/>
                  <a:pt x="228286" y="274281"/>
                  <a:pt x="229578" y="274281"/>
                </a:cubicBezTo>
                <a:cubicBezTo>
                  <a:pt x="233454" y="274281"/>
                  <a:pt x="237330" y="270410"/>
                  <a:pt x="238622" y="266540"/>
                </a:cubicBezTo>
                <a:lnTo>
                  <a:pt x="265754" y="164609"/>
                </a:lnTo>
                <a:lnTo>
                  <a:pt x="283842" y="199446"/>
                </a:lnTo>
                <a:cubicBezTo>
                  <a:pt x="286426" y="203317"/>
                  <a:pt x="290302" y="205897"/>
                  <a:pt x="294178" y="205897"/>
                </a:cubicBezTo>
                <a:cubicBezTo>
                  <a:pt x="298053" y="205897"/>
                  <a:pt x="301929" y="203317"/>
                  <a:pt x="303221" y="199446"/>
                </a:cubicBezTo>
                <a:close/>
                <a:moveTo>
                  <a:pt x="493151" y="114335"/>
                </a:moveTo>
                <a:cubicBezTo>
                  <a:pt x="498320" y="114335"/>
                  <a:pt x="502196" y="116914"/>
                  <a:pt x="503488" y="122071"/>
                </a:cubicBezTo>
                <a:lnTo>
                  <a:pt x="525455" y="190402"/>
                </a:lnTo>
                <a:lnTo>
                  <a:pt x="559052" y="190402"/>
                </a:lnTo>
                <a:cubicBezTo>
                  <a:pt x="564221" y="190402"/>
                  <a:pt x="569389" y="195559"/>
                  <a:pt x="569389" y="202005"/>
                </a:cubicBezTo>
                <a:cubicBezTo>
                  <a:pt x="569389" y="207162"/>
                  <a:pt x="564221" y="212319"/>
                  <a:pt x="559052" y="212319"/>
                </a:cubicBezTo>
                <a:lnTo>
                  <a:pt x="517702" y="212319"/>
                </a:lnTo>
                <a:cubicBezTo>
                  <a:pt x="512533" y="212319"/>
                  <a:pt x="508657" y="209741"/>
                  <a:pt x="507365" y="204584"/>
                </a:cubicBezTo>
                <a:lnTo>
                  <a:pt x="493151" y="163327"/>
                </a:lnTo>
                <a:lnTo>
                  <a:pt x="471184" y="236815"/>
                </a:lnTo>
                <a:cubicBezTo>
                  <a:pt x="469892" y="241972"/>
                  <a:pt x="466015" y="244551"/>
                  <a:pt x="460846" y="244551"/>
                </a:cubicBezTo>
                <a:cubicBezTo>
                  <a:pt x="456970" y="245840"/>
                  <a:pt x="451801" y="241972"/>
                  <a:pt x="450509" y="238104"/>
                </a:cubicBezTo>
                <a:lnTo>
                  <a:pt x="445340" y="227790"/>
                </a:lnTo>
                <a:cubicBezTo>
                  <a:pt x="471184" y="194269"/>
                  <a:pt x="487982" y="156881"/>
                  <a:pt x="489274" y="115624"/>
                </a:cubicBezTo>
                <a:cubicBezTo>
                  <a:pt x="490566" y="115624"/>
                  <a:pt x="491859" y="114335"/>
                  <a:pt x="493151" y="114335"/>
                </a:cubicBezTo>
                <a:close/>
                <a:moveTo>
                  <a:pt x="195362" y="385"/>
                </a:moveTo>
                <a:cubicBezTo>
                  <a:pt x="228181" y="2773"/>
                  <a:pt x="261363" y="16133"/>
                  <a:pt x="285099" y="36928"/>
                </a:cubicBezTo>
                <a:cubicBezTo>
                  <a:pt x="347103" y="-18526"/>
                  <a:pt x="477570" y="-21105"/>
                  <a:pt x="489195" y="96251"/>
                </a:cubicBezTo>
                <a:cubicBezTo>
                  <a:pt x="490487" y="102700"/>
                  <a:pt x="490487" y="109148"/>
                  <a:pt x="489195" y="115596"/>
                </a:cubicBezTo>
                <a:cubicBezTo>
                  <a:pt x="486612" y="116886"/>
                  <a:pt x="484028" y="119465"/>
                  <a:pt x="482737" y="122044"/>
                </a:cubicBezTo>
                <a:lnTo>
                  <a:pt x="458193" y="202001"/>
                </a:lnTo>
                <a:lnTo>
                  <a:pt x="443984" y="167181"/>
                </a:lnTo>
                <a:cubicBezTo>
                  <a:pt x="442692" y="164602"/>
                  <a:pt x="438817" y="162023"/>
                  <a:pt x="436233" y="160733"/>
                </a:cubicBezTo>
                <a:cubicBezTo>
                  <a:pt x="432358" y="160733"/>
                  <a:pt x="428483" y="160733"/>
                  <a:pt x="425899" y="163312"/>
                </a:cubicBezTo>
                <a:lnTo>
                  <a:pt x="375521" y="212318"/>
                </a:lnTo>
                <a:lnTo>
                  <a:pt x="354853" y="96251"/>
                </a:lnTo>
                <a:cubicBezTo>
                  <a:pt x="353561" y="91093"/>
                  <a:pt x="349686" y="88514"/>
                  <a:pt x="344519" y="87224"/>
                </a:cubicBezTo>
                <a:cubicBezTo>
                  <a:pt x="340644" y="87224"/>
                  <a:pt x="335477" y="88514"/>
                  <a:pt x="332893" y="93672"/>
                </a:cubicBezTo>
                <a:lnTo>
                  <a:pt x="294141" y="171050"/>
                </a:lnTo>
                <a:lnTo>
                  <a:pt x="272181" y="129782"/>
                </a:lnTo>
                <a:cubicBezTo>
                  <a:pt x="269598" y="125913"/>
                  <a:pt x="265722" y="123334"/>
                  <a:pt x="260555" y="123334"/>
                </a:cubicBezTo>
                <a:cubicBezTo>
                  <a:pt x="256680" y="124623"/>
                  <a:pt x="252805" y="127203"/>
                  <a:pt x="251513" y="132361"/>
                </a:cubicBezTo>
                <a:lnTo>
                  <a:pt x="224386" y="234242"/>
                </a:lnTo>
                <a:lnTo>
                  <a:pt x="190801" y="173629"/>
                </a:lnTo>
                <a:cubicBezTo>
                  <a:pt x="188217" y="171050"/>
                  <a:pt x="185634" y="168471"/>
                  <a:pt x="181759" y="168471"/>
                </a:cubicBezTo>
                <a:cubicBezTo>
                  <a:pt x="177883" y="168471"/>
                  <a:pt x="174008" y="169761"/>
                  <a:pt x="172716" y="172340"/>
                </a:cubicBezTo>
                <a:lnTo>
                  <a:pt x="152048" y="199422"/>
                </a:lnTo>
                <a:lnTo>
                  <a:pt x="127505" y="142678"/>
                </a:lnTo>
                <a:cubicBezTo>
                  <a:pt x="124922" y="138809"/>
                  <a:pt x="121046" y="136230"/>
                  <a:pt x="117171" y="136230"/>
                </a:cubicBezTo>
                <a:cubicBezTo>
                  <a:pt x="112004" y="136230"/>
                  <a:pt x="108129" y="138809"/>
                  <a:pt x="106837" y="142678"/>
                </a:cubicBezTo>
                <a:lnTo>
                  <a:pt x="91360" y="173582"/>
                </a:lnTo>
                <a:lnTo>
                  <a:pt x="91350" y="173563"/>
                </a:lnTo>
                <a:lnTo>
                  <a:pt x="91332" y="173604"/>
                </a:lnTo>
                <a:lnTo>
                  <a:pt x="79710" y="96251"/>
                </a:lnTo>
                <a:cubicBezTo>
                  <a:pt x="86976" y="22904"/>
                  <a:pt x="140665" y="-3594"/>
                  <a:pt x="195362" y="385"/>
                </a:cubicBezTo>
                <a:close/>
              </a:path>
            </a:pathLst>
          </a:custGeom>
          <a:solidFill>
            <a:schemeClr val="tx1"/>
          </a:solidFill>
          <a:ln>
            <a:noFill/>
          </a:ln>
        </p:spPr>
      </p:sp>
      <p:sp>
        <p:nvSpPr>
          <p:cNvPr id="36" name="矩形 35"/>
          <p:cNvSpPr/>
          <p:nvPr/>
        </p:nvSpPr>
        <p:spPr>
          <a:xfrm>
            <a:off x="489519" y="1592263"/>
            <a:ext cx="1123926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02568" y="777409"/>
            <a:ext cx="885123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患者降低</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风险的一级预防和二级预防</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内容占位符 6" descr="手机屏幕截图&#10;&#10;描述已自动生成"/>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814161" y="2575602"/>
            <a:ext cx="6432672" cy="3521463"/>
          </a:xfrm>
        </p:spPr>
      </p:pic>
      <p:sp>
        <p:nvSpPr>
          <p:cNvPr id="10" name="矩形 9"/>
          <p:cNvSpPr/>
          <p:nvPr/>
        </p:nvSpPr>
        <p:spPr>
          <a:xfrm>
            <a:off x="515938" y="6277431"/>
            <a:ext cx="7414117" cy="307777"/>
          </a:xfrm>
          <a:prstGeom prst="rect">
            <a:avLst/>
          </a:prstGeom>
        </p:spPr>
        <p:txBody>
          <a:bodyPr wrap="square">
            <a:spAutoFit/>
          </a:bodyPr>
          <a:lstStyle/>
          <a:p>
            <a:r>
              <a:rPr lang="en-US" altLang="zh-CN" sz="1400" dirty="0"/>
              <a:t>Nonalcoholic Fatty Liver Disease and the Heart</a:t>
            </a:r>
            <a:r>
              <a:rPr lang="zh-CN" altLang="en-US" sz="1400" dirty="0"/>
              <a:t>，https://doi.org/10.1016/j.jacc.2018.11.050</a:t>
            </a:r>
            <a:endParaRPr lang="zh-CN" altLang="en-US" sz="1400" dirty="0"/>
          </a:p>
        </p:txBody>
      </p:sp>
      <p:sp>
        <p:nvSpPr>
          <p:cNvPr id="9" name="矩形 8"/>
          <p:cNvSpPr/>
          <p:nvPr/>
        </p:nvSpPr>
        <p:spPr>
          <a:xfrm>
            <a:off x="515620" y="1614805"/>
            <a:ext cx="11570335" cy="922020"/>
          </a:xfrm>
          <a:prstGeom prst="rect">
            <a:avLst/>
          </a:prstGeom>
        </p:spPr>
        <p:txBody>
          <a:bodyPr wrap="square">
            <a:spAutoFit/>
          </a:bodyPr>
          <a:lstStyle/>
          <a:p>
            <a:pPr>
              <a:lnSpc>
                <a:spcPct val="150000"/>
              </a:lnSpc>
            </a:pP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患者降低心血管疾病</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风险的管理尚未明确。这种潜在的治疗方法是针对</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b="1" spc="300" dirty="0">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b="1" spc="300" dirty="0">
                <a:latin typeface="微软雅黑" panose="020B0503020204020204" pitchFamily="34" charset="-122"/>
                <a:ea typeface="微软雅黑" panose="020B0503020204020204" pitchFamily="34" charset="-122"/>
                <a:cs typeface="微软雅黑" panose="020B0503020204020204" pitchFamily="34" charset="-122"/>
              </a:rPr>
              <a:t>相关的病理生理机制制定的。</a:t>
            </a:r>
            <a:endParaRPr lang="zh-CN" altLang="en-US"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705485" y="4319270"/>
            <a:ext cx="2091055" cy="1753235"/>
          </a:xfrm>
          <a:prstGeom prst="rect">
            <a:avLst/>
          </a:prstGeom>
        </p:spPr>
        <p:txBody>
          <a:bodyPr wrap="square">
            <a:spAutoFit/>
          </a:bodyPr>
          <a:lstStyle/>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他汀类药物在降低CVD风险获益显著，但肌肉症状和转氨酶的增加是导致</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患者未充分利用的一个因素。</a:t>
            </a:r>
            <a:endPar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580167" y="2719890"/>
            <a:ext cx="2949449" cy="1198880"/>
          </a:xfrm>
          <a:prstGeom prst="rect">
            <a:avLst/>
          </a:prstGeom>
        </p:spPr>
        <p:txBody>
          <a:bodyPr wrap="square">
            <a:spAutoFit/>
          </a:bodyPr>
          <a:lstStyle/>
          <a:p>
            <a:pPr>
              <a:lnSpc>
                <a:spcPct val="150000"/>
              </a:lnSpc>
            </a:pP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的核心预防与心血管预防重叠。生活方式的改变，包括</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减肥，改善饮食模式，增加体育活动</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是预防的基本组成部分。</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对话气泡: 圆角矩形 14"/>
          <p:cNvSpPr/>
          <p:nvPr/>
        </p:nvSpPr>
        <p:spPr>
          <a:xfrm>
            <a:off x="2502567" y="2652343"/>
            <a:ext cx="3009441" cy="1239727"/>
          </a:xfrm>
          <a:prstGeom prst="wedgeRoundRectCallout">
            <a:avLst>
              <a:gd name="adj1" fmla="val 56706"/>
              <a:gd name="adj2" fmla="val -49"/>
              <a:gd name="adj3" fmla="val 16667"/>
            </a:avLst>
          </a:prstGeom>
          <a:noFill/>
          <a:ln w="6350" cap="flat" cmpd="sng" algn="ctr">
            <a:solidFill>
              <a:schemeClr val="accent2"/>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zh-CN" altLang="en-US"/>
          </a:p>
        </p:txBody>
      </p:sp>
      <p:grpSp>
        <p:nvGrpSpPr>
          <p:cNvPr id="20" name="组合 19"/>
          <p:cNvGrpSpPr/>
          <p:nvPr/>
        </p:nvGrpSpPr>
        <p:grpSpPr>
          <a:xfrm>
            <a:off x="6928184" y="2849405"/>
            <a:ext cx="4492625" cy="1389387"/>
            <a:chOff x="1155843" y="2768948"/>
            <a:chExt cx="4492625" cy="1389387"/>
          </a:xfrm>
        </p:grpSpPr>
        <p:sp>
          <p:nvSpPr>
            <p:cNvPr id="13" name="矩形 12"/>
            <p:cNvSpPr/>
            <p:nvPr/>
          </p:nvSpPr>
          <p:spPr>
            <a:xfrm>
              <a:off x="1226328" y="2829273"/>
              <a:ext cx="4422140" cy="1270000"/>
            </a:xfrm>
            <a:prstGeom prst="rect">
              <a:avLst/>
            </a:prstGeom>
          </p:spPr>
          <p:txBody>
            <a:bodyPr wrap="square">
              <a:noAutofit/>
            </a:bodyPr>
            <a:lstStyle/>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临床医生应将</a:t>
              </a:r>
              <a:r>
                <a:rPr lang="en-US" altLang="zh-CN"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FRS</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常规纳入无</a:t>
              </a:r>
              <a:r>
                <a:rPr lang="en-US" altLang="zh-CN"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DM</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12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患者</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中，对患者进行风险分层，指导风险因素的治疗。</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肝纤维化的程度在心血管风险中起着重要的作用。（</a:t>
              </a:r>
              <a:r>
                <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rPr>
                <a:t>NFS</a:t>
              </a: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评分）</a:t>
              </a:r>
              <a:endPar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对话气泡: 圆角矩形 15"/>
            <p:cNvSpPr/>
            <p:nvPr/>
          </p:nvSpPr>
          <p:spPr>
            <a:xfrm>
              <a:off x="1155843" y="2768948"/>
              <a:ext cx="4409484" cy="1389387"/>
            </a:xfrm>
            <a:prstGeom prst="wedgeRoundRectCallout">
              <a:avLst>
                <a:gd name="adj1" fmla="val -56702"/>
                <a:gd name="adj2" fmla="val 47079"/>
                <a:gd name="adj3" fmla="val 16667"/>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zh-CN" altLang="en-US"/>
            </a:p>
          </p:txBody>
        </p:sp>
      </p:grpSp>
      <p:sp>
        <p:nvSpPr>
          <p:cNvPr id="17" name="对话气泡: 圆角矩形 16"/>
          <p:cNvSpPr/>
          <p:nvPr/>
        </p:nvSpPr>
        <p:spPr>
          <a:xfrm>
            <a:off x="705305" y="4294059"/>
            <a:ext cx="2020606" cy="1764499"/>
          </a:xfrm>
          <a:prstGeom prst="wedgeRoundRectCallout">
            <a:avLst>
              <a:gd name="adj1" fmla="val 56926"/>
              <a:gd name="adj2" fmla="val 25243"/>
              <a:gd name="adj3" fmla="val 16667"/>
            </a:avLst>
          </a:prstGeom>
          <a:noFill/>
          <a:ln w="635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zh-CN" altLang="en-US"/>
          </a:p>
        </p:txBody>
      </p:sp>
      <p:sp>
        <p:nvSpPr>
          <p:cNvPr id="19" name="矩形 18"/>
          <p:cNvSpPr/>
          <p:nvPr/>
        </p:nvSpPr>
        <p:spPr>
          <a:xfrm>
            <a:off x="534841" y="2494254"/>
            <a:ext cx="11160125" cy="363508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18021" y="722553"/>
            <a:ext cx="1886379" cy="687540"/>
            <a:chOff x="1727142" y="2010064"/>
            <a:chExt cx="1886379" cy="687540"/>
          </a:xfrm>
        </p:grpSpPr>
        <p:pic>
          <p:nvPicPr>
            <p:cNvPr id="21" name="图片 20" descr="图片包含 游戏机, 食物, 桌子&#10;&#10;描述已自动生成"/>
            <p:cNvPicPr>
              <a:picLocks noChangeAspect="1"/>
            </p:cNvPicPr>
            <p:nvPr/>
          </p:nvPicPr>
          <p:blipFill rotWithShape="1">
            <a:blip r:embed="rId2">
              <a:extLst>
                <a:ext uri="{28A0092B-C50C-407E-A947-70E740481C1C}">
                  <a14:useLocalDpi xmlns:a14="http://schemas.microsoft.com/office/drawing/2010/main" val="0"/>
                </a:ext>
              </a:extLst>
            </a:blip>
            <a:srcRect l="25040" t="-531" r="17522" b="40452"/>
            <a:stretch>
              <a:fillRect/>
            </a:stretch>
          </p:blipFill>
          <p:spPr>
            <a:xfrm>
              <a:off x="1727142" y="2010064"/>
              <a:ext cx="597513" cy="597515"/>
            </a:xfrm>
            <a:prstGeom prst="rect">
              <a:avLst/>
            </a:prstGeom>
          </p:spPr>
        </p:pic>
        <p:pic>
          <p:nvPicPr>
            <p:cNvPr id="22" name="图片 21" descr="图片包含 游戏机, 食物, 桌子&#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4457" t="58896" r="-3602" b="-1053"/>
            <a:stretch>
              <a:fillRect/>
            </a:stretch>
          </p:blipFill>
          <p:spPr>
            <a:xfrm>
              <a:off x="2377045" y="2138573"/>
              <a:ext cx="1236476" cy="559031"/>
            </a:xfrm>
            <a:prstGeom prst="rect">
              <a:avLst/>
            </a:prstGeom>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395730" y="777240"/>
            <a:ext cx="103327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患者为心脑血管疾病（</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）患病高风险及病死人群，因此所有患者都应积极防治</a:t>
            </a:r>
            <a:r>
              <a:rPr lang="en-US" altLang="zh-CN"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的危险因素。</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heart-beat_33122"/>
          <p:cNvSpPr>
            <a:spLocks noChangeAspect="1"/>
          </p:cNvSpPr>
          <p:nvPr/>
        </p:nvSpPr>
        <p:spPr bwMode="auto">
          <a:xfrm>
            <a:off x="597691" y="840225"/>
            <a:ext cx="609685" cy="387639"/>
          </a:xfrm>
          <a:custGeom>
            <a:avLst/>
            <a:gdLst>
              <a:gd name="connsiteX0" fmla="*/ 91360 w 569389"/>
              <a:gd name="connsiteY0" fmla="*/ 173582 h 362019"/>
              <a:gd name="connsiteX1" fmla="*/ 104256 w 569389"/>
              <a:gd name="connsiteY1" fmla="*/ 199401 h 362019"/>
              <a:gd name="connsiteX2" fmla="*/ 93931 w 569389"/>
              <a:gd name="connsiteY2" fmla="*/ 221363 h 362019"/>
              <a:gd name="connsiteX3" fmla="*/ 86188 w 569389"/>
              <a:gd name="connsiteY3" fmla="*/ 226530 h 362019"/>
              <a:gd name="connsiteX4" fmla="*/ 77154 w 569389"/>
              <a:gd name="connsiteY4" fmla="*/ 225238 h 362019"/>
              <a:gd name="connsiteX5" fmla="*/ 43600 w 569389"/>
              <a:gd name="connsiteY5" fmla="*/ 200693 h 362019"/>
              <a:gd name="connsiteX6" fmla="*/ 15208 w 569389"/>
              <a:gd name="connsiteY6" fmla="*/ 212319 h 362019"/>
              <a:gd name="connsiteX7" fmla="*/ 1012 w 569389"/>
              <a:gd name="connsiteY7" fmla="*/ 205860 h 362019"/>
              <a:gd name="connsiteX8" fmla="*/ 6174 w 569389"/>
              <a:gd name="connsiteY8" fmla="*/ 191649 h 362019"/>
              <a:gd name="connsiteX9" fmla="*/ 41019 w 569389"/>
              <a:gd name="connsiteY9" fmla="*/ 177439 h 362019"/>
              <a:gd name="connsiteX10" fmla="*/ 51343 w 569389"/>
              <a:gd name="connsiteY10" fmla="*/ 178731 h 362019"/>
              <a:gd name="connsiteX11" fmla="*/ 79735 w 569389"/>
              <a:gd name="connsiteY11" fmla="*/ 199401 h 362019"/>
              <a:gd name="connsiteX12" fmla="*/ 91332 w 569389"/>
              <a:gd name="connsiteY12" fmla="*/ 173604 h 362019"/>
              <a:gd name="connsiteX13" fmla="*/ 91336 w 569389"/>
              <a:gd name="connsiteY13" fmla="*/ 173629 h 362019"/>
              <a:gd name="connsiteX14" fmla="*/ 338105 w 569389"/>
              <a:gd name="connsiteY14" fmla="*/ 132352 h 362019"/>
              <a:gd name="connsiteX15" fmla="*/ 357485 w 569389"/>
              <a:gd name="connsiteY15" fmla="*/ 236863 h 362019"/>
              <a:gd name="connsiteX16" fmla="*/ 365237 w 569389"/>
              <a:gd name="connsiteY16" fmla="*/ 245895 h 362019"/>
              <a:gd name="connsiteX17" fmla="*/ 376865 w 569389"/>
              <a:gd name="connsiteY17" fmla="*/ 243315 h 362019"/>
              <a:gd name="connsiteX18" fmla="*/ 429836 w 569389"/>
              <a:gd name="connsiteY18" fmla="*/ 190414 h 362019"/>
              <a:gd name="connsiteX19" fmla="*/ 445340 w 569389"/>
              <a:gd name="connsiteY19" fmla="*/ 227832 h 362019"/>
              <a:gd name="connsiteX20" fmla="*/ 285134 w 569389"/>
              <a:gd name="connsiteY20" fmla="*/ 362019 h 362019"/>
              <a:gd name="connsiteX21" fmla="*/ 104256 w 569389"/>
              <a:gd name="connsiteY21" fmla="*/ 199446 h 362019"/>
              <a:gd name="connsiteX22" fmla="*/ 115884 w 569389"/>
              <a:gd name="connsiteY22" fmla="*/ 173641 h 362019"/>
              <a:gd name="connsiteX23" fmla="*/ 140431 w 569389"/>
              <a:gd name="connsiteY23" fmla="*/ 225251 h 362019"/>
              <a:gd name="connsiteX24" fmla="*/ 148183 w 569389"/>
              <a:gd name="connsiteY24" fmla="*/ 231702 h 362019"/>
              <a:gd name="connsiteX25" fmla="*/ 158519 w 569389"/>
              <a:gd name="connsiteY25" fmla="*/ 226541 h 362019"/>
              <a:gd name="connsiteX26" fmla="*/ 179191 w 569389"/>
              <a:gd name="connsiteY26" fmla="*/ 199446 h 362019"/>
              <a:gd name="connsiteX27" fmla="*/ 217950 w 569389"/>
              <a:gd name="connsiteY27" fmla="*/ 269120 h 362019"/>
              <a:gd name="connsiteX28" fmla="*/ 226994 w 569389"/>
              <a:gd name="connsiteY28" fmla="*/ 274281 h 362019"/>
              <a:gd name="connsiteX29" fmla="*/ 229578 w 569389"/>
              <a:gd name="connsiteY29" fmla="*/ 274281 h 362019"/>
              <a:gd name="connsiteX30" fmla="*/ 238622 w 569389"/>
              <a:gd name="connsiteY30" fmla="*/ 266540 h 362019"/>
              <a:gd name="connsiteX31" fmla="*/ 265754 w 569389"/>
              <a:gd name="connsiteY31" fmla="*/ 164609 h 362019"/>
              <a:gd name="connsiteX32" fmla="*/ 283842 w 569389"/>
              <a:gd name="connsiteY32" fmla="*/ 199446 h 362019"/>
              <a:gd name="connsiteX33" fmla="*/ 294178 w 569389"/>
              <a:gd name="connsiteY33" fmla="*/ 205897 h 362019"/>
              <a:gd name="connsiteX34" fmla="*/ 303221 w 569389"/>
              <a:gd name="connsiteY34" fmla="*/ 199446 h 362019"/>
              <a:gd name="connsiteX35" fmla="*/ 493151 w 569389"/>
              <a:gd name="connsiteY35" fmla="*/ 114335 h 362019"/>
              <a:gd name="connsiteX36" fmla="*/ 503488 w 569389"/>
              <a:gd name="connsiteY36" fmla="*/ 122071 h 362019"/>
              <a:gd name="connsiteX37" fmla="*/ 525455 w 569389"/>
              <a:gd name="connsiteY37" fmla="*/ 190402 h 362019"/>
              <a:gd name="connsiteX38" fmla="*/ 559052 w 569389"/>
              <a:gd name="connsiteY38" fmla="*/ 190402 h 362019"/>
              <a:gd name="connsiteX39" fmla="*/ 569389 w 569389"/>
              <a:gd name="connsiteY39" fmla="*/ 202005 h 362019"/>
              <a:gd name="connsiteX40" fmla="*/ 559052 w 569389"/>
              <a:gd name="connsiteY40" fmla="*/ 212319 h 362019"/>
              <a:gd name="connsiteX41" fmla="*/ 517702 w 569389"/>
              <a:gd name="connsiteY41" fmla="*/ 212319 h 362019"/>
              <a:gd name="connsiteX42" fmla="*/ 507365 w 569389"/>
              <a:gd name="connsiteY42" fmla="*/ 204584 h 362019"/>
              <a:gd name="connsiteX43" fmla="*/ 493151 w 569389"/>
              <a:gd name="connsiteY43" fmla="*/ 163327 h 362019"/>
              <a:gd name="connsiteX44" fmla="*/ 471184 w 569389"/>
              <a:gd name="connsiteY44" fmla="*/ 236815 h 362019"/>
              <a:gd name="connsiteX45" fmla="*/ 460846 w 569389"/>
              <a:gd name="connsiteY45" fmla="*/ 244551 h 362019"/>
              <a:gd name="connsiteX46" fmla="*/ 450509 w 569389"/>
              <a:gd name="connsiteY46" fmla="*/ 238104 h 362019"/>
              <a:gd name="connsiteX47" fmla="*/ 445340 w 569389"/>
              <a:gd name="connsiteY47" fmla="*/ 227790 h 362019"/>
              <a:gd name="connsiteX48" fmla="*/ 489274 w 569389"/>
              <a:gd name="connsiteY48" fmla="*/ 115624 h 362019"/>
              <a:gd name="connsiteX49" fmla="*/ 493151 w 569389"/>
              <a:gd name="connsiteY49" fmla="*/ 114335 h 362019"/>
              <a:gd name="connsiteX50" fmla="*/ 195362 w 569389"/>
              <a:gd name="connsiteY50" fmla="*/ 385 h 362019"/>
              <a:gd name="connsiteX51" fmla="*/ 285099 w 569389"/>
              <a:gd name="connsiteY51" fmla="*/ 36928 h 362019"/>
              <a:gd name="connsiteX52" fmla="*/ 489195 w 569389"/>
              <a:gd name="connsiteY52" fmla="*/ 96251 h 362019"/>
              <a:gd name="connsiteX53" fmla="*/ 489195 w 569389"/>
              <a:gd name="connsiteY53" fmla="*/ 115596 h 362019"/>
              <a:gd name="connsiteX54" fmla="*/ 482737 w 569389"/>
              <a:gd name="connsiteY54" fmla="*/ 122044 h 362019"/>
              <a:gd name="connsiteX55" fmla="*/ 458193 w 569389"/>
              <a:gd name="connsiteY55" fmla="*/ 202001 h 362019"/>
              <a:gd name="connsiteX56" fmla="*/ 443984 w 569389"/>
              <a:gd name="connsiteY56" fmla="*/ 167181 h 362019"/>
              <a:gd name="connsiteX57" fmla="*/ 436233 w 569389"/>
              <a:gd name="connsiteY57" fmla="*/ 160733 h 362019"/>
              <a:gd name="connsiteX58" fmla="*/ 425899 w 569389"/>
              <a:gd name="connsiteY58" fmla="*/ 163312 h 362019"/>
              <a:gd name="connsiteX59" fmla="*/ 375521 w 569389"/>
              <a:gd name="connsiteY59" fmla="*/ 212318 h 362019"/>
              <a:gd name="connsiteX60" fmla="*/ 354853 w 569389"/>
              <a:gd name="connsiteY60" fmla="*/ 96251 h 362019"/>
              <a:gd name="connsiteX61" fmla="*/ 344519 w 569389"/>
              <a:gd name="connsiteY61" fmla="*/ 87224 h 362019"/>
              <a:gd name="connsiteX62" fmla="*/ 332893 w 569389"/>
              <a:gd name="connsiteY62" fmla="*/ 93672 h 362019"/>
              <a:gd name="connsiteX63" fmla="*/ 294141 w 569389"/>
              <a:gd name="connsiteY63" fmla="*/ 171050 h 362019"/>
              <a:gd name="connsiteX64" fmla="*/ 272181 w 569389"/>
              <a:gd name="connsiteY64" fmla="*/ 129782 h 362019"/>
              <a:gd name="connsiteX65" fmla="*/ 260555 w 569389"/>
              <a:gd name="connsiteY65" fmla="*/ 123334 h 362019"/>
              <a:gd name="connsiteX66" fmla="*/ 251513 w 569389"/>
              <a:gd name="connsiteY66" fmla="*/ 132361 h 362019"/>
              <a:gd name="connsiteX67" fmla="*/ 224386 w 569389"/>
              <a:gd name="connsiteY67" fmla="*/ 234242 h 362019"/>
              <a:gd name="connsiteX68" fmla="*/ 190801 w 569389"/>
              <a:gd name="connsiteY68" fmla="*/ 173629 h 362019"/>
              <a:gd name="connsiteX69" fmla="*/ 181759 w 569389"/>
              <a:gd name="connsiteY69" fmla="*/ 168471 h 362019"/>
              <a:gd name="connsiteX70" fmla="*/ 172716 w 569389"/>
              <a:gd name="connsiteY70" fmla="*/ 172340 h 362019"/>
              <a:gd name="connsiteX71" fmla="*/ 152048 w 569389"/>
              <a:gd name="connsiteY71" fmla="*/ 199422 h 362019"/>
              <a:gd name="connsiteX72" fmla="*/ 127505 w 569389"/>
              <a:gd name="connsiteY72" fmla="*/ 142678 h 362019"/>
              <a:gd name="connsiteX73" fmla="*/ 117171 w 569389"/>
              <a:gd name="connsiteY73" fmla="*/ 136230 h 362019"/>
              <a:gd name="connsiteX74" fmla="*/ 106837 w 569389"/>
              <a:gd name="connsiteY74" fmla="*/ 142678 h 362019"/>
              <a:gd name="connsiteX75" fmla="*/ 91360 w 569389"/>
              <a:gd name="connsiteY75" fmla="*/ 173582 h 362019"/>
              <a:gd name="connsiteX76" fmla="*/ 91350 w 569389"/>
              <a:gd name="connsiteY76" fmla="*/ 173563 h 362019"/>
              <a:gd name="connsiteX77" fmla="*/ 91332 w 569389"/>
              <a:gd name="connsiteY77" fmla="*/ 173604 h 362019"/>
              <a:gd name="connsiteX78" fmla="*/ 79710 w 569389"/>
              <a:gd name="connsiteY78" fmla="*/ 96251 h 362019"/>
              <a:gd name="connsiteX79" fmla="*/ 195362 w 569389"/>
              <a:gd name="connsiteY79" fmla="*/ 385 h 36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9389" h="362019">
                <a:moveTo>
                  <a:pt x="91360" y="173582"/>
                </a:moveTo>
                <a:lnTo>
                  <a:pt x="104256" y="199401"/>
                </a:lnTo>
                <a:lnTo>
                  <a:pt x="93931" y="221363"/>
                </a:lnTo>
                <a:cubicBezTo>
                  <a:pt x="92641" y="223946"/>
                  <a:pt x="90060" y="226530"/>
                  <a:pt x="86188" y="226530"/>
                </a:cubicBezTo>
                <a:cubicBezTo>
                  <a:pt x="83607" y="227822"/>
                  <a:pt x="79735" y="226530"/>
                  <a:pt x="77154" y="225238"/>
                </a:cubicBezTo>
                <a:lnTo>
                  <a:pt x="43600" y="200693"/>
                </a:lnTo>
                <a:lnTo>
                  <a:pt x="15208" y="212319"/>
                </a:lnTo>
                <a:cubicBezTo>
                  <a:pt x="8755" y="213611"/>
                  <a:pt x="2302" y="211028"/>
                  <a:pt x="1012" y="205860"/>
                </a:cubicBezTo>
                <a:cubicBezTo>
                  <a:pt x="-1569" y="199401"/>
                  <a:pt x="1012" y="192941"/>
                  <a:pt x="6174" y="191649"/>
                </a:cubicBezTo>
                <a:lnTo>
                  <a:pt x="41019" y="177439"/>
                </a:lnTo>
                <a:cubicBezTo>
                  <a:pt x="44891" y="176147"/>
                  <a:pt x="48762" y="176147"/>
                  <a:pt x="51343" y="178731"/>
                </a:cubicBezTo>
                <a:lnTo>
                  <a:pt x="79735" y="199401"/>
                </a:lnTo>
                <a:lnTo>
                  <a:pt x="91332" y="173604"/>
                </a:lnTo>
                <a:lnTo>
                  <a:pt x="91336" y="173629"/>
                </a:lnTo>
                <a:close/>
                <a:moveTo>
                  <a:pt x="338105" y="132352"/>
                </a:moveTo>
                <a:lnTo>
                  <a:pt x="357485" y="236863"/>
                </a:lnTo>
                <a:cubicBezTo>
                  <a:pt x="358777" y="240734"/>
                  <a:pt x="361361" y="244605"/>
                  <a:pt x="365237" y="245895"/>
                </a:cubicBezTo>
                <a:cubicBezTo>
                  <a:pt x="369113" y="247186"/>
                  <a:pt x="374281" y="245895"/>
                  <a:pt x="376865" y="243315"/>
                </a:cubicBezTo>
                <a:lnTo>
                  <a:pt x="429836" y="190414"/>
                </a:lnTo>
                <a:lnTo>
                  <a:pt x="445340" y="227832"/>
                </a:lnTo>
                <a:cubicBezTo>
                  <a:pt x="385908" y="309118"/>
                  <a:pt x="285134" y="362019"/>
                  <a:pt x="285134" y="362019"/>
                </a:cubicBezTo>
                <a:cubicBezTo>
                  <a:pt x="285134" y="362019"/>
                  <a:pt x="159811" y="296216"/>
                  <a:pt x="104256" y="199446"/>
                </a:cubicBezTo>
                <a:lnTo>
                  <a:pt x="115884" y="173641"/>
                </a:lnTo>
                <a:lnTo>
                  <a:pt x="140431" y="225251"/>
                </a:lnTo>
                <a:cubicBezTo>
                  <a:pt x="141723" y="229122"/>
                  <a:pt x="144307" y="230412"/>
                  <a:pt x="148183" y="231702"/>
                </a:cubicBezTo>
                <a:cubicBezTo>
                  <a:pt x="153351" y="231702"/>
                  <a:pt x="155935" y="230412"/>
                  <a:pt x="158519" y="226541"/>
                </a:cubicBezTo>
                <a:lnTo>
                  <a:pt x="179191" y="199446"/>
                </a:lnTo>
                <a:lnTo>
                  <a:pt x="217950" y="269120"/>
                </a:lnTo>
                <a:cubicBezTo>
                  <a:pt x="220534" y="272991"/>
                  <a:pt x="223118" y="274281"/>
                  <a:pt x="226994" y="274281"/>
                </a:cubicBezTo>
                <a:cubicBezTo>
                  <a:pt x="228286" y="274281"/>
                  <a:pt x="228286" y="274281"/>
                  <a:pt x="229578" y="274281"/>
                </a:cubicBezTo>
                <a:cubicBezTo>
                  <a:pt x="233454" y="274281"/>
                  <a:pt x="237330" y="270410"/>
                  <a:pt x="238622" y="266540"/>
                </a:cubicBezTo>
                <a:lnTo>
                  <a:pt x="265754" y="164609"/>
                </a:lnTo>
                <a:lnTo>
                  <a:pt x="283842" y="199446"/>
                </a:lnTo>
                <a:cubicBezTo>
                  <a:pt x="286426" y="203317"/>
                  <a:pt x="290302" y="205897"/>
                  <a:pt x="294178" y="205897"/>
                </a:cubicBezTo>
                <a:cubicBezTo>
                  <a:pt x="298053" y="205897"/>
                  <a:pt x="301929" y="203317"/>
                  <a:pt x="303221" y="199446"/>
                </a:cubicBezTo>
                <a:close/>
                <a:moveTo>
                  <a:pt x="493151" y="114335"/>
                </a:moveTo>
                <a:cubicBezTo>
                  <a:pt x="498320" y="114335"/>
                  <a:pt x="502196" y="116914"/>
                  <a:pt x="503488" y="122071"/>
                </a:cubicBezTo>
                <a:lnTo>
                  <a:pt x="525455" y="190402"/>
                </a:lnTo>
                <a:lnTo>
                  <a:pt x="559052" y="190402"/>
                </a:lnTo>
                <a:cubicBezTo>
                  <a:pt x="564221" y="190402"/>
                  <a:pt x="569389" y="195559"/>
                  <a:pt x="569389" y="202005"/>
                </a:cubicBezTo>
                <a:cubicBezTo>
                  <a:pt x="569389" y="207162"/>
                  <a:pt x="564221" y="212319"/>
                  <a:pt x="559052" y="212319"/>
                </a:cubicBezTo>
                <a:lnTo>
                  <a:pt x="517702" y="212319"/>
                </a:lnTo>
                <a:cubicBezTo>
                  <a:pt x="512533" y="212319"/>
                  <a:pt x="508657" y="209741"/>
                  <a:pt x="507365" y="204584"/>
                </a:cubicBezTo>
                <a:lnTo>
                  <a:pt x="493151" y="163327"/>
                </a:lnTo>
                <a:lnTo>
                  <a:pt x="471184" y="236815"/>
                </a:lnTo>
                <a:cubicBezTo>
                  <a:pt x="469892" y="241972"/>
                  <a:pt x="466015" y="244551"/>
                  <a:pt x="460846" y="244551"/>
                </a:cubicBezTo>
                <a:cubicBezTo>
                  <a:pt x="456970" y="245840"/>
                  <a:pt x="451801" y="241972"/>
                  <a:pt x="450509" y="238104"/>
                </a:cubicBezTo>
                <a:lnTo>
                  <a:pt x="445340" y="227790"/>
                </a:lnTo>
                <a:cubicBezTo>
                  <a:pt x="471184" y="194269"/>
                  <a:pt x="487982" y="156881"/>
                  <a:pt x="489274" y="115624"/>
                </a:cubicBezTo>
                <a:cubicBezTo>
                  <a:pt x="490566" y="115624"/>
                  <a:pt x="491859" y="114335"/>
                  <a:pt x="493151" y="114335"/>
                </a:cubicBezTo>
                <a:close/>
                <a:moveTo>
                  <a:pt x="195362" y="385"/>
                </a:moveTo>
                <a:cubicBezTo>
                  <a:pt x="228181" y="2773"/>
                  <a:pt x="261363" y="16133"/>
                  <a:pt x="285099" y="36928"/>
                </a:cubicBezTo>
                <a:cubicBezTo>
                  <a:pt x="347103" y="-18526"/>
                  <a:pt x="477570" y="-21105"/>
                  <a:pt x="489195" y="96251"/>
                </a:cubicBezTo>
                <a:cubicBezTo>
                  <a:pt x="490487" y="102700"/>
                  <a:pt x="490487" y="109148"/>
                  <a:pt x="489195" y="115596"/>
                </a:cubicBezTo>
                <a:cubicBezTo>
                  <a:pt x="486612" y="116886"/>
                  <a:pt x="484028" y="119465"/>
                  <a:pt x="482737" y="122044"/>
                </a:cubicBezTo>
                <a:lnTo>
                  <a:pt x="458193" y="202001"/>
                </a:lnTo>
                <a:lnTo>
                  <a:pt x="443984" y="167181"/>
                </a:lnTo>
                <a:cubicBezTo>
                  <a:pt x="442692" y="164602"/>
                  <a:pt x="438817" y="162023"/>
                  <a:pt x="436233" y="160733"/>
                </a:cubicBezTo>
                <a:cubicBezTo>
                  <a:pt x="432358" y="160733"/>
                  <a:pt x="428483" y="160733"/>
                  <a:pt x="425899" y="163312"/>
                </a:cubicBezTo>
                <a:lnTo>
                  <a:pt x="375521" y="212318"/>
                </a:lnTo>
                <a:lnTo>
                  <a:pt x="354853" y="96251"/>
                </a:lnTo>
                <a:cubicBezTo>
                  <a:pt x="353561" y="91093"/>
                  <a:pt x="349686" y="88514"/>
                  <a:pt x="344519" y="87224"/>
                </a:cubicBezTo>
                <a:cubicBezTo>
                  <a:pt x="340644" y="87224"/>
                  <a:pt x="335477" y="88514"/>
                  <a:pt x="332893" y="93672"/>
                </a:cubicBezTo>
                <a:lnTo>
                  <a:pt x="294141" y="171050"/>
                </a:lnTo>
                <a:lnTo>
                  <a:pt x="272181" y="129782"/>
                </a:lnTo>
                <a:cubicBezTo>
                  <a:pt x="269598" y="125913"/>
                  <a:pt x="265722" y="123334"/>
                  <a:pt x="260555" y="123334"/>
                </a:cubicBezTo>
                <a:cubicBezTo>
                  <a:pt x="256680" y="124623"/>
                  <a:pt x="252805" y="127203"/>
                  <a:pt x="251513" y="132361"/>
                </a:cubicBezTo>
                <a:lnTo>
                  <a:pt x="224386" y="234242"/>
                </a:lnTo>
                <a:lnTo>
                  <a:pt x="190801" y="173629"/>
                </a:lnTo>
                <a:cubicBezTo>
                  <a:pt x="188217" y="171050"/>
                  <a:pt x="185634" y="168471"/>
                  <a:pt x="181759" y="168471"/>
                </a:cubicBezTo>
                <a:cubicBezTo>
                  <a:pt x="177883" y="168471"/>
                  <a:pt x="174008" y="169761"/>
                  <a:pt x="172716" y="172340"/>
                </a:cubicBezTo>
                <a:lnTo>
                  <a:pt x="152048" y="199422"/>
                </a:lnTo>
                <a:lnTo>
                  <a:pt x="127505" y="142678"/>
                </a:lnTo>
                <a:cubicBezTo>
                  <a:pt x="124922" y="138809"/>
                  <a:pt x="121046" y="136230"/>
                  <a:pt x="117171" y="136230"/>
                </a:cubicBezTo>
                <a:cubicBezTo>
                  <a:pt x="112004" y="136230"/>
                  <a:pt x="108129" y="138809"/>
                  <a:pt x="106837" y="142678"/>
                </a:cubicBezTo>
                <a:lnTo>
                  <a:pt x="91360" y="173582"/>
                </a:lnTo>
                <a:lnTo>
                  <a:pt x="91350" y="173563"/>
                </a:lnTo>
                <a:lnTo>
                  <a:pt x="91332" y="173604"/>
                </a:lnTo>
                <a:lnTo>
                  <a:pt x="79710" y="96251"/>
                </a:lnTo>
                <a:cubicBezTo>
                  <a:pt x="86976" y="22904"/>
                  <a:pt x="140665" y="-3594"/>
                  <a:pt x="195362" y="385"/>
                </a:cubicBezTo>
                <a:close/>
              </a:path>
            </a:pathLst>
          </a:custGeom>
          <a:solidFill>
            <a:schemeClr val="tx1"/>
          </a:solidFill>
          <a:ln>
            <a:noFill/>
          </a:ln>
        </p:spPr>
      </p:sp>
      <p:sp>
        <p:nvSpPr>
          <p:cNvPr id="6" name="矩形 5"/>
          <p:cNvSpPr/>
          <p:nvPr/>
        </p:nvSpPr>
        <p:spPr>
          <a:xfrm>
            <a:off x="463212" y="6120780"/>
            <a:ext cx="6096000" cy="276999"/>
          </a:xfrm>
          <a:prstGeom prst="rect">
            <a:avLst/>
          </a:prstGeom>
        </p:spPr>
        <p:txBody>
          <a:bodyPr>
            <a:spAutoFit/>
          </a:bodyPr>
          <a:lstStyle/>
          <a:p>
            <a:r>
              <a:rPr lang="en-US" altLang="zh-CN" sz="1200" dirty="0"/>
              <a:t>1</a:t>
            </a:r>
            <a:r>
              <a:rPr lang="zh-CN" altLang="en-US" sz="1200" dirty="0"/>
              <a:t>、中国脂肪性肝病诊疗规范化的专家建议（</a:t>
            </a:r>
            <a:r>
              <a:rPr lang="en-US" altLang="zh-CN" sz="1200" dirty="0"/>
              <a:t>2019</a:t>
            </a:r>
            <a:r>
              <a:rPr lang="zh-CN" altLang="en-US" sz="1200" dirty="0"/>
              <a:t>年修订版）</a:t>
            </a:r>
            <a:endParaRPr lang="en-US" altLang="zh-CN" sz="1200" dirty="0"/>
          </a:p>
        </p:txBody>
      </p:sp>
      <p:sp>
        <p:nvSpPr>
          <p:cNvPr id="7" name="矩形: 圆角 6"/>
          <p:cNvSpPr/>
          <p:nvPr/>
        </p:nvSpPr>
        <p:spPr>
          <a:xfrm>
            <a:off x="644648" y="2768189"/>
            <a:ext cx="1502727" cy="61405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改变生活方式</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3-6</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个月</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圆角 8"/>
          <p:cNvSpPr/>
          <p:nvPr/>
        </p:nvSpPr>
        <p:spPr>
          <a:xfrm>
            <a:off x="3801578" y="2728318"/>
            <a:ext cx="2212902" cy="69379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他汀药物降低</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LDL-C</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至少</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30%-50%</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2206454" y="2490441"/>
            <a:ext cx="1609495" cy="583565"/>
          </a:xfrm>
          <a:prstGeom prst="rect">
            <a:avLst/>
          </a:prstGeom>
        </p:spPr>
        <p:txBody>
          <a:bodyPr wrap="square">
            <a:spAutoFit/>
          </a:bodyPr>
          <a:lstStyle/>
          <a:p>
            <a:pPr algn="ctr"/>
            <a:r>
              <a:rPr lang="en-US" altLang="zh-CN" sz="1600" b="1" dirty="0">
                <a:latin typeface="微软雅黑" panose="020B0503020204020204" pitchFamily="34" charset="-122"/>
                <a:ea typeface="微软雅黑" panose="020B0503020204020204" pitchFamily="34" charset="-122"/>
              </a:rPr>
              <a:t>LDL-C</a:t>
            </a:r>
            <a:endParaRPr lang="en-US" altLang="zh-CN" sz="1600" b="1" dirty="0">
              <a:latin typeface="微软雅黑" panose="020B0503020204020204" pitchFamily="34" charset="-122"/>
              <a:ea typeface="微软雅黑" panose="020B0503020204020204" pitchFamily="34" charset="-122"/>
            </a:endParaRPr>
          </a:p>
          <a:p>
            <a:pPr algn="ctr"/>
            <a:r>
              <a:rPr lang="en-US" altLang="zh-CN" sz="1600" b="1" dirty="0">
                <a:latin typeface="微软雅黑" panose="020B0503020204020204" pitchFamily="34" charset="-122"/>
                <a:ea typeface="微软雅黑" panose="020B0503020204020204" pitchFamily="34" charset="-122"/>
              </a:rPr>
              <a:t>&gt;4.14mmol/L</a:t>
            </a:r>
            <a:endParaRPr lang="zh-CN" altLang="en-US" sz="1600" b="1" dirty="0">
              <a:latin typeface="微软雅黑" panose="020B0503020204020204" pitchFamily="34" charset="-122"/>
              <a:ea typeface="微软雅黑" panose="020B0503020204020204" pitchFamily="34" charset="-122"/>
            </a:endParaRPr>
          </a:p>
        </p:txBody>
      </p:sp>
      <p:cxnSp>
        <p:nvCxnSpPr>
          <p:cNvPr id="12" name="直接箭头连接符 11"/>
          <p:cNvCxnSpPr>
            <a:stCxn id="7" idx="3"/>
            <a:endCxn id="9" idx="1"/>
          </p:cNvCxnSpPr>
          <p:nvPr/>
        </p:nvCxnSpPr>
        <p:spPr>
          <a:xfrm>
            <a:off x="2147375" y="3075217"/>
            <a:ext cx="1654203"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3" name="矩形: 圆角 12"/>
          <p:cNvSpPr/>
          <p:nvPr/>
        </p:nvSpPr>
        <p:spPr>
          <a:xfrm>
            <a:off x="8951196" y="1865452"/>
            <a:ext cx="2212902" cy="71072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不减量或停药肝酶可恢复正常</a:t>
            </a:r>
            <a:endParaRPr lang="zh-CN" altLang="en-US" sz="1600" b="1" dirty="0">
              <a:latin typeface="微软雅黑" panose="020B0503020204020204" pitchFamily="34" charset="-122"/>
              <a:ea typeface="微软雅黑" panose="020B0503020204020204" pitchFamily="34" charset="-122"/>
            </a:endParaRPr>
          </a:p>
        </p:txBody>
      </p:sp>
      <p:sp>
        <p:nvSpPr>
          <p:cNvPr id="14" name="矩形 13"/>
          <p:cNvSpPr/>
          <p:nvPr/>
        </p:nvSpPr>
        <p:spPr>
          <a:xfrm>
            <a:off x="6095694" y="1927999"/>
            <a:ext cx="2390130" cy="306705"/>
          </a:xfrm>
          <a:prstGeom prst="rect">
            <a:avLst/>
          </a:prstGeom>
        </p:spPr>
        <p:txBody>
          <a:bodyPr wrap="square">
            <a:spAutoFit/>
          </a:bodyPr>
          <a:lstStyle/>
          <a:p>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无症状、孤立</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rPr>
              <a:t>ALT</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升高</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5" name="连接符: 肘形 14"/>
          <p:cNvCxnSpPr>
            <a:stCxn id="9" idx="0"/>
            <a:endCxn id="13" idx="1"/>
          </p:cNvCxnSpPr>
          <p:nvPr/>
        </p:nvCxnSpPr>
        <p:spPr>
          <a:xfrm rot="5400000" flipH="1" flipV="1">
            <a:off x="6675860" y="452983"/>
            <a:ext cx="507505" cy="4043167"/>
          </a:xfrm>
          <a:prstGeom prst="bentConnector2">
            <a:avLst/>
          </a:prstGeom>
          <a:ln>
            <a:tailEnd type="triangle"/>
          </a:ln>
        </p:spPr>
        <p:style>
          <a:lnRef idx="2">
            <a:schemeClr val="dk1"/>
          </a:lnRef>
          <a:fillRef idx="0">
            <a:schemeClr val="dk1"/>
          </a:fillRef>
          <a:effectRef idx="1">
            <a:schemeClr val="dk1"/>
          </a:effectRef>
          <a:fontRef idx="minor">
            <a:schemeClr val="tx1"/>
          </a:fontRef>
        </p:style>
      </p:cxnSp>
      <p:sp>
        <p:nvSpPr>
          <p:cNvPr id="16" name="矩形: 圆角 15"/>
          <p:cNvSpPr/>
          <p:nvPr/>
        </p:nvSpPr>
        <p:spPr>
          <a:xfrm>
            <a:off x="8983213" y="2753055"/>
            <a:ext cx="2212902" cy="71072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zh-CN" sz="1600" b="1" spc="300" dirty="0">
                <a:latin typeface="微软雅黑" panose="020B0503020204020204" pitchFamily="34" charset="-122"/>
                <a:ea typeface="微软雅黑" panose="020B0503020204020204" pitchFamily="34" charset="-122"/>
              </a:rPr>
              <a:t>停药</a:t>
            </a:r>
            <a:r>
              <a:rPr lang="zh-CN" altLang="zh-CN" sz="1600" b="1" dirty="0">
                <a:latin typeface="微软雅黑" panose="020B0503020204020204" pitchFamily="34" charset="-122"/>
                <a:ea typeface="微软雅黑" panose="020B0503020204020204" pitchFamily="34" charset="-122"/>
              </a:rPr>
              <a:t>，</a:t>
            </a:r>
            <a:r>
              <a:rPr lang="zh-CN" altLang="zh-CN" sz="1600" b="1" spc="300" dirty="0">
                <a:latin typeface="微软雅黑" panose="020B0503020204020204" pitchFamily="34" charset="-122"/>
                <a:ea typeface="微软雅黑" panose="020B0503020204020204" pitchFamily="34" charset="-122"/>
              </a:rPr>
              <a:t>密切观察</a:t>
            </a:r>
            <a:r>
              <a:rPr lang="zh-CN" altLang="en-US" sz="1600" b="1" spc="300" dirty="0">
                <a:latin typeface="微软雅黑" panose="020B0503020204020204" pitchFamily="34" charset="-122"/>
                <a:ea typeface="微软雅黑" panose="020B0503020204020204" pitchFamily="34" charset="-122"/>
              </a:rPr>
              <a:t>和</a:t>
            </a:r>
            <a:r>
              <a:rPr lang="zh-CN" altLang="zh-CN" sz="1600" b="1" spc="300" dirty="0">
                <a:latin typeface="微软雅黑" panose="020B0503020204020204" pitchFamily="34" charset="-122"/>
                <a:ea typeface="微软雅黑" panose="020B0503020204020204" pitchFamily="34" charset="-122"/>
              </a:rPr>
              <a:t>保肝药物治疗</a:t>
            </a:r>
            <a:endParaRPr lang="zh-CN" altLang="en-US" sz="1600" b="1" dirty="0">
              <a:latin typeface="微软雅黑" panose="020B0503020204020204" pitchFamily="34" charset="-122"/>
              <a:ea typeface="微软雅黑" panose="020B0503020204020204" pitchFamily="34" charset="-122"/>
            </a:endParaRPr>
          </a:p>
        </p:txBody>
      </p:sp>
      <p:sp>
        <p:nvSpPr>
          <p:cNvPr id="17" name="矩形 16"/>
          <p:cNvSpPr/>
          <p:nvPr/>
        </p:nvSpPr>
        <p:spPr>
          <a:xfrm>
            <a:off x="6147972" y="2441158"/>
            <a:ext cx="2390130" cy="645160"/>
          </a:xfrm>
          <a:prstGeom prst="rect">
            <a:avLst/>
          </a:prstGeom>
        </p:spPr>
        <p:txBody>
          <a:bodyPr wrap="square">
            <a:spAutoFit/>
          </a:bodyPr>
          <a:lstStyle/>
          <a:p>
            <a:pPr>
              <a:lnSpc>
                <a:spcPct val="150000"/>
              </a:lnSpc>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ALT</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ULN</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或胆红素升高</a:t>
            </a:r>
            <a:endParaRPr lang="en-US" altLang="zh-CN" sz="1200" b="1" spc="3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200" b="1" spc="300" dirty="0">
                <a:latin typeface="微软雅黑" panose="020B0503020204020204" pitchFamily="34" charset="-122"/>
                <a:ea typeface="微软雅黑" panose="020B0503020204020204" pitchFamily="34" charset="-122"/>
                <a:cs typeface="微软雅黑" panose="020B0503020204020204" pitchFamily="34" charset="-122"/>
              </a:rPr>
              <a:t>或</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凝血酶原时间延长</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8" name="直接箭头连接符 17"/>
          <p:cNvCxnSpPr>
            <a:stCxn id="9" idx="3"/>
            <a:endCxn id="16" idx="1"/>
          </p:cNvCxnSpPr>
          <p:nvPr/>
        </p:nvCxnSpPr>
        <p:spPr>
          <a:xfrm>
            <a:off x="6014480" y="3075218"/>
            <a:ext cx="2968733" cy="331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9" name="矩形 18"/>
          <p:cNvSpPr/>
          <p:nvPr/>
        </p:nvSpPr>
        <p:spPr>
          <a:xfrm>
            <a:off x="596900" y="4794250"/>
            <a:ext cx="11024870" cy="1198880"/>
          </a:xfrm>
          <a:prstGeom prst="rect">
            <a:avLst/>
          </a:prstGeom>
        </p:spPr>
        <p:txBody>
          <a:bodyPr wrap="square">
            <a:spAutoFit/>
          </a:bodyPr>
          <a:lstStyle/>
          <a:p>
            <a:pPr marL="228600" indent="-2286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没有证据显示</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MAFLD</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/MASH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患者使用他汀类药物易发生严重的药物性肝损伤。</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28600" indent="-2286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尽管他汀类药物可以用于</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MASH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肝硬化患者，但应避免用于</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Child-Pugh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分级</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级的患者</a:t>
            </a:r>
            <a:r>
              <a:rPr lang="zh-CN" altLang="zh-CN" sz="16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marL="228600" indent="-228600">
              <a:lnSpc>
                <a:spcPct val="150000"/>
              </a:lnSpc>
              <a:buFont typeface="+mj-ea"/>
              <a:buAutoNum type="circleNumDbPlain"/>
            </a:pP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至今尚无证据显示调脂药物对</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rPr>
              <a:t>MASH</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患者的肝损伤有治疗作用。</a:t>
            </a:r>
            <a:endPar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4877188" y="3524871"/>
            <a:ext cx="1614397" cy="460375"/>
          </a:xfrm>
          <a:prstGeom prst="rect">
            <a:avLst/>
          </a:prstGeom>
        </p:spPr>
        <p:txBody>
          <a:bodyPr wrap="square">
            <a:spAutoFit/>
          </a:bodyPr>
          <a:lstStyle/>
          <a:p>
            <a:r>
              <a:rPr lang="zh-CN" altLang="zh-CN" sz="1200" b="1" spc="300" dirty="0">
                <a:latin typeface="微软雅黑" panose="020B0503020204020204" pitchFamily="34" charset="-122"/>
                <a:ea typeface="微软雅黑" panose="020B0503020204020204" pitchFamily="34" charset="-122"/>
              </a:rPr>
              <a:t>肌肉不适或无力及排褐色尿时</a:t>
            </a:r>
            <a:endParaRPr lang="zh-CN" altLang="en-US" sz="1200" b="1" dirty="0">
              <a:latin typeface="微软雅黑" panose="020B0503020204020204" pitchFamily="34" charset="-122"/>
              <a:ea typeface="微软雅黑" panose="020B0503020204020204" pitchFamily="34" charset="-122"/>
            </a:endParaRPr>
          </a:p>
        </p:txBody>
      </p:sp>
      <p:sp>
        <p:nvSpPr>
          <p:cNvPr id="21" name="矩形: 圆角 20"/>
          <p:cNvSpPr/>
          <p:nvPr/>
        </p:nvSpPr>
        <p:spPr>
          <a:xfrm>
            <a:off x="6002250" y="3916273"/>
            <a:ext cx="1515402" cy="46166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检查肌酸激酶</a:t>
            </a:r>
            <a:endParaRPr lang="zh-CN" altLang="en-US" sz="1600" b="1" dirty="0">
              <a:latin typeface="微软雅黑" panose="020B0503020204020204" pitchFamily="34" charset="-122"/>
              <a:ea typeface="微软雅黑" panose="020B0503020204020204" pitchFamily="34" charset="-122"/>
            </a:endParaRPr>
          </a:p>
        </p:txBody>
      </p:sp>
      <p:cxnSp>
        <p:nvCxnSpPr>
          <p:cNvPr id="22" name="连接符: 肘形 21"/>
          <p:cNvCxnSpPr>
            <a:endCxn id="21" idx="1"/>
          </p:cNvCxnSpPr>
          <p:nvPr/>
        </p:nvCxnSpPr>
        <p:spPr>
          <a:xfrm rot="16200000" flipH="1">
            <a:off x="5063443" y="3208299"/>
            <a:ext cx="783392" cy="1094221"/>
          </a:xfrm>
          <a:prstGeom prst="bentConnector2">
            <a:avLst/>
          </a:prstGeom>
          <a:ln>
            <a:tailEnd type="triangle"/>
          </a:ln>
        </p:spPr>
        <p:style>
          <a:lnRef idx="2">
            <a:schemeClr val="dk1"/>
          </a:lnRef>
          <a:fillRef idx="0">
            <a:schemeClr val="dk1"/>
          </a:fillRef>
          <a:effectRef idx="1">
            <a:schemeClr val="dk1"/>
          </a:effectRef>
          <a:fontRef idx="minor">
            <a:schemeClr val="tx1"/>
          </a:fontRef>
        </p:style>
      </p:cxnSp>
      <p:sp>
        <p:nvSpPr>
          <p:cNvPr id="23" name="矩形 22"/>
          <p:cNvSpPr/>
          <p:nvPr/>
        </p:nvSpPr>
        <p:spPr>
          <a:xfrm>
            <a:off x="7482197" y="3673594"/>
            <a:ext cx="1614397" cy="460375"/>
          </a:xfrm>
          <a:prstGeom prst="rect">
            <a:avLst/>
          </a:prstGeom>
        </p:spPr>
        <p:txBody>
          <a:bodyPr wrap="square">
            <a:spAutoFit/>
          </a:bodyPr>
          <a:lstStyle/>
          <a:p>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CK </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12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rPr>
              <a:t>ULN</a:t>
            </a:r>
            <a:r>
              <a:rPr lang="zh-CN" altLang="zh-CN" sz="1200" b="1" spc="300" dirty="0">
                <a:latin typeface="微软雅黑" panose="020B0503020204020204" pitchFamily="34" charset="-122"/>
                <a:ea typeface="微软雅黑" panose="020B0503020204020204" pitchFamily="34" charset="-122"/>
                <a:cs typeface="微软雅黑" panose="020B0503020204020204" pitchFamily="34" charset="-122"/>
              </a:rPr>
              <a:t>或疑似横纹肌溶解症</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圆角 23"/>
          <p:cNvSpPr/>
          <p:nvPr/>
        </p:nvSpPr>
        <p:spPr>
          <a:xfrm>
            <a:off x="8951196" y="3928789"/>
            <a:ext cx="2212902" cy="46872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zh-CN" sz="1600" b="1" spc="300" dirty="0">
                <a:latin typeface="微软雅黑" panose="020B0503020204020204" pitchFamily="34" charset="-122"/>
                <a:ea typeface="微软雅黑" panose="020B0503020204020204" pitchFamily="34" charset="-122"/>
              </a:rPr>
              <a:t>停药</a:t>
            </a:r>
            <a:endParaRPr lang="zh-CN" altLang="en-US" sz="1600" b="1" dirty="0">
              <a:latin typeface="微软雅黑" panose="020B0503020204020204" pitchFamily="34" charset="-122"/>
              <a:ea typeface="微软雅黑" panose="020B0503020204020204" pitchFamily="34" charset="-122"/>
            </a:endParaRPr>
          </a:p>
        </p:txBody>
      </p:sp>
      <p:cxnSp>
        <p:nvCxnSpPr>
          <p:cNvPr id="25" name="直接箭头连接符 24"/>
          <p:cNvCxnSpPr>
            <a:stCxn id="21" idx="3"/>
            <a:endCxn id="24" idx="1"/>
          </p:cNvCxnSpPr>
          <p:nvPr/>
        </p:nvCxnSpPr>
        <p:spPr>
          <a:xfrm>
            <a:off x="7517652" y="4147106"/>
            <a:ext cx="1433544" cy="160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6" name="矩形: 圆角 25"/>
          <p:cNvSpPr/>
          <p:nvPr/>
        </p:nvSpPr>
        <p:spPr>
          <a:xfrm>
            <a:off x="3020485" y="4046626"/>
            <a:ext cx="1643694" cy="5429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w-3</a:t>
            </a: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脂肪酸和</a:t>
            </a:r>
            <a:endParaRPr lang="en-US" altLang="zh-CN" sz="1600" b="1" spc="30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zh-CN" sz="1600" b="1" spc="300" dirty="0">
                <a:latin typeface="微软雅黑" panose="020B0503020204020204" pitchFamily="34" charset="-122"/>
                <a:ea typeface="微软雅黑" panose="020B0503020204020204" pitchFamily="34" charset="-122"/>
                <a:cs typeface="微软雅黑" panose="020B0503020204020204" pitchFamily="34" charset="-122"/>
              </a:rPr>
              <a:t>贝特类</a:t>
            </a:r>
            <a:r>
              <a:rPr lang="zh-CN" altLang="en-US" sz="1600" b="1" spc="300" dirty="0">
                <a:latin typeface="微软雅黑" panose="020B0503020204020204" pitchFamily="34" charset="-122"/>
                <a:ea typeface="微软雅黑" panose="020B0503020204020204" pitchFamily="34" charset="-122"/>
                <a:cs typeface="微软雅黑" panose="020B0503020204020204" pitchFamily="34" charset="-122"/>
              </a:rPr>
              <a:t>药物</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7" name="连接符: 肘形 26"/>
          <p:cNvCxnSpPr>
            <a:stCxn id="7" idx="2"/>
            <a:endCxn id="26" idx="1"/>
          </p:cNvCxnSpPr>
          <p:nvPr/>
        </p:nvCxnSpPr>
        <p:spPr>
          <a:xfrm rot="16200000" flipH="1">
            <a:off x="1740320" y="3037935"/>
            <a:ext cx="935857" cy="1624473"/>
          </a:xfrm>
          <a:prstGeom prst="bentConnector2">
            <a:avLst/>
          </a:prstGeom>
          <a:ln>
            <a:tailEnd type="triangle"/>
          </a:ln>
        </p:spPr>
        <p:style>
          <a:lnRef idx="2">
            <a:schemeClr val="dk1"/>
          </a:lnRef>
          <a:fillRef idx="0">
            <a:schemeClr val="dk1"/>
          </a:fillRef>
          <a:effectRef idx="1">
            <a:schemeClr val="dk1"/>
          </a:effectRef>
          <a:fontRef idx="minor">
            <a:schemeClr val="tx1"/>
          </a:fontRef>
        </p:style>
      </p:cxnSp>
      <p:sp>
        <p:nvSpPr>
          <p:cNvPr id="28" name="矩形 27"/>
          <p:cNvSpPr/>
          <p:nvPr/>
        </p:nvSpPr>
        <p:spPr>
          <a:xfrm>
            <a:off x="1400631" y="3463316"/>
            <a:ext cx="2388754" cy="521970"/>
          </a:xfrm>
          <a:prstGeom prst="rect">
            <a:avLst/>
          </a:prstGeom>
        </p:spPr>
        <p:txBody>
          <a:bodyPr wrap="square">
            <a:spAutoFit/>
          </a:bodyPr>
          <a:lstStyle/>
          <a:p>
            <a:r>
              <a:rPr lang="zh-CN" altLang="zh-CN" sz="1400" b="1" spc="300" dirty="0">
                <a:latin typeface="微软雅黑" panose="020B0503020204020204" pitchFamily="34" charset="-122"/>
                <a:ea typeface="微软雅黑" panose="020B0503020204020204" pitchFamily="34" charset="-122"/>
                <a:cs typeface="微软雅黑" panose="020B0503020204020204" pitchFamily="34" charset="-122"/>
              </a:rPr>
              <a:t>高</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TG</a:t>
            </a:r>
            <a:r>
              <a:rPr lang="zh-CN" altLang="zh-CN" sz="1400" b="1" spc="300" dirty="0">
                <a:latin typeface="微软雅黑" panose="020B0503020204020204" pitchFamily="34" charset="-122"/>
                <a:ea typeface="微软雅黑" panose="020B0503020204020204" pitchFamily="34" charset="-122"/>
                <a:cs typeface="微软雅黑" panose="020B0503020204020204" pitchFamily="34" charset="-122"/>
              </a:rPr>
              <a:t>血症</a:t>
            </a:r>
            <a:r>
              <a:rPr lang="zh-CN" altLang="en-US" sz="1400" b="1" spc="3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spc="300" dirty="0">
                <a:latin typeface="微软雅黑" panose="020B0503020204020204" pitchFamily="34" charset="-122"/>
                <a:ea typeface="微软雅黑" panose="020B0503020204020204" pitchFamily="34" charset="-122"/>
                <a:cs typeface="微软雅黑" panose="020B0503020204020204" pitchFamily="34" charset="-122"/>
              </a:rPr>
              <a:t>TG&gt;5.6mmol/L</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矩形 31"/>
          <p:cNvSpPr/>
          <p:nvPr/>
        </p:nvSpPr>
        <p:spPr>
          <a:xfrm>
            <a:off x="489519" y="1592263"/>
            <a:ext cx="11239269" cy="453707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5938" y="5323345"/>
            <a:ext cx="4438798" cy="307777"/>
          </a:xfrm>
          <a:prstGeom prst="rect">
            <a:avLst/>
          </a:prstGeom>
        </p:spPr>
        <p:txBody>
          <a:bodyPr wrap="square">
            <a:spAutoFit/>
          </a:bodyPr>
          <a:lstStyle/>
          <a:p>
            <a:r>
              <a:rPr lang="zh-CN" altLang="en-US" sz="1400" kern="100" spc="300" dirty="0">
                <a:latin typeface="+mn-ea"/>
                <a:cs typeface="Times New Roman" panose="02020603050405020304" charset="0"/>
              </a:rPr>
              <a:t>按照区域划分</a:t>
            </a:r>
            <a:r>
              <a:rPr lang="zh-CN" altLang="en-US" sz="1400" kern="100" spc="-300" dirty="0">
                <a:latin typeface="+mn-ea"/>
                <a:cs typeface="Times New Roman" panose="02020603050405020304" charset="0"/>
              </a:rPr>
              <a:t>，</a:t>
            </a:r>
            <a:r>
              <a:rPr lang="zh-CN" altLang="en-US" sz="1400" kern="100" spc="300" dirty="0">
                <a:latin typeface="+mn-ea"/>
                <a:cs typeface="Times New Roman" panose="02020603050405020304" charset="0"/>
              </a:rPr>
              <a:t>东南亚地区的患病率最高</a:t>
            </a:r>
            <a:endParaRPr lang="zh-CN" altLang="en-US" sz="1400" dirty="0">
              <a:latin typeface="+mn-ea"/>
            </a:endParaRPr>
          </a:p>
        </p:txBody>
      </p:sp>
      <p:pic>
        <p:nvPicPr>
          <p:cNvPr id="4" name="图片 3"/>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3438" t="4134" r="8259" b="12951"/>
          <a:stretch>
            <a:fillRect/>
          </a:stretch>
        </p:blipFill>
        <p:spPr bwMode="auto">
          <a:xfrm>
            <a:off x="871217" y="2355270"/>
            <a:ext cx="4760871" cy="2835700"/>
          </a:xfrm>
          <a:prstGeom prst="rect">
            <a:avLst/>
          </a:prstGeom>
          <a:noFill/>
          <a:ln w="0">
            <a:noFill/>
            <a:miter lim="800000"/>
            <a:headEnd/>
            <a:tailEnd/>
          </a:ln>
          <a:extLst>
            <a:ext uri="{909E8E84-426E-40DD-AFC4-6F175D3DCCD1}">
              <a14:hiddenFill xmlns:a14="http://schemas.microsoft.com/office/drawing/2010/main">
                <a:solidFill>
                  <a:srgbClr val="FFFFFF"/>
                </a:solidFill>
              </a14:hiddenFill>
            </a:ext>
          </a:extLst>
        </p:spPr>
      </p:pic>
      <p:sp>
        <p:nvSpPr>
          <p:cNvPr id="5" name="文本框 5"/>
          <p:cNvSpPr txBox="1">
            <a:spLocks noChangeArrowheads="1"/>
          </p:cNvSpPr>
          <p:nvPr/>
        </p:nvSpPr>
        <p:spPr bwMode="auto">
          <a:xfrm>
            <a:off x="515938" y="6175630"/>
            <a:ext cx="9134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i="1" dirty="0">
                <a:latin typeface="微软雅黑" panose="020B0503020204020204" pitchFamily="34" charset="-122"/>
                <a:ea typeface="微软雅黑" panose="020B0503020204020204" pitchFamily="34" charset="-122"/>
              </a:rPr>
              <a:t>Lancet Gastroenterol Hepatol. 2019 4(5):389-398. doi: 10.1016/S2468-1253(19)30039-1.</a:t>
            </a:r>
            <a:endParaRPr lang="zh-CN" altLang="en-US" sz="1200" i="1" dirty="0">
              <a:latin typeface="微软雅黑" panose="020B0503020204020204" pitchFamily="34" charset="-122"/>
              <a:ea typeface="微软雅黑" panose="020B0503020204020204" pitchFamily="34" charset="-122"/>
            </a:endParaRPr>
          </a:p>
        </p:txBody>
      </p:sp>
      <p:sp>
        <p:nvSpPr>
          <p:cNvPr id="6" name="文本框 1"/>
          <p:cNvSpPr txBox="1">
            <a:spLocks noChangeArrowheads="1"/>
          </p:cNvSpPr>
          <p:nvPr/>
        </p:nvSpPr>
        <p:spPr bwMode="auto">
          <a:xfrm>
            <a:off x="3427065" y="925768"/>
            <a:ext cx="1187428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rPr>
              <a:t>亚洲地区</a:t>
            </a:r>
            <a:r>
              <a:rPr lang="en-US" altLang="zh-CN" sz="2000" b="1" spc="300" dirty="0">
                <a:solidFill>
                  <a:srgbClr val="C00000"/>
                </a:solidFill>
              </a:rPr>
              <a:t>MAFLD</a:t>
            </a:r>
            <a:r>
              <a:rPr lang="zh-CN" altLang="en-US" sz="2000" b="1" spc="300" dirty="0">
                <a:solidFill>
                  <a:srgbClr val="C00000"/>
                </a:solidFill>
              </a:rPr>
              <a:t>患病率逐年上升，总体患病率</a:t>
            </a:r>
            <a:r>
              <a:rPr lang="en-US" altLang="zh-CN" sz="2000" b="1" dirty="0">
                <a:solidFill>
                  <a:srgbClr val="C00000"/>
                </a:solidFill>
              </a:rPr>
              <a:t>29.62%</a:t>
            </a:r>
            <a:endParaRPr lang="en-US" altLang="zh-CN" sz="2000" b="1" dirty="0">
              <a:solidFill>
                <a:srgbClr val="C00000"/>
              </a:solidFill>
            </a:endParaRPr>
          </a:p>
        </p:txBody>
      </p:sp>
      <p:sp>
        <p:nvSpPr>
          <p:cNvPr id="7" name="矩形 6"/>
          <p:cNvSpPr/>
          <p:nvPr/>
        </p:nvSpPr>
        <p:spPr>
          <a:xfrm>
            <a:off x="6234661" y="3906731"/>
            <a:ext cx="5283057" cy="1994457"/>
          </a:xfrm>
          <a:prstGeom prst="rect">
            <a:avLst/>
          </a:prstGeom>
        </p:spPr>
        <p:txBody>
          <a:bodyPr wrap="square">
            <a:spAutoFit/>
          </a:bodyPr>
          <a:lstStyle/>
          <a:p>
            <a:pPr algn="just">
              <a:lnSpc>
                <a:spcPct val="150000"/>
              </a:lnSpc>
            </a:pPr>
            <a:r>
              <a:rPr lang="en-US" altLang="zh-CN" sz="1400" kern="100" dirty="0">
                <a:latin typeface="Calibri" panose="020F0502020204030204" pitchFamily="34" charset="0"/>
                <a:ea typeface="宋体" panose="02010600030101010101" pitchFamily="2" charset="-122"/>
                <a:cs typeface="Times New Roman" panose="02020603050405020304" charset="0"/>
              </a:rPr>
              <a:t>2019</a:t>
            </a:r>
            <a:r>
              <a:rPr lang="zh-CN" altLang="zh-CN" sz="1400" kern="100" spc="300" dirty="0">
                <a:latin typeface="Calibri" panose="020F0502020204030204" pitchFamily="34" charset="0"/>
                <a:ea typeface="宋体" panose="02010600030101010101" pitchFamily="2" charset="-122"/>
                <a:cs typeface="Times New Roman" panose="02020603050405020304" charset="0"/>
              </a:rPr>
              <a:t>年山东大学附属山东省立医院团队联合美国斯坦福大学</a:t>
            </a:r>
            <a:r>
              <a:rPr lang="en-US" altLang="zh-CN" sz="1400" kern="100" dirty="0">
                <a:latin typeface="Calibri" panose="020F0502020204030204" pitchFamily="34" charset="0"/>
                <a:ea typeface="宋体" panose="02010600030101010101" pitchFamily="2" charset="-122"/>
                <a:cs typeface="Times New Roman" panose="02020603050405020304" charset="0"/>
              </a:rPr>
              <a:t>Mindie H. Nguyen</a:t>
            </a:r>
            <a:r>
              <a:rPr lang="zh-CN" altLang="zh-CN" sz="1400" kern="100" spc="300" dirty="0">
                <a:latin typeface="Calibri" panose="020F0502020204030204" pitchFamily="34" charset="0"/>
                <a:ea typeface="宋体" panose="02010600030101010101" pitchFamily="2" charset="-122"/>
                <a:cs typeface="Times New Roman" panose="02020603050405020304" charset="0"/>
              </a:rPr>
              <a:t>教授团队对“亚洲地区非酒精性脂肪性肝病流行病学”进行研究</a:t>
            </a:r>
            <a:r>
              <a:rPr lang="zh-CN" altLang="zh-CN" sz="1400" kern="100" dirty="0">
                <a:latin typeface="Calibri" panose="020F0502020204030204" pitchFamily="34" charset="0"/>
                <a:ea typeface="宋体" panose="02010600030101010101" pitchFamily="2" charset="-122"/>
                <a:cs typeface="Times New Roman" panose="02020603050405020304" charset="0"/>
              </a:rPr>
              <a:t>，</a:t>
            </a:r>
            <a:r>
              <a:rPr lang="zh-CN" altLang="zh-CN" sz="1400" kern="100" spc="300" dirty="0">
                <a:latin typeface="Calibri" panose="020F0502020204030204" pitchFamily="34" charset="0"/>
                <a:ea typeface="宋体" panose="02010600030101010101" pitchFamily="2" charset="-122"/>
                <a:cs typeface="Times New Roman" panose="02020603050405020304" charset="0"/>
              </a:rPr>
              <a:t>该研究结果发表在《柳叶刀·胃肠病与肝病》杂志。研究表明</a:t>
            </a:r>
            <a:r>
              <a:rPr lang="zh-CN" altLang="zh-CN" sz="1400" kern="100" spc="-150" dirty="0">
                <a:latin typeface="Calibri" panose="020F0502020204030204" pitchFamily="34" charset="0"/>
                <a:ea typeface="宋体" panose="02010600030101010101" pitchFamily="2" charset="-122"/>
                <a:cs typeface="Times New Roman" panose="02020603050405020304" charset="0"/>
              </a:rPr>
              <a:t>：</a:t>
            </a:r>
            <a:r>
              <a:rPr lang="en-US" altLang="zh-CN" sz="1400" kern="100" spc="-150" dirty="0">
                <a:latin typeface="Calibri" panose="020F0502020204030204" pitchFamily="34" charset="0"/>
                <a:ea typeface="宋体" panose="02010600030101010101" pitchFamily="2" charset="-122"/>
                <a:cs typeface="Times New Roman" panose="02020603050405020304" charset="0"/>
              </a:rPr>
              <a:t> </a:t>
            </a:r>
            <a:r>
              <a:rPr lang="en-US" altLang="zh-CN" sz="1400" kern="100" dirty="0">
                <a:latin typeface="Calibri" panose="020F0502020204030204" pitchFamily="34" charset="0"/>
                <a:ea typeface="宋体" panose="02010600030101010101" pitchFamily="2" charset="-122"/>
                <a:cs typeface="Times New Roman" panose="02020603050405020304" charset="0"/>
              </a:rPr>
              <a:t>NAFLD</a:t>
            </a:r>
            <a:r>
              <a:rPr lang="zh-CN" altLang="zh-CN" sz="1400" kern="100" spc="300" dirty="0">
                <a:latin typeface="Calibri" panose="020F0502020204030204" pitchFamily="34" charset="0"/>
                <a:ea typeface="宋体" panose="02010600030101010101" pitchFamily="2" charset="-122"/>
                <a:cs typeface="Times New Roman" panose="02020603050405020304" charset="0"/>
              </a:rPr>
              <a:t>在亚洲地区的总体患病率为</a:t>
            </a:r>
            <a:r>
              <a:rPr lang="en-US" altLang="zh-CN" sz="1400" kern="100" dirty="0">
                <a:latin typeface="Calibri" panose="020F0502020204030204" pitchFamily="34" charset="0"/>
                <a:ea typeface="宋体" panose="02010600030101010101" pitchFamily="2" charset="-122"/>
                <a:cs typeface="Times New Roman" panose="02020603050405020304" charset="0"/>
              </a:rPr>
              <a:t>29.62%</a:t>
            </a:r>
            <a:r>
              <a:rPr lang="zh-CN" altLang="en-US" sz="1400" kern="100" dirty="0">
                <a:latin typeface="Calibri" panose="020F0502020204030204" pitchFamily="34" charset="0"/>
                <a:ea typeface="宋体" panose="02010600030101010101" pitchFamily="2" charset="-122"/>
                <a:cs typeface="Times New Roman" panose="02020603050405020304" charset="0"/>
              </a:rPr>
              <a:t>，</a:t>
            </a:r>
            <a:r>
              <a:rPr lang="zh-CN" altLang="zh-CN" sz="1400" kern="100" spc="300" dirty="0">
                <a:latin typeface="Calibri" panose="020F0502020204030204" pitchFamily="34" charset="0"/>
                <a:ea typeface="宋体" panose="02010600030101010101" pitchFamily="2" charset="-122"/>
                <a:cs typeface="Times New Roman" panose="02020603050405020304" charset="0"/>
              </a:rPr>
              <a:t>其中我国大陆一般人群中患病率为</a:t>
            </a:r>
            <a:r>
              <a:rPr lang="en-US" altLang="zh-CN" sz="1400" kern="100" dirty="0">
                <a:latin typeface="Calibri" panose="020F0502020204030204" pitchFamily="34" charset="0"/>
                <a:ea typeface="宋体" panose="02010600030101010101" pitchFamily="2" charset="-122"/>
                <a:cs typeface="Times New Roman" panose="02020603050405020304" charset="0"/>
              </a:rPr>
              <a:t>29.81%</a:t>
            </a:r>
            <a:r>
              <a:rPr lang="zh-CN" altLang="zh-CN" sz="1400" kern="100" spc="300" dirty="0">
                <a:latin typeface="Calibri" panose="020F0502020204030204" pitchFamily="34" charset="0"/>
                <a:ea typeface="宋体" panose="02010600030101010101" pitchFamily="2" charset="-122"/>
                <a:cs typeface="Times New Roman" panose="02020603050405020304" charset="0"/>
              </a:rPr>
              <a:t>。</a:t>
            </a:r>
            <a:endParaRPr lang="zh-CN" altLang="zh-CN" sz="1400" kern="100" spc="300" dirty="0">
              <a:latin typeface="Calibri" panose="020F0502020204030204" pitchFamily="34" charset="0"/>
              <a:ea typeface="宋体" panose="02010600030101010101" pitchFamily="2" charset="-122"/>
              <a:cs typeface="Times New Roman" panose="02020603050405020304" charset="0"/>
            </a:endParaRPr>
          </a:p>
        </p:txBody>
      </p:sp>
      <p:sp>
        <p:nvSpPr>
          <p:cNvPr id="8" name="Freeform 450"/>
          <p:cNvSpPr/>
          <p:nvPr/>
        </p:nvSpPr>
        <p:spPr bwMode="auto">
          <a:xfrm>
            <a:off x="5632088" y="2072016"/>
            <a:ext cx="86862" cy="41839"/>
          </a:xfrm>
          <a:custGeom>
            <a:avLst/>
            <a:gdLst>
              <a:gd name="T0" fmla="*/ 2147483647 w 114"/>
              <a:gd name="T1" fmla="*/ 0 h 54"/>
              <a:gd name="T2" fmla="*/ 2147483647 w 114"/>
              <a:gd name="T3" fmla="*/ 2147483647 h 54"/>
              <a:gd name="T4" fmla="*/ 2147483647 w 114"/>
              <a:gd name="T5" fmla="*/ 2147483647 h 54"/>
              <a:gd name="T6" fmla="*/ 2147483647 w 114"/>
              <a:gd name="T7" fmla="*/ 0 h 54"/>
              <a:gd name="T8" fmla="*/ 2147483647 w 114"/>
              <a:gd name="T9" fmla="*/ 2147483647 h 54"/>
              <a:gd name="T10" fmla="*/ 2147483647 w 114"/>
              <a:gd name="T11" fmla="*/ 2147483647 h 54"/>
              <a:gd name="T12" fmla="*/ 2147483647 w 114"/>
              <a:gd name="T13" fmla="*/ 2147483647 h 54"/>
              <a:gd name="T14" fmla="*/ 2147483647 w 114"/>
              <a:gd name="T15" fmla="*/ 2147483647 h 54"/>
              <a:gd name="T16" fmla="*/ 2147483647 w 114"/>
              <a:gd name="T17" fmla="*/ 2147483647 h 54"/>
              <a:gd name="T18" fmla="*/ 2147483647 w 114"/>
              <a:gd name="T19" fmla="*/ 2147483647 h 54"/>
              <a:gd name="T20" fmla="*/ 2147483647 w 114"/>
              <a:gd name="T21" fmla="*/ 2147483647 h 54"/>
              <a:gd name="T22" fmla="*/ 0 w 114"/>
              <a:gd name="T23" fmla="*/ 2147483647 h 54"/>
              <a:gd name="T24" fmla="*/ 2147483647 w 114"/>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4"/>
              <a:gd name="T40" fmla="*/ 0 h 54"/>
              <a:gd name="T41" fmla="*/ 114 w 114"/>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4" h="54">
                <a:moveTo>
                  <a:pt x="14" y="0"/>
                </a:moveTo>
                <a:lnTo>
                  <a:pt x="26" y="14"/>
                </a:lnTo>
                <a:lnTo>
                  <a:pt x="54" y="4"/>
                </a:lnTo>
                <a:lnTo>
                  <a:pt x="88" y="0"/>
                </a:lnTo>
                <a:lnTo>
                  <a:pt x="114" y="18"/>
                </a:lnTo>
                <a:lnTo>
                  <a:pt x="96" y="38"/>
                </a:lnTo>
                <a:lnTo>
                  <a:pt x="68" y="54"/>
                </a:lnTo>
                <a:lnTo>
                  <a:pt x="30" y="42"/>
                </a:lnTo>
                <a:lnTo>
                  <a:pt x="10" y="44"/>
                </a:lnTo>
                <a:lnTo>
                  <a:pt x="26" y="36"/>
                </a:lnTo>
                <a:lnTo>
                  <a:pt x="16" y="22"/>
                </a:lnTo>
                <a:lnTo>
                  <a:pt x="0" y="16"/>
                </a:lnTo>
                <a:lnTo>
                  <a:pt x="14" y="0"/>
                </a:lnTo>
                <a:close/>
              </a:path>
            </a:pathLst>
          </a:custGeom>
          <a:solidFill>
            <a:schemeClr val="bg1">
              <a:lumMod val="75000"/>
            </a:schemeClr>
          </a:solidFill>
          <a:ln w="9525">
            <a:solidFill>
              <a:schemeClr val="bg1"/>
            </a:solidFill>
            <a:round/>
          </a:ln>
        </p:spPr>
        <p:txBody>
          <a:bodyPr/>
          <a:lstStyle>
            <a:lvl1pPr eaLnBrk="0" hangingPunct="0">
              <a:defRPr sz="1400" b="1">
                <a:solidFill>
                  <a:schemeClr val="bg1"/>
                </a:solidFill>
                <a:latin typeface="Arial" panose="020B0604020202020204" pitchFamily="34" charset="0"/>
                <a:ea typeface="MS PGothic" panose="020B0600070205080204" pitchFamily="34" charset="-128"/>
              </a:defRPr>
            </a:lvl1pPr>
            <a:lvl2pPr marL="742950" indent="-285750" eaLnBrk="0" hangingPunct="0">
              <a:defRPr sz="1400" b="1">
                <a:solidFill>
                  <a:schemeClr val="bg1"/>
                </a:solidFill>
                <a:latin typeface="Arial" panose="020B0604020202020204" pitchFamily="34" charset="0"/>
                <a:ea typeface="MS PGothic" panose="020B0600070205080204" pitchFamily="34" charset="-128"/>
              </a:defRPr>
            </a:lvl2pPr>
            <a:lvl3pPr marL="1143000" indent="-228600" eaLnBrk="0" hangingPunct="0">
              <a:defRPr sz="1400" b="1">
                <a:solidFill>
                  <a:schemeClr val="bg1"/>
                </a:solidFill>
                <a:latin typeface="Arial" panose="020B0604020202020204" pitchFamily="34" charset="0"/>
                <a:ea typeface="MS PGothic" panose="020B0600070205080204" pitchFamily="34" charset="-128"/>
              </a:defRPr>
            </a:lvl3pPr>
            <a:lvl4pPr marL="1600200" indent="-228600" eaLnBrk="0" hangingPunct="0">
              <a:defRPr sz="1400" b="1">
                <a:solidFill>
                  <a:schemeClr val="bg1"/>
                </a:solidFill>
                <a:latin typeface="Arial" panose="020B0604020202020204" pitchFamily="34" charset="0"/>
                <a:ea typeface="MS PGothic" panose="020B0600070205080204" pitchFamily="34" charset="-128"/>
              </a:defRPr>
            </a:lvl4pPr>
            <a:lvl5pPr marL="2057400" indent="-228600" eaLnBrk="0" hangingPunct="0">
              <a:defRPr sz="1400" b="1">
                <a:solidFill>
                  <a:schemeClr val="bg1"/>
                </a:solidFill>
                <a:latin typeface="Arial" panose="020B0604020202020204" pitchFamily="34" charset="0"/>
                <a:ea typeface="MS PGothic" panose="020B0600070205080204" pitchFamily="34" charset="-128"/>
              </a:defRPr>
            </a:lvl5pPr>
            <a:lvl6pPr marL="2514600" indent="-228600" algn="ctr" eaLnBrk="0" fontAlgn="base" hangingPunct="0">
              <a:spcBef>
                <a:spcPct val="15000"/>
              </a:spcBef>
              <a:spcAft>
                <a:spcPct val="0"/>
              </a:spcAft>
              <a:defRPr sz="1400" b="1">
                <a:solidFill>
                  <a:schemeClr val="bg1"/>
                </a:solidFill>
                <a:latin typeface="Arial" panose="020B0604020202020204" pitchFamily="34" charset="0"/>
                <a:ea typeface="MS PGothic" panose="020B0600070205080204" pitchFamily="34" charset="-128"/>
              </a:defRPr>
            </a:lvl6pPr>
            <a:lvl7pPr marL="2971800" indent="-228600" algn="ctr" eaLnBrk="0" fontAlgn="base" hangingPunct="0">
              <a:spcBef>
                <a:spcPct val="15000"/>
              </a:spcBef>
              <a:spcAft>
                <a:spcPct val="0"/>
              </a:spcAft>
              <a:defRPr sz="1400" b="1">
                <a:solidFill>
                  <a:schemeClr val="bg1"/>
                </a:solidFill>
                <a:latin typeface="Arial" panose="020B0604020202020204" pitchFamily="34" charset="0"/>
                <a:ea typeface="MS PGothic" panose="020B0600070205080204" pitchFamily="34" charset="-128"/>
              </a:defRPr>
            </a:lvl7pPr>
            <a:lvl8pPr marL="3429000" indent="-228600" algn="ctr" eaLnBrk="0" fontAlgn="base" hangingPunct="0">
              <a:spcBef>
                <a:spcPct val="15000"/>
              </a:spcBef>
              <a:spcAft>
                <a:spcPct val="0"/>
              </a:spcAft>
              <a:defRPr sz="1400" b="1">
                <a:solidFill>
                  <a:schemeClr val="bg1"/>
                </a:solidFill>
                <a:latin typeface="Arial" panose="020B0604020202020204" pitchFamily="34" charset="0"/>
                <a:ea typeface="MS PGothic" panose="020B0600070205080204" pitchFamily="34" charset="-128"/>
              </a:defRPr>
            </a:lvl8pPr>
            <a:lvl9pPr marL="3886200" indent="-228600" algn="ctr" eaLnBrk="0" fontAlgn="base" hangingPunct="0">
              <a:spcBef>
                <a:spcPct val="15000"/>
              </a:spcBef>
              <a:spcAft>
                <a:spcPct val="0"/>
              </a:spcAft>
              <a:defRPr sz="1400" b="1">
                <a:solidFill>
                  <a:schemeClr val="bg1"/>
                </a:solidFill>
                <a:latin typeface="Arial" panose="020B0604020202020204" pitchFamily="34" charset="0"/>
                <a:ea typeface="MS PGothic" panose="020B0600070205080204" pitchFamily="34" charset="-128"/>
              </a:defRPr>
            </a:lvl9pPr>
          </a:lstStyle>
          <a:p>
            <a:pPr eaLnBrk="1" fontAlgn="auto" hangingPunct="1">
              <a:spcBef>
                <a:spcPts val="0"/>
              </a:spcBef>
              <a:spcAft>
                <a:spcPts val="0"/>
              </a:spcAft>
              <a:defRPr/>
            </a:pPr>
            <a:endParaRPr lang="zh-CN" altLang="en-US">
              <a:solidFill>
                <a:schemeClr val="tx1"/>
              </a:solidFill>
            </a:endParaRPr>
          </a:p>
        </p:txBody>
      </p:sp>
      <p:pic>
        <p:nvPicPr>
          <p:cNvPr id="9" name="图形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4713" y="922400"/>
            <a:ext cx="2491941" cy="406847"/>
          </a:xfrm>
          <a:prstGeom prst="rect">
            <a:avLst/>
          </a:prstGeom>
        </p:spPr>
      </p:pic>
      <p:graphicFrame>
        <p:nvGraphicFramePr>
          <p:cNvPr id="10" name="图表 9"/>
          <p:cNvGraphicFramePr/>
          <p:nvPr/>
        </p:nvGraphicFramePr>
        <p:xfrm>
          <a:off x="6435906" y="1959846"/>
          <a:ext cx="4844235" cy="1379559"/>
        </p:xfrm>
        <a:graphic>
          <a:graphicData uri="http://schemas.openxmlformats.org/drawingml/2006/chart">
            <c:chart xmlns:c="http://schemas.openxmlformats.org/drawingml/2006/chart" xmlns:r="http://schemas.openxmlformats.org/officeDocument/2006/relationships" r:id="rId1"/>
          </a:graphicData>
        </a:graphic>
      </p:graphicFrame>
      <p:sp>
        <p:nvSpPr>
          <p:cNvPr id="11" name="矩形 10"/>
          <p:cNvSpPr/>
          <p:nvPr/>
        </p:nvSpPr>
        <p:spPr>
          <a:xfrm>
            <a:off x="6969788" y="1709312"/>
            <a:ext cx="3618298" cy="338554"/>
          </a:xfrm>
          <a:prstGeom prst="rect">
            <a:avLst/>
          </a:prstGeom>
        </p:spPr>
        <p:txBody>
          <a:bodyPr wrap="none">
            <a:spAutoFit/>
          </a:bodyPr>
          <a:lstStyle/>
          <a:p>
            <a:r>
              <a:rPr lang="zh-CN" altLang="en-US" sz="1600" b="1" kern="100" spc="300" dirty="0">
                <a:latin typeface="Calibri" panose="020F0502020204030204" pitchFamily="34" charset="0"/>
                <a:ea typeface="宋体" panose="02010600030101010101" pitchFamily="2" charset="-122"/>
                <a:cs typeface="Times New Roman" panose="02020603050405020304" charset="0"/>
              </a:rPr>
              <a:t>亚洲地区的患病率逐年显著上升</a:t>
            </a:r>
            <a:endParaRPr lang="zh-CN" altLang="en-US" sz="1600" b="1" dirty="0"/>
          </a:p>
        </p:txBody>
      </p:sp>
      <p:sp>
        <p:nvSpPr>
          <p:cNvPr id="12" name="矩形 11"/>
          <p:cNvSpPr/>
          <p:nvPr/>
        </p:nvSpPr>
        <p:spPr>
          <a:xfrm>
            <a:off x="6137432" y="1650554"/>
            <a:ext cx="5538629" cy="159063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37114" y="3535779"/>
            <a:ext cx="3550972" cy="369332"/>
          </a:xfrm>
          <a:prstGeom prst="rect">
            <a:avLst/>
          </a:prstGeom>
        </p:spPr>
        <p:txBody>
          <a:bodyPr wrap="none">
            <a:spAutoFit/>
          </a:bodyPr>
          <a:lstStyle/>
          <a:p>
            <a:r>
              <a:rPr lang="zh-CN" altLang="en-US" b="1" kern="100" spc="300" dirty="0">
                <a:latin typeface="Calibri" panose="020F0502020204030204" pitchFamily="34" charset="0"/>
                <a:ea typeface="宋体" panose="02010600030101010101" pitchFamily="2" charset="-122"/>
                <a:cs typeface="Times New Roman" panose="02020603050405020304" charset="0"/>
              </a:rPr>
              <a:t>亚洲地区总患病率为</a:t>
            </a:r>
            <a:r>
              <a:rPr lang="en-US" altLang="zh-CN" b="1" kern="100" spc="300" dirty="0">
                <a:latin typeface="Calibri" panose="020F0502020204030204" pitchFamily="34" charset="0"/>
                <a:ea typeface="宋体" panose="02010600030101010101" pitchFamily="2" charset="-122"/>
                <a:cs typeface="Times New Roman" panose="02020603050405020304" charset="0"/>
              </a:rPr>
              <a:t>29.62%</a:t>
            </a:r>
            <a:endParaRPr lang="zh-CN" altLang="en-US" b="1" dirty="0"/>
          </a:p>
        </p:txBody>
      </p:sp>
      <p:sp>
        <p:nvSpPr>
          <p:cNvPr id="14" name="矩形 13"/>
          <p:cNvSpPr/>
          <p:nvPr/>
        </p:nvSpPr>
        <p:spPr>
          <a:xfrm>
            <a:off x="6137435" y="3429000"/>
            <a:ext cx="5538626" cy="255025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5938" y="1650554"/>
            <a:ext cx="5463480" cy="4328702"/>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71217" y="1869608"/>
            <a:ext cx="4491990" cy="337185"/>
          </a:xfrm>
          <a:prstGeom prst="rect">
            <a:avLst/>
          </a:prstGeom>
        </p:spPr>
        <p:txBody>
          <a:bodyPr wrap="none">
            <a:spAutoFit/>
          </a:bodyPr>
          <a:lstStyle/>
          <a:p>
            <a:r>
              <a:rPr lang="zh-CN" altLang="zh-CN" sz="1600" b="1" kern="100" spc="300" dirty="0">
                <a:latin typeface="Calibri" panose="020F0502020204030204" pitchFamily="34" charset="0"/>
                <a:ea typeface="宋体" panose="02010600030101010101" pitchFamily="2" charset="-122"/>
                <a:cs typeface="Times New Roman" panose="02020603050405020304" charset="0"/>
              </a:rPr>
              <a:t>亚洲地区</a:t>
            </a:r>
            <a:r>
              <a:rPr lang="en-US" altLang="zh-CN" sz="1600" b="1" kern="100" spc="300" dirty="0">
                <a:latin typeface="Calibri" panose="020F0502020204030204" pitchFamily="34" charset="0"/>
                <a:ea typeface="宋体" panose="02010600030101010101" pitchFamily="2" charset="-122"/>
                <a:cs typeface="Times New Roman" panose="02020603050405020304" charset="0"/>
              </a:rPr>
              <a:t>MAFLD</a:t>
            </a:r>
            <a:r>
              <a:rPr lang="zh-CN" altLang="zh-CN" sz="1600" b="1" kern="100" spc="300" dirty="0">
                <a:latin typeface="Calibri" panose="020F0502020204030204" pitchFamily="34" charset="0"/>
                <a:ea typeface="宋体" panose="02010600030101010101" pitchFamily="2" charset="-122"/>
                <a:cs typeface="Times New Roman" panose="02020603050405020304" charset="0"/>
              </a:rPr>
              <a:t>的总体患病率为</a:t>
            </a:r>
            <a:r>
              <a:rPr lang="en-US" altLang="zh-CN" sz="1600" b="1" kern="100" spc="300" dirty="0">
                <a:latin typeface="Calibri" panose="020F0502020204030204" pitchFamily="34" charset="0"/>
                <a:ea typeface="宋体" panose="02010600030101010101" pitchFamily="2" charset="-122"/>
                <a:cs typeface="Times New Roman" panose="02020603050405020304" charset="0"/>
              </a:rPr>
              <a:t>29.62%</a:t>
            </a:r>
            <a:endParaRPr lang="zh-CN" altLang="en-US" sz="1600" b="1" kern="100" spc="300" dirty="0">
              <a:latin typeface="Calibri" panose="020F0502020204030204" pitchFamily="34" charset="0"/>
              <a:ea typeface="宋体" panose="02010600030101010101" pitchFamily="2" charset="-122"/>
              <a:cs typeface="Times New Roman" panose="02020603050405020304" charset="0"/>
            </a:endParaRPr>
          </a:p>
        </p:txBody>
      </p:sp>
      <p:sp>
        <p:nvSpPr>
          <p:cNvPr id="3" name="矩形 2"/>
          <p:cNvSpPr/>
          <p:nvPr/>
        </p:nvSpPr>
        <p:spPr>
          <a:xfrm>
            <a:off x="515938" y="5595599"/>
            <a:ext cx="5497859" cy="307777"/>
          </a:xfrm>
          <a:prstGeom prst="rect">
            <a:avLst/>
          </a:prstGeom>
        </p:spPr>
        <p:txBody>
          <a:bodyPr wrap="square">
            <a:spAutoFit/>
          </a:bodyPr>
          <a:lstStyle/>
          <a:p>
            <a:r>
              <a:rPr lang="zh-CN" altLang="zh-CN" sz="1400" kern="100" spc="300" dirty="0">
                <a:latin typeface="+mn-ea"/>
                <a:cs typeface="Times New Roman" panose="02020603050405020304" charset="0"/>
              </a:rPr>
              <a:t>日本患病率最低</a:t>
            </a:r>
            <a:r>
              <a:rPr lang="zh-CN" altLang="en-US" sz="1400" kern="100" spc="300" dirty="0">
                <a:latin typeface="+mn-ea"/>
                <a:cs typeface="Times New Roman" panose="02020603050405020304" charset="0"/>
              </a:rPr>
              <a:t>为</a:t>
            </a:r>
            <a:r>
              <a:rPr lang="en-US" altLang="zh-CN" sz="1400" kern="100" dirty="0">
                <a:latin typeface="+mn-ea"/>
                <a:cs typeface="Times New Roman" panose="02020603050405020304" charset="0"/>
              </a:rPr>
              <a:t>22.28%</a:t>
            </a:r>
            <a:r>
              <a:rPr lang="zh-CN" altLang="zh-CN" sz="1400" kern="100" dirty="0">
                <a:latin typeface="+mn-ea"/>
                <a:cs typeface="Times New Roman" panose="02020603050405020304" charset="0"/>
              </a:rPr>
              <a:t>，</a:t>
            </a:r>
            <a:r>
              <a:rPr lang="zh-CN" altLang="zh-CN" sz="1400" kern="100" spc="300" dirty="0">
                <a:latin typeface="+mn-ea"/>
                <a:cs typeface="Times New Roman" panose="02020603050405020304" charset="0"/>
              </a:rPr>
              <a:t>印度尼西亚患病率最高</a:t>
            </a:r>
            <a:r>
              <a:rPr lang="zh-CN" altLang="en-US" sz="1400" kern="100" spc="300" dirty="0">
                <a:latin typeface="+mn-ea"/>
                <a:cs typeface="Times New Roman" panose="02020603050405020304" charset="0"/>
              </a:rPr>
              <a:t>为</a:t>
            </a:r>
            <a:r>
              <a:rPr lang="en-US" altLang="zh-CN" sz="1400" kern="100" dirty="0">
                <a:latin typeface="+mn-ea"/>
                <a:cs typeface="Times New Roman" panose="02020603050405020304" charset="0"/>
              </a:rPr>
              <a:t>51.04%</a:t>
            </a:r>
            <a:endParaRPr lang="zh-CN" altLang="en-US" sz="1400" dirty="0">
              <a:latin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2010" y="226060"/>
            <a:ext cx="7967345" cy="123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lnSpc>
                <a:spcPct val="150000"/>
              </a:lnSpc>
            </a:pPr>
            <a:r>
              <a:rPr lang="zh-CN" altLang="en-US" sz="3200" b="1" spc="600" dirty="0">
                <a:solidFill>
                  <a:srgbClr val="C00000"/>
                </a:solidFill>
                <a:latin typeface="微软雅黑" panose="020B0503020204020204" pitchFamily="34" charset="-122"/>
                <a:ea typeface="微软雅黑" panose="020B0503020204020204" pitchFamily="34" charset="-122"/>
              </a:rPr>
              <a:t>小</a:t>
            </a:r>
            <a:r>
              <a:rPr lang="en-US" altLang="zh-CN" sz="3200" b="1" spc="600" dirty="0">
                <a:solidFill>
                  <a:srgbClr val="C00000"/>
                </a:solidFill>
                <a:latin typeface="微软雅黑" panose="020B0503020204020204" pitchFamily="34" charset="-122"/>
                <a:ea typeface="微软雅黑" panose="020B0503020204020204" pitchFamily="34" charset="-122"/>
              </a:rPr>
              <a:t>  </a:t>
            </a:r>
            <a:r>
              <a:rPr lang="zh-CN" altLang="en-US" sz="3200" b="1" spc="600" dirty="0">
                <a:solidFill>
                  <a:srgbClr val="C00000"/>
                </a:solidFill>
                <a:latin typeface="微软雅黑" panose="020B0503020204020204" pitchFamily="34" charset="-122"/>
                <a:ea typeface="微软雅黑" panose="020B0503020204020204" pitchFamily="34" charset="-122"/>
              </a:rPr>
              <a:t>结</a:t>
            </a:r>
            <a:endParaRPr lang="zh-CN" altLang="en-US" sz="3200" b="1" spc="600" dirty="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746125" y="1291590"/>
            <a:ext cx="10821035" cy="3783330"/>
          </a:xfrm>
          <a:prstGeom prst="rect">
            <a:avLst/>
          </a:prstGeom>
          <a:ln>
            <a:solidFill>
              <a:schemeClr val="accent1"/>
            </a:solidFill>
          </a:ln>
        </p:spPr>
        <p:txBody>
          <a:bodyPr wrap="square">
            <a:noAutofit/>
          </a:bodyPr>
          <a:lstStyle/>
          <a:p>
            <a:pPr marL="285750" indent="-285750">
              <a:lnSpc>
                <a:spcPct val="25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每一个额外的代谢特征都会增加</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患者肝硬化和</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HCC</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的风险</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 T2DM</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影响最为显著</a:t>
            </a:r>
            <a:endPar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50000"/>
              </a:lnSpc>
              <a:buFont typeface="Arial" panose="020B0604020202020204" pitchFamily="34" charset="0"/>
              <a:buChar char="•"/>
            </a:pP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CVD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相互关联，</a:t>
            </a:r>
            <a:r>
              <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rPr>
              <a:t>MAFLD</a:t>
            </a: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增加致死性和非致死性心血管事件的风险</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50000"/>
              </a:lnSpc>
              <a:buFont typeface="Arial" panose="020B0604020202020204" pitchFamily="34" charset="0"/>
              <a:buChar char="•"/>
            </a:pPr>
            <a:r>
              <a:rPr lang="zh-CN" altLang="en-US" sz="2000" b="1" spc="300" dirty="0">
                <a:latin typeface="微软雅黑" panose="020B0503020204020204" pitchFamily="34" charset="-122"/>
                <a:ea typeface="微软雅黑" panose="020B0503020204020204" pitchFamily="34" charset="-122"/>
                <a:cs typeface="微软雅黑" panose="020B0503020204020204" pitchFamily="34" charset="-122"/>
              </a:rPr>
              <a:t>基于代谢因素，以心血管风险和肝纤维化风险分层管理脂肪性肝病十分重要</a:t>
            </a: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buFont typeface="Arial" panose="020B0604020202020204" pitchFamily="34" charset="0"/>
              <a:buNone/>
            </a:pPr>
            <a:endParaRPr lang="en-US" altLang="zh-CN" sz="20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96820" y="2193290"/>
            <a:ext cx="6647180" cy="1989455"/>
          </a:xfrm>
          <a:prstGeom prst="rect">
            <a:avLst/>
          </a:prstGeom>
          <a:noFill/>
        </p:spPr>
        <p:txBody>
          <a:bodyPr wrap="square" rtlCol="0" anchor="t">
            <a:noAutofit/>
          </a:bodyPr>
          <a:p>
            <a:pPr algn="ctr"/>
            <a:r>
              <a:rPr lang="zh-CN" sz="6600" b="1" i="1" dirty="0">
                <a:solidFill>
                  <a:srgbClr val="FF0000"/>
                </a:solidFill>
                <a:latin typeface="微软雅黑" panose="020B0503020204020204" pitchFamily="34" charset="-122"/>
                <a:ea typeface="微软雅黑" panose="020B0503020204020204" pitchFamily="34" charset="-122"/>
                <a:sym typeface="+mn-ea"/>
              </a:rPr>
              <a:t>谢</a:t>
            </a:r>
            <a:r>
              <a:rPr lang="en-US" altLang="zh-CN" sz="6600" b="1" i="1" dirty="0">
                <a:solidFill>
                  <a:srgbClr val="FF0000"/>
                </a:solidFill>
                <a:latin typeface="微软雅黑" panose="020B0503020204020204" pitchFamily="34" charset="-122"/>
                <a:ea typeface="微软雅黑" panose="020B0503020204020204" pitchFamily="34" charset="-122"/>
                <a:sym typeface="+mn-ea"/>
              </a:rPr>
              <a:t>    </a:t>
            </a:r>
            <a:r>
              <a:rPr lang="zh-CN" sz="6600" b="1" i="1" dirty="0">
                <a:solidFill>
                  <a:srgbClr val="FF0000"/>
                </a:solidFill>
                <a:latin typeface="微软雅黑" panose="020B0503020204020204" pitchFamily="34" charset="-122"/>
                <a:ea typeface="微软雅黑" panose="020B0503020204020204" pitchFamily="34" charset="-122"/>
                <a:sym typeface="+mn-ea"/>
              </a:rPr>
              <a:t>谢</a:t>
            </a:r>
            <a:r>
              <a:rPr lang="en-US" altLang="zh-CN" sz="6600" b="1" i="1" dirty="0">
                <a:solidFill>
                  <a:srgbClr val="FF0000"/>
                </a:solidFill>
                <a:latin typeface="微软雅黑" panose="020B0503020204020204" pitchFamily="34" charset="-122"/>
                <a:ea typeface="微软雅黑" panose="020B0503020204020204" pitchFamily="34" charset="-122"/>
                <a:sym typeface="+mn-ea"/>
              </a:rPr>
              <a:t>!</a:t>
            </a:r>
            <a:endParaRPr lang="en-US" altLang="zh-CN" sz="6600" b="1" i="1"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99272" y="4044461"/>
            <a:ext cx="5234356" cy="1722716"/>
          </a:xfrm>
          <a:prstGeom prst="rect">
            <a:avLst/>
          </a:prstGeom>
        </p:spPr>
        <p:txBody>
          <a:bodyPr wrap="square">
            <a:spAutoFit/>
          </a:bodyPr>
          <a:lstStyle/>
          <a:p>
            <a:pPr algn="just">
              <a:lnSpc>
                <a:spcPct val="150000"/>
              </a:lnSpc>
            </a:pPr>
            <a:r>
              <a:rPr lang="en-US" altLang="zh-CN" sz="1200" kern="100" spc="300" dirty="0">
                <a:latin typeface="Calibri" panose="020F0502020204030204" pitchFamily="34" charset="0"/>
                <a:ea typeface="宋体" panose="02010600030101010101" pitchFamily="2" charset="-122"/>
                <a:cs typeface="Times New Roman" panose="02020603050405020304" charset="0"/>
              </a:rPr>
              <a:t>2019</a:t>
            </a:r>
            <a:r>
              <a:rPr lang="zh-CN" altLang="zh-CN" sz="1200" kern="100" spc="300" dirty="0">
                <a:latin typeface="Calibri" panose="020F0502020204030204" pitchFamily="34" charset="0"/>
                <a:ea typeface="宋体" panose="02010600030101010101" pitchFamily="2" charset="-122"/>
                <a:cs typeface="Times New Roman" panose="02020603050405020304" charset="0"/>
              </a:rPr>
              <a:t>我国武汉大学人民医院的一项系统评价和荟萃分析发表在《</a:t>
            </a:r>
            <a:r>
              <a:rPr lang="en-US" altLang="zh-CN" sz="1200" kern="100" spc="300" dirty="0">
                <a:latin typeface="Calibri" panose="020F0502020204030204" pitchFamily="34" charset="0"/>
                <a:ea typeface="宋体" panose="02010600030101010101" pitchFamily="2" charset="-122"/>
                <a:cs typeface="Times New Roman" panose="02020603050405020304" charset="0"/>
              </a:rPr>
              <a:t>Hepatology</a:t>
            </a:r>
            <a:r>
              <a:rPr lang="zh-CN" altLang="zh-CN" sz="1200" kern="100" spc="300" dirty="0">
                <a:latin typeface="Calibri" panose="020F0502020204030204" pitchFamily="34" charset="0"/>
                <a:ea typeface="宋体" panose="02010600030101010101" pitchFamily="2" charset="-122"/>
                <a:cs typeface="Times New Roman" panose="02020603050405020304" charset="0"/>
              </a:rPr>
              <a:t>》上，研究人员检索</a:t>
            </a:r>
            <a:r>
              <a:rPr lang="en-US" altLang="zh-CN" sz="1200" kern="100" spc="300" dirty="0">
                <a:latin typeface="Calibri" panose="020F0502020204030204" pitchFamily="34" charset="0"/>
                <a:ea typeface="宋体" panose="02010600030101010101" pitchFamily="2" charset="-122"/>
                <a:cs typeface="Times New Roman" panose="02020603050405020304" charset="0"/>
              </a:rPr>
              <a:t>5</a:t>
            </a:r>
            <a:r>
              <a:rPr lang="zh-CN" altLang="zh-CN" sz="1200" kern="100" spc="300" dirty="0">
                <a:latin typeface="Calibri" panose="020F0502020204030204" pitchFamily="34" charset="0"/>
                <a:ea typeface="宋体" panose="02010600030101010101" pitchFamily="2" charset="-122"/>
                <a:cs typeface="Times New Roman" panose="02020603050405020304" charset="0"/>
              </a:rPr>
              <a:t>个英语和</a:t>
            </a:r>
            <a:r>
              <a:rPr lang="en-US" altLang="zh-CN" sz="1200" kern="100" spc="300" dirty="0">
                <a:latin typeface="Calibri" panose="020F0502020204030204" pitchFamily="34" charset="0"/>
                <a:ea typeface="宋体" panose="02010600030101010101" pitchFamily="2" charset="-122"/>
                <a:cs typeface="Times New Roman" panose="02020603050405020304" charset="0"/>
              </a:rPr>
              <a:t>3</a:t>
            </a:r>
            <a:r>
              <a:rPr lang="zh-CN" altLang="zh-CN" sz="1200" kern="100" spc="300" dirty="0">
                <a:latin typeface="Calibri" panose="020F0502020204030204" pitchFamily="34" charset="0"/>
                <a:ea typeface="宋体" panose="02010600030101010101" pitchFamily="2" charset="-122"/>
                <a:cs typeface="Times New Roman" panose="02020603050405020304" charset="0"/>
              </a:rPr>
              <a:t>个中文文献数据库，查找</a:t>
            </a:r>
            <a:r>
              <a:rPr lang="en-US" altLang="zh-CN" sz="1200" kern="100" spc="300" dirty="0">
                <a:latin typeface="Calibri" panose="020F0502020204030204" pitchFamily="34" charset="0"/>
                <a:ea typeface="宋体" panose="02010600030101010101" pitchFamily="2" charset="-122"/>
                <a:cs typeface="Times New Roman" panose="02020603050405020304" charset="0"/>
              </a:rPr>
              <a:t>2008-2018</a:t>
            </a:r>
            <a:r>
              <a:rPr lang="zh-CN" altLang="zh-CN" sz="1200" kern="100" spc="300" dirty="0">
                <a:latin typeface="Calibri" panose="020F0502020204030204" pitchFamily="34" charset="0"/>
                <a:ea typeface="宋体" panose="02010600030101010101" pitchFamily="2" charset="-122"/>
                <a:cs typeface="Times New Roman" panose="02020603050405020304" charset="0"/>
              </a:rPr>
              <a:t>年发表的相关研究，总共纳入</a:t>
            </a:r>
            <a:r>
              <a:rPr lang="en-US" altLang="zh-CN" sz="1200" kern="100" spc="300" dirty="0">
                <a:latin typeface="Calibri" panose="020F0502020204030204" pitchFamily="34" charset="0"/>
                <a:ea typeface="宋体" panose="02010600030101010101" pitchFamily="2" charset="-122"/>
                <a:cs typeface="Times New Roman" panose="02020603050405020304" charset="0"/>
              </a:rPr>
              <a:t>392</a:t>
            </a:r>
            <a:r>
              <a:rPr lang="zh-CN" altLang="zh-CN" sz="1200" kern="100" spc="300" dirty="0">
                <a:latin typeface="Calibri" panose="020F0502020204030204" pitchFamily="34" charset="0"/>
                <a:ea typeface="宋体" panose="02010600030101010101" pitchFamily="2" charset="-122"/>
                <a:cs typeface="Times New Roman" panose="02020603050405020304" charset="0"/>
              </a:rPr>
              <a:t>项研究，包括</a:t>
            </a:r>
            <a:r>
              <a:rPr lang="en-US" altLang="zh-CN" sz="1200" kern="100" spc="300" dirty="0">
                <a:latin typeface="Calibri" panose="020F0502020204030204" pitchFamily="34" charset="0"/>
                <a:ea typeface="宋体" panose="02010600030101010101" pitchFamily="2" charset="-122"/>
                <a:cs typeface="Times New Roman" panose="02020603050405020304" charset="0"/>
              </a:rPr>
              <a:t>28</a:t>
            </a:r>
            <a:r>
              <a:rPr lang="zh-CN" altLang="zh-CN" sz="1200" kern="100" spc="300" dirty="0">
                <a:latin typeface="Calibri" panose="020F0502020204030204" pitchFamily="34" charset="0"/>
                <a:ea typeface="宋体" panose="02010600030101010101" pitchFamily="2" charset="-122"/>
                <a:cs typeface="Times New Roman" panose="02020603050405020304" charset="0"/>
              </a:rPr>
              <a:t>个省份和地区的</a:t>
            </a:r>
            <a:r>
              <a:rPr lang="en-US" altLang="zh-CN" sz="1200" kern="100" spc="300" dirty="0">
                <a:latin typeface="Calibri" panose="020F0502020204030204" pitchFamily="34" charset="0"/>
                <a:ea typeface="宋体" panose="02010600030101010101" pitchFamily="2" charset="-122"/>
                <a:cs typeface="Times New Roman" panose="02020603050405020304" charset="0"/>
              </a:rPr>
              <a:t>205</a:t>
            </a:r>
            <a:r>
              <a:rPr lang="zh-CN" altLang="zh-CN" sz="1200" kern="100" spc="300" dirty="0">
                <a:latin typeface="Calibri" panose="020F0502020204030204" pitchFamily="34" charset="0"/>
                <a:ea typeface="宋体" panose="02010600030101010101" pitchFamily="2" charset="-122"/>
                <a:cs typeface="Times New Roman" panose="02020603050405020304" charset="0"/>
              </a:rPr>
              <a:t>万例参与者，通过系统评价和荟萃分析，对我国</a:t>
            </a:r>
            <a:r>
              <a:rPr lang="en-US" altLang="zh-CN" sz="1200" kern="100" spc="300" dirty="0">
                <a:latin typeface="Calibri" panose="020F0502020204030204" pitchFamily="34" charset="0"/>
                <a:ea typeface="宋体" panose="02010600030101010101" pitchFamily="2" charset="-122"/>
                <a:cs typeface="Times New Roman" panose="02020603050405020304" charset="0"/>
              </a:rPr>
              <a:t>NAFLD</a:t>
            </a:r>
            <a:r>
              <a:rPr lang="zh-CN" altLang="zh-CN" sz="1200" kern="100" spc="300" dirty="0">
                <a:latin typeface="Calibri" panose="020F0502020204030204" pitchFamily="34" charset="0"/>
                <a:ea typeface="宋体" panose="02010600030101010101" pitchFamily="2" charset="-122"/>
                <a:cs typeface="Times New Roman" panose="02020603050405020304" charset="0"/>
              </a:rPr>
              <a:t>的流行病学、危险因素、并发症和管理进行评估，以全面了解近十年来</a:t>
            </a:r>
            <a:r>
              <a:rPr lang="en-US" altLang="zh-CN" sz="1200" kern="100" spc="300" dirty="0">
                <a:latin typeface="Calibri" panose="020F0502020204030204" pitchFamily="34" charset="0"/>
                <a:ea typeface="宋体" panose="02010600030101010101" pitchFamily="2" charset="-122"/>
                <a:cs typeface="Times New Roman" panose="02020603050405020304" charset="0"/>
              </a:rPr>
              <a:t>NAFLD</a:t>
            </a:r>
            <a:r>
              <a:rPr lang="zh-CN" altLang="zh-CN" sz="1200" kern="100" spc="300" dirty="0">
                <a:latin typeface="Calibri" panose="020F0502020204030204" pitchFamily="34" charset="0"/>
                <a:ea typeface="宋体" panose="02010600030101010101" pitchFamily="2" charset="-122"/>
                <a:cs typeface="Times New Roman" panose="02020603050405020304" charset="0"/>
              </a:rPr>
              <a:t>的状况。 </a:t>
            </a:r>
            <a:endParaRPr lang="en-US" altLang="zh-CN" sz="1200" kern="100" spc="300" dirty="0">
              <a:latin typeface="Calibri" panose="020F0502020204030204" pitchFamily="34" charset="0"/>
              <a:ea typeface="宋体" panose="02010600030101010101" pitchFamily="2" charset="-122"/>
              <a:cs typeface="Times New Roman" panose="02020603050405020304"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5418" y="875187"/>
            <a:ext cx="2318843" cy="322436"/>
          </a:xfrm>
          <a:prstGeom prst="rect">
            <a:avLst/>
          </a:prstGeom>
        </p:spPr>
      </p:pic>
      <p:sp>
        <p:nvSpPr>
          <p:cNvPr id="6" name="文本框 7"/>
          <p:cNvSpPr txBox="1">
            <a:spLocks noChangeArrowheads="1"/>
          </p:cNvSpPr>
          <p:nvPr/>
        </p:nvSpPr>
        <p:spPr bwMode="auto">
          <a:xfrm>
            <a:off x="596071" y="6282270"/>
            <a:ext cx="6161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defRPr sz="1200" i="1">
                <a:latin typeface="微软雅黑" panose="020B0503020204020204" pitchFamily="34" charset="-122"/>
                <a:ea typeface="微软雅黑" panose="020B0503020204020204" pitchFamily="34" charset="-122"/>
              </a:defRPr>
            </a:lvl1pPr>
          </a:lstStyle>
          <a:p>
            <a:r>
              <a:rPr lang="zh-CN" altLang="en-US" dirty="0"/>
              <a:t>Hepatology. 2019 May 9. doi: 10.1002/hep.30702.</a:t>
            </a:r>
            <a:endParaRPr lang="zh-CN" altLang="en-US" dirty="0"/>
          </a:p>
        </p:txBody>
      </p:sp>
      <p:pic>
        <p:nvPicPr>
          <p:cNvPr id="7" name="图片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5672" t="5399" r="17574" b="7648"/>
          <a:stretch>
            <a:fillRect/>
          </a:stretch>
        </p:blipFill>
        <p:spPr bwMode="auto">
          <a:xfrm>
            <a:off x="1119279" y="2254777"/>
            <a:ext cx="4137016" cy="303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344173" y="1889696"/>
            <a:ext cx="3697605" cy="368300"/>
          </a:xfrm>
          <a:prstGeom prst="rect">
            <a:avLst/>
          </a:prstGeom>
        </p:spPr>
        <p:txBody>
          <a:bodyPr wrap="none">
            <a:spAutoFit/>
          </a:bodyPr>
          <a:lstStyle/>
          <a:p>
            <a:r>
              <a:rPr lang="zh-CN" altLang="en-US" b="1" kern="100" spc="300" dirty="0">
                <a:latin typeface="Calibri" panose="020F0502020204030204" pitchFamily="34" charset="0"/>
                <a:ea typeface="宋体" panose="02010600030101010101" pitchFamily="2" charset="-122"/>
                <a:cs typeface="Times New Roman" panose="02020603050405020304" charset="0"/>
              </a:rPr>
              <a:t>中国</a:t>
            </a:r>
            <a:r>
              <a:rPr lang="en-US" altLang="zh-CN" b="1" kern="100" spc="300" dirty="0">
                <a:latin typeface="Calibri" panose="020F0502020204030204" pitchFamily="34" charset="0"/>
                <a:ea typeface="宋体" panose="02010600030101010101" pitchFamily="2" charset="-122"/>
                <a:cs typeface="Times New Roman" panose="02020603050405020304" charset="0"/>
              </a:rPr>
              <a:t>MAFLD</a:t>
            </a:r>
            <a:r>
              <a:rPr lang="zh-CN" altLang="en-US" b="1" kern="100" spc="300" dirty="0">
                <a:latin typeface="Calibri" panose="020F0502020204030204" pitchFamily="34" charset="0"/>
                <a:ea typeface="宋体" panose="02010600030101010101" pitchFamily="2" charset="-122"/>
                <a:cs typeface="Times New Roman" panose="02020603050405020304" charset="0"/>
              </a:rPr>
              <a:t>的患病率为</a:t>
            </a:r>
            <a:r>
              <a:rPr lang="en-US" altLang="zh-CN" b="1" kern="100" spc="300" dirty="0">
                <a:latin typeface="Calibri" panose="020F0502020204030204" pitchFamily="34" charset="0"/>
                <a:ea typeface="宋体" panose="02010600030101010101" pitchFamily="2" charset="-122"/>
                <a:cs typeface="Times New Roman" panose="02020603050405020304" charset="0"/>
              </a:rPr>
              <a:t>29.2%</a:t>
            </a:r>
            <a:endParaRPr lang="zh-CN" altLang="en-US" b="1" dirty="0"/>
          </a:p>
        </p:txBody>
      </p:sp>
      <p:sp>
        <p:nvSpPr>
          <p:cNvPr id="9" name="矩形 8"/>
          <p:cNvSpPr/>
          <p:nvPr/>
        </p:nvSpPr>
        <p:spPr>
          <a:xfrm>
            <a:off x="6096000" y="1664240"/>
            <a:ext cx="5580062" cy="4154385"/>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87787" y="858008"/>
            <a:ext cx="8294997"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spc="300" dirty="0">
                <a:solidFill>
                  <a:srgbClr val="C00000"/>
                </a:solidFill>
              </a:rPr>
              <a:t>中</a:t>
            </a:r>
            <a:r>
              <a:rPr lang="zh-CN" altLang="zh-CN" sz="2000" b="1" spc="300" dirty="0">
                <a:solidFill>
                  <a:srgbClr val="C00000"/>
                </a:solidFill>
              </a:rPr>
              <a:t>国</a:t>
            </a:r>
            <a:r>
              <a:rPr lang="en-US" altLang="zh-CN" sz="2000" b="1" spc="300" dirty="0">
                <a:solidFill>
                  <a:srgbClr val="C00000"/>
                </a:solidFill>
              </a:rPr>
              <a:t>MAFLD</a:t>
            </a:r>
            <a:r>
              <a:rPr lang="zh-CN" altLang="zh-CN" sz="2000" b="1" spc="300" dirty="0">
                <a:solidFill>
                  <a:srgbClr val="C00000"/>
                </a:solidFill>
              </a:rPr>
              <a:t>患病率为</a:t>
            </a:r>
            <a:r>
              <a:rPr lang="en-US" altLang="zh-CN" sz="2000" b="1" dirty="0">
                <a:solidFill>
                  <a:srgbClr val="C00000"/>
                </a:solidFill>
              </a:rPr>
              <a:t>29.2%</a:t>
            </a:r>
            <a:r>
              <a:rPr lang="zh-CN" altLang="zh-CN" sz="2000" b="1" spc="-150" dirty="0">
                <a:solidFill>
                  <a:srgbClr val="C00000"/>
                </a:solidFill>
              </a:rPr>
              <a:t>，</a:t>
            </a:r>
            <a:r>
              <a:rPr lang="zh-CN" altLang="zh-CN" sz="2000" b="1" spc="300" dirty="0">
                <a:solidFill>
                  <a:srgbClr val="C00000"/>
                </a:solidFill>
              </a:rPr>
              <a:t>中年</a:t>
            </a:r>
            <a:r>
              <a:rPr lang="zh-CN" altLang="zh-CN" sz="2000" b="1" spc="-150" dirty="0">
                <a:solidFill>
                  <a:srgbClr val="C00000"/>
                </a:solidFill>
              </a:rPr>
              <a:t>、</a:t>
            </a:r>
            <a:r>
              <a:rPr lang="zh-CN" altLang="zh-CN" sz="2000" b="1" spc="300" dirty="0">
                <a:solidFill>
                  <a:srgbClr val="C00000"/>
                </a:solidFill>
              </a:rPr>
              <a:t>男性</a:t>
            </a:r>
            <a:r>
              <a:rPr lang="zh-CN" altLang="en-US" sz="2000" b="1" spc="300" dirty="0">
                <a:solidFill>
                  <a:srgbClr val="C00000"/>
                </a:solidFill>
              </a:rPr>
              <a:t>等</a:t>
            </a:r>
            <a:r>
              <a:rPr lang="zh-CN" altLang="zh-CN" sz="2000" b="1" spc="300" dirty="0">
                <a:solidFill>
                  <a:srgbClr val="C00000"/>
                </a:solidFill>
              </a:rPr>
              <a:t>人群的疾病负担更重</a:t>
            </a:r>
            <a:endParaRPr lang="zh-CN" altLang="en-US" sz="2000" b="1" spc="300" dirty="0">
              <a:solidFill>
                <a:srgbClr val="C00000"/>
              </a:solidFill>
            </a:endParaRPr>
          </a:p>
        </p:txBody>
      </p:sp>
      <p:sp>
        <p:nvSpPr>
          <p:cNvPr id="11" name="矩形 10"/>
          <p:cNvSpPr/>
          <p:nvPr/>
        </p:nvSpPr>
        <p:spPr>
          <a:xfrm>
            <a:off x="515938" y="1664240"/>
            <a:ext cx="5343698" cy="415438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99272" y="1722199"/>
            <a:ext cx="5373518" cy="2306955"/>
          </a:xfrm>
          <a:prstGeom prst="rect">
            <a:avLst/>
          </a:prstGeom>
        </p:spPr>
        <p:txBody>
          <a:bodyPr wrap="square">
            <a:spAutoFit/>
          </a:bodyPr>
          <a:lstStyle/>
          <a:p>
            <a:pPr algn="just">
              <a:lnSpc>
                <a:spcPct val="150000"/>
              </a:lnSpc>
            </a:pPr>
            <a:r>
              <a:rPr lang="zh-CN" altLang="zh-CN" sz="1600" b="1" kern="100" spc="300" dirty="0">
                <a:latin typeface="+mn-ea"/>
                <a:cs typeface="Times New Roman" panose="02020603050405020304" charset="0"/>
              </a:rPr>
              <a:t>全国</a:t>
            </a:r>
            <a:r>
              <a:rPr lang="en-US" altLang="zh-CN" sz="1600" b="1" kern="100" spc="300" dirty="0">
                <a:latin typeface="+mn-ea"/>
                <a:cs typeface="Times New Roman" panose="02020603050405020304" charset="0"/>
              </a:rPr>
              <a:t>MAFLD</a:t>
            </a:r>
            <a:r>
              <a:rPr lang="zh-CN" altLang="zh-CN" sz="1600" b="1" kern="100" spc="300" dirty="0">
                <a:latin typeface="+mn-ea"/>
                <a:cs typeface="Times New Roman" panose="02020603050405020304" charset="0"/>
              </a:rPr>
              <a:t>患病率为</a:t>
            </a:r>
            <a:r>
              <a:rPr lang="en-US" altLang="zh-CN" sz="1600" b="1" kern="100" spc="300" dirty="0">
                <a:latin typeface="+mn-ea"/>
                <a:cs typeface="Times New Roman" panose="02020603050405020304" charset="0"/>
              </a:rPr>
              <a:t>29.2%</a:t>
            </a:r>
            <a:r>
              <a:rPr lang="zh-CN" altLang="zh-CN" sz="1600" b="1" kern="100" spc="300" dirty="0">
                <a:latin typeface="+mn-ea"/>
                <a:cs typeface="Times New Roman" panose="02020603050405020304" charset="0"/>
              </a:rPr>
              <a:t>，</a:t>
            </a:r>
            <a:r>
              <a:rPr lang="zh-CN" altLang="en-US" sz="1600" kern="100" spc="300" dirty="0">
                <a:latin typeface="+mn-ea"/>
                <a:cs typeface="Times New Roman" panose="02020603050405020304" charset="0"/>
              </a:rPr>
              <a:t>从</a:t>
            </a:r>
            <a:r>
              <a:rPr lang="en-US" altLang="zh-CN" sz="1600" kern="100" spc="300" dirty="0">
                <a:latin typeface="+mn-ea"/>
                <a:cs typeface="Times New Roman" panose="02020603050405020304" charset="0"/>
              </a:rPr>
              <a:t>2008-2010</a:t>
            </a:r>
            <a:r>
              <a:rPr lang="zh-CN" altLang="en-US" sz="1600" kern="100" spc="300" dirty="0">
                <a:latin typeface="+mn-ea"/>
                <a:cs typeface="Times New Roman" panose="02020603050405020304" charset="0"/>
              </a:rPr>
              <a:t>年的</a:t>
            </a:r>
            <a:r>
              <a:rPr lang="en-US" altLang="zh-CN" sz="1600" kern="100" spc="300" dirty="0">
                <a:latin typeface="+mn-ea"/>
                <a:cs typeface="Times New Roman" panose="02020603050405020304" charset="0"/>
              </a:rPr>
              <a:t>25.4%</a:t>
            </a:r>
            <a:r>
              <a:rPr lang="zh-CN" altLang="en-US" sz="1600" kern="100" spc="300" dirty="0">
                <a:latin typeface="+mn-ea"/>
                <a:cs typeface="Times New Roman" panose="02020603050405020304" charset="0"/>
              </a:rPr>
              <a:t>提升到</a:t>
            </a:r>
            <a:r>
              <a:rPr lang="en-US" altLang="zh-CN" sz="1600" kern="100" spc="300" dirty="0">
                <a:latin typeface="+mn-ea"/>
                <a:cs typeface="Times New Roman" panose="02020603050405020304" charset="0"/>
              </a:rPr>
              <a:t>2015-2018</a:t>
            </a:r>
            <a:r>
              <a:rPr lang="zh-CN" altLang="en-US" sz="1600" kern="100" spc="300" dirty="0">
                <a:latin typeface="+mn-ea"/>
                <a:cs typeface="Times New Roman" panose="02020603050405020304" charset="0"/>
              </a:rPr>
              <a:t>年的</a:t>
            </a:r>
            <a:r>
              <a:rPr lang="en-US" altLang="zh-CN" sz="1600" kern="100" spc="300" dirty="0">
                <a:latin typeface="+mn-ea"/>
                <a:cs typeface="Times New Roman" panose="02020603050405020304" charset="0"/>
              </a:rPr>
              <a:t>32.3%</a:t>
            </a:r>
            <a:r>
              <a:rPr lang="zh-CN" altLang="en-US" sz="1600" kern="100" spc="300" dirty="0">
                <a:latin typeface="+mn-ea"/>
                <a:cs typeface="Times New Roman" panose="02020603050405020304" charset="0"/>
              </a:rPr>
              <a:t>。</a:t>
            </a:r>
            <a:endParaRPr lang="en-US" altLang="zh-CN" sz="1600" kern="100" spc="300" dirty="0">
              <a:latin typeface="+mn-ea"/>
              <a:cs typeface="Times New Roman" panose="02020603050405020304" charset="0"/>
            </a:endParaRPr>
          </a:p>
          <a:p>
            <a:pPr algn="just">
              <a:lnSpc>
                <a:spcPct val="150000"/>
              </a:lnSpc>
            </a:pPr>
            <a:endParaRPr lang="en-US" altLang="zh-CN" sz="1600" kern="100" spc="300" dirty="0">
              <a:latin typeface="+mn-ea"/>
              <a:cs typeface="Times New Roman" panose="02020603050405020304" charset="0"/>
            </a:endParaRPr>
          </a:p>
          <a:p>
            <a:pPr algn="just">
              <a:lnSpc>
                <a:spcPct val="150000"/>
              </a:lnSpc>
            </a:pPr>
            <a:r>
              <a:rPr lang="zh-CN" altLang="zh-CN" sz="1600" b="1" kern="100" spc="300" dirty="0">
                <a:latin typeface="+mn-ea"/>
                <a:cs typeface="Times New Roman" panose="02020603050405020304" charset="0"/>
              </a:rPr>
              <a:t>中年、男性、中国西北地区和台湾、人均</a:t>
            </a:r>
            <a:r>
              <a:rPr lang="en-US" altLang="zh-CN" sz="1600" b="1" kern="100" spc="300" dirty="0">
                <a:latin typeface="+mn-ea"/>
                <a:cs typeface="Times New Roman" panose="02020603050405020304" charset="0"/>
              </a:rPr>
              <a:t>GDP</a:t>
            </a:r>
            <a:r>
              <a:rPr lang="zh-CN" altLang="zh-CN" sz="1600" b="1" kern="100" spc="300" dirty="0">
                <a:latin typeface="+mn-ea"/>
                <a:cs typeface="Times New Roman" panose="02020603050405020304" charset="0"/>
              </a:rPr>
              <a:t>超过</a:t>
            </a:r>
            <a:r>
              <a:rPr lang="en-US" altLang="zh-CN" sz="1600" b="1" kern="100" spc="300" dirty="0">
                <a:latin typeface="+mn-ea"/>
                <a:cs typeface="Times New Roman" panose="02020603050405020304" charset="0"/>
              </a:rPr>
              <a:t>10</a:t>
            </a:r>
            <a:r>
              <a:rPr lang="zh-CN" altLang="zh-CN" sz="1600" b="1" kern="100" spc="300" dirty="0">
                <a:latin typeface="+mn-ea"/>
                <a:cs typeface="Times New Roman" panose="02020603050405020304" charset="0"/>
              </a:rPr>
              <a:t>万元的地区以及维吾尔族和回族人群的疾病负担更重。</a:t>
            </a:r>
            <a:endParaRPr lang="zh-CN" altLang="zh-CN" sz="1400" b="1" kern="100" spc="300" dirty="0">
              <a:latin typeface="+mn-ea"/>
              <a:cs typeface="Times New Roman" panose="020206030504050203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62490" y="772380"/>
            <a:ext cx="1287102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dirty="0">
                <a:solidFill>
                  <a:srgbClr val="C00000"/>
                </a:solidFill>
                <a:sym typeface="宋体" panose="02010600030101010101" pitchFamily="2" charset="-122"/>
              </a:rPr>
              <a:t>MAFLD</a:t>
            </a:r>
            <a:r>
              <a:rPr lang="zh-CN" altLang="en-US" sz="2000" b="1" spc="300" dirty="0">
                <a:solidFill>
                  <a:srgbClr val="C00000"/>
                </a:solidFill>
                <a:sym typeface="宋体" panose="02010600030101010101" pitchFamily="2" charset="-122"/>
              </a:rPr>
              <a:t>具有异质性</a:t>
            </a:r>
            <a:r>
              <a:rPr lang="zh-CN" altLang="en-US" sz="2000" b="1" spc="-300" dirty="0">
                <a:solidFill>
                  <a:srgbClr val="C00000"/>
                </a:solidFill>
                <a:sym typeface="宋体" panose="02010600030101010101" pitchFamily="2" charset="-122"/>
              </a:rPr>
              <a:t>，</a:t>
            </a:r>
            <a:r>
              <a:rPr lang="zh-CN" altLang="en-US" sz="2000" b="1" spc="300" dirty="0">
                <a:solidFill>
                  <a:srgbClr val="C00000"/>
                </a:solidFill>
                <a:sym typeface="宋体" panose="02010600030101010101" pitchFamily="2" charset="-122"/>
              </a:rPr>
              <a:t>影响生活质量</a:t>
            </a:r>
            <a:r>
              <a:rPr lang="zh-CN" altLang="en-US" sz="2000" b="1" spc="-300" dirty="0">
                <a:solidFill>
                  <a:srgbClr val="C00000"/>
                </a:solidFill>
                <a:sym typeface="宋体" panose="02010600030101010101" pitchFamily="2" charset="-122"/>
              </a:rPr>
              <a:t>，</a:t>
            </a:r>
            <a:r>
              <a:rPr lang="zh-CN" altLang="en-US" sz="2000" b="1" spc="300" dirty="0">
                <a:solidFill>
                  <a:srgbClr val="C00000"/>
                </a:solidFill>
                <a:sym typeface="宋体" panose="02010600030101010101" pitchFamily="2" charset="-122"/>
              </a:rPr>
              <a:t>可导致心血管、肝脏相关的死亡</a:t>
            </a:r>
            <a:endParaRPr lang="en-US" altLang="zh-CN" sz="2000" b="1" spc="300" dirty="0">
              <a:solidFill>
                <a:srgbClr val="C00000"/>
              </a:solidFill>
              <a:sym typeface="宋体" panose="02010600030101010101" pitchFamily="2" charset="-122"/>
            </a:endParaRPr>
          </a:p>
        </p:txBody>
      </p:sp>
      <p:sp>
        <p:nvSpPr>
          <p:cNvPr id="10" name="矩形 9"/>
          <p:cNvSpPr/>
          <p:nvPr/>
        </p:nvSpPr>
        <p:spPr>
          <a:xfrm>
            <a:off x="490414" y="1609220"/>
            <a:ext cx="5374966" cy="444028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4"/>
          <p:cNvSpPr txBox="1">
            <a:spLocks noChangeArrowheads="1"/>
          </p:cNvSpPr>
          <p:nvPr/>
        </p:nvSpPr>
        <p:spPr bwMode="auto">
          <a:xfrm>
            <a:off x="525671" y="6344022"/>
            <a:ext cx="6777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i="1" dirty="0">
                <a:latin typeface="微软雅黑" panose="020B0503020204020204" pitchFamily="34" charset="-122"/>
                <a:ea typeface="微软雅黑" panose="020B0503020204020204" pitchFamily="34" charset="-122"/>
              </a:rPr>
              <a:t>Zobair M. Younossi</a:t>
            </a:r>
            <a:r>
              <a:rPr lang="en-US" altLang="zh-CN" sz="1200" i="1" dirty="0">
                <a:latin typeface="微软雅黑" panose="020B0503020204020204" pitchFamily="34" charset="-122"/>
                <a:ea typeface="微软雅黑" panose="020B0503020204020204" pitchFamily="34" charset="-122"/>
              </a:rPr>
              <a:t>. </a:t>
            </a:r>
            <a:r>
              <a:rPr lang="zh-CN" altLang="en-US" sz="1200" i="1" dirty="0">
                <a:latin typeface="微软雅黑" panose="020B0503020204020204" pitchFamily="34" charset="-122"/>
                <a:ea typeface="微软雅黑" panose="020B0503020204020204" pitchFamily="34" charset="-122"/>
              </a:rPr>
              <a:t>J Hepatol. 2019 Mar;70(3):531-544. doi: 10.1016/j.jhep.2018.10.033. </a:t>
            </a:r>
            <a:endParaRPr lang="zh-CN" altLang="en-US" sz="1200" i="1"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0308" y="896688"/>
            <a:ext cx="2318843" cy="322436"/>
          </a:xfrm>
          <a:prstGeom prst="rect">
            <a:avLst/>
          </a:prstGeom>
        </p:spPr>
      </p:pic>
      <p:grpSp>
        <p:nvGrpSpPr>
          <p:cNvPr id="21" name="组合 20"/>
          <p:cNvGrpSpPr/>
          <p:nvPr/>
        </p:nvGrpSpPr>
        <p:grpSpPr>
          <a:xfrm>
            <a:off x="12456367" y="2311751"/>
            <a:ext cx="5741435" cy="3492543"/>
            <a:chOff x="3914190" y="1772604"/>
            <a:chExt cx="7325050" cy="4533619"/>
          </a:xfrm>
        </p:grpSpPr>
        <p:sp>
          <p:nvSpPr>
            <p:cNvPr id="20" name="矩形 19"/>
            <p:cNvSpPr/>
            <p:nvPr/>
          </p:nvSpPr>
          <p:spPr>
            <a:xfrm>
              <a:off x="3914190" y="1772604"/>
              <a:ext cx="7325050" cy="4440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2"/>
            <a:srcRect l="17124" t="17220" r="3289" b="2365"/>
            <a:stretch>
              <a:fillRect/>
            </a:stretch>
          </p:blipFill>
          <p:spPr>
            <a:xfrm>
              <a:off x="8826823" y="4230660"/>
              <a:ext cx="2289356" cy="1876576"/>
            </a:xfrm>
            <a:prstGeom prst="rect">
              <a:avLst/>
            </a:prstGeom>
          </p:spPr>
        </p:pic>
        <p:pic>
          <p:nvPicPr>
            <p:cNvPr id="15" name="图片 14"/>
            <p:cNvPicPr>
              <a:picLocks noChangeAspect="1"/>
            </p:cNvPicPr>
            <p:nvPr/>
          </p:nvPicPr>
          <p:blipFill rotWithShape="1">
            <a:blip r:embed="rId3"/>
            <a:srcRect t="8311" r="11309"/>
            <a:stretch>
              <a:fillRect/>
            </a:stretch>
          </p:blipFill>
          <p:spPr>
            <a:xfrm>
              <a:off x="6524394" y="4454741"/>
              <a:ext cx="2289357" cy="1851482"/>
            </a:xfrm>
            <a:prstGeom prst="rect">
              <a:avLst/>
            </a:prstGeom>
          </p:spPr>
        </p:pic>
        <p:pic>
          <p:nvPicPr>
            <p:cNvPr id="16" name="图片 15"/>
            <p:cNvPicPr>
              <a:picLocks noChangeAspect="1"/>
            </p:cNvPicPr>
            <p:nvPr/>
          </p:nvPicPr>
          <p:blipFill>
            <a:blip r:embed="rId4"/>
            <a:stretch>
              <a:fillRect/>
            </a:stretch>
          </p:blipFill>
          <p:spPr>
            <a:xfrm>
              <a:off x="6506667" y="1797820"/>
              <a:ext cx="2314575" cy="2562225"/>
            </a:xfrm>
            <a:prstGeom prst="rect">
              <a:avLst/>
            </a:prstGeom>
          </p:spPr>
        </p:pic>
        <p:pic>
          <p:nvPicPr>
            <p:cNvPr id="17" name="图片 16"/>
            <p:cNvPicPr>
              <a:picLocks noChangeAspect="1"/>
            </p:cNvPicPr>
            <p:nvPr/>
          </p:nvPicPr>
          <p:blipFill rotWithShape="1">
            <a:blip r:embed="rId5"/>
            <a:srcRect l="5465" t="80" r="269" b="-80"/>
            <a:stretch>
              <a:fillRect/>
            </a:stretch>
          </p:blipFill>
          <p:spPr>
            <a:xfrm>
              <a:off x="4275548" y="1902790"/>
              <a:ext cx="2289624" cy="2381250"/>
            </a:xfrm>
            <a:prstGeom prst="rect">
              <a:avLst/>
            </a:prstGeom>
          </p:spPr>
        </p:pic>
        <p:pic>
          <p:nvPicPr>
            <p:cNvPr id="18" name="图片 17"/>
            <p:cNvPicPr>
              <a:picLocks noChangeAspect="1"/>
            </p:cNvPicPr>
            <p:nvPr/>
          </p:nvPicPr>
          <p:blipFill>
            <a:blip r:embed="rId6"/>
            <a:stretch>
              <a:fillRect/>
            </a:stretch>
          </p:blipFill>
          <p:spPr>
            <a:xfrm>
              <a:off x="8830653" y="1902790"/>
              <a:ext cx="2333625" cy="1857375"/>
            </a:xfrm>
            <a:prstGeom prst="rect">
              <a:avLst/>
            </a:prstGeom>
          </p:spPr>
        </p:pic>
        <p:pic>
          <p:nvPicPr>
            <p:cNvPr id="19" name="图片 18"/>
            <p:cNvPicPr>
              <a:picLocks noChangeAspect="1"/>
            </p:cNvPicPr>
            <p:nvPr/>
          </p:nvPicPr>
          <p:blipFill>
            <a:blip r:embed="rId7"/>
            <a:stretch>
              <a:fillRect/>
            </a:stretch>
          </p:blipFill>
          <p:spPr>
            <a:xfrm>
              <a:off x="4235491" y="4311287"/>
              <a:ext cx="2324100" cy="1905000"/>
            </a:xfrm>
            <a:prstGeom prst="rect">
              <a:avLst/>
            </a:prstGeom>
          </p:spPr>
        </p:pic>
      </p:grpSp>
      <p:grpSp>
        <p:nvGrpSpPr>
          <p:cNvPr id="23" name="组合 22"/>
          <p:cNvGrpSpPr/>
          <p:nvPr/>
        </p:nvGrpSpPr>
        <p:grpSpPr>
          <a:xfrm>
            <a:off x="570468" y="2901763"/>
            <a:ext cx="5077458" cy="2853226"/>
            <a:chOff x="621717" y="2667000"/>
            <a:chExt cx="5077458" cy="2853226"/>
          </a:xfrm>
        </p:grpSpPr>
        <p:pic>
          <p:nvPicPr>
            <p:cNvPr id="13" name="图片 12"/>
            <p:cNvPicPr>
              <a:picLocks noChangeAspect="1"/>
            </p:cNvPicPr>
            <p:nvPr/>
          </p:nvPicPr>
          <p:blipFill rotWithShape="1">
            <a:blip r:embed="rId8"/>
            <a:srcRect l="16589" t="15168" r="17530" b="15515"/>
            <a:stretch>
              <a:fillRect/>
            </a:stretch>
          </p:blipFill>
          <p:spPr>
            <a:xfrm>
              <a:off x="621717" y="2667000"/>
              <a:ext cx="5077458" cy="2853226"/>
            </a:xfrm>
            <a:prstGeom prst="rect">
              <a:avLst/>
            </a:prstGeom>
            <a:ln>
              <a:noFill/>
            </a:ln>
            <a:effectLst>
              <a:outerShdw sx="1000" sy="1000" algn="tl" rotWithShape="0">
                <a:srgbClr val="333333"/>
              </a:outerShdw>
            </a:effectLst>
          </p:spPr>
        </p:pic>
        <p:pic>
          <p:nvPicPr>
            <p:cNvPr id="22" name="图片 21"/>
            <p:cNvPicPr>
              <a:picLocks noChangeAspect="1"/>
            </p:cNvPicPr>
            <p:nvPr/>
          </p:nvPicPr>
          <p:blipFill rotWithShape="1">
            <a:blip r:embed="rId8"/>
            <a:srcRect l="78869" t="6854" r="8572" b="81429"/>
            <a:stretch>
              <a:fillRect/>
            </a:stretch>
          </p:blipFill>
          <p:spPr>
            <a:xfrm>
              <a:off x="1497297" y="2667000"/>
              <a:ext cx="967932" cy="482266"/>
            </a:xfrm>
            <a:prstGeom prst="rect">
              <a:avLst/>
            </a:prstGeom>
            <a:ln>
              <a:noFill/>
            </a:ln>
            <a:effectLst>
              <a:outerShdw sx="1000" sy="1000" algn="tl" rotWithShape="0">
                <a:srgbClr val="333333"/>
              </a:outerShdw>
            </a:effectLst>
          </p:spPr>
        </p:pic>
      </p:grpSp>
      <p:grpSp>
        <p:nvGrpSpPr>
          <p:cNvPr id="6" name="组合 5"/>
          <p:cNvGrpSpPr/>
          <p:nvPr/>
        </p:nvGrpSpPr>
        <p:grpSpPr>
          <a:xfrm>
            <a:off x="6121234" y="1627387"/>
            <a:ext cx="5616575" cy="4560578"/>
            <a:chOff x="6096000" y="1689052"/>
            <a:chExt cx="5616575" cy="4560578"/>
          </a:xfrm>
        </p:grpSpPr>
        <p:sp>
          <p:nvSpPr>
            <p:cNvPr id="24" name="矩形: 圆角 23"/>
            <p:cNvSpPr/>
            <p:nvPr/>
          </p:nvSpPr>
          <p:spPr>
            <a:xfrm>
              <a:off x="8049354" y="1842422"/>
              <a:ext cx="1702721" cy="2331495"/>
            </a:xfrm>
            <a:prstGeom prst="roundRect">
              <a:avLst>
                <a:gd name="adj" fmla="val 3979"/>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096000" y="1689052"/>
              <a:ext cx="5616575" cy="4560578"/>
              <a:chOff x="6096000" y="1689052"/>
              <a:chExt cx="5616575" cy="4560578"/>
            </a:xfrm>
          </p:grpSpPr>
          <p:sp>
            <p:nvSpPr>
              <p:cNvPr id="5" name="矩形: 圆角 4"/>
              <p:cNvSpPr/>
              <p:nvPr/>
            </p:nvSpPr>
            <p:spPr>
              <a:xfrm>
                <a:off x="6199425" y="1866316"/>
                <a:ext cx="1611074" cy="1994132"/>
              </a:xfrm>
              <a:prstGeom prst="roundRect">
                <a:avLst>
                  <a:gd name="adj" fmla="val 6171"/>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9962434" y="1842422"/>
                <a:ext cx="1665069" cy="1834433"/>
              </a:xfrm>
              <a:prstGeom prst="roundRect">
                <a:avLst>
                  <a:gd name="adj" fmla="val 6171"/>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096000" y="1689052"/>
                <a:ext cx="5616575" cy="4560578"/>
                <a:chOff x="6096000" y="1689052"/>
                <a:chExt cx="5616575" cy="4560578"/>
              </a:xfrm>
            </p:grpSpPr>
            <p:sp>
              <p:nvSpPr>
                <p:cNvPr id="9" name="矩形 8"/>
                <p:cNvSpPr/>
                <p:nvPr/>
              </p:nvSpPr>
              <p:spPr>
                <a:xfrm>
                  <a:off x="6096000" y="1689052"/>
                  <a:ext cx="5616575" cy="4440286"/>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242917" y="1842422"/>
                  <a:ext cx="1611074" cy="1941622"/>
                </a:xfrm>
                <a:prstGeom prst="rect">
                  <a:avLst/>
                </a:prstGeom>
              </p:spPr>
              <p:txBody>
                <a:bodyPr wrap="square">
                  <a:spAutoFit/>
                </a:bodyPr>
                <a:lstStyle/>
                <a:p>
                  <a:pPr>
                    <a:lnSpc>
                      <a:spcPct val="200000"/>
                    </a:lnSpc>
                  </a:pPr>
                  <a:r>
                    <a:rPr lang="en-US" altLang="zh-CN" sz="1600" b="1" dirty="0"/>
                    <a:t>Key point</a:t>
                  </a:r>
                  <a:endParaRPr lang="en-US" altLang="zh-CN" sz="1600" b="1" dirty="0"/>
                </a:p>
                <a:p>
                  <a:pPr>
                    <a:lnSpc>
                      <a:spcPct val="150000"/>
                    </a:lnSpc>
                  </a:pPr>
                  <a:r>
                    <a:rPr lang="zh-CN" altLang="en-US" sz="1200" dirty="0"/>
                    <a:t>尽管NAFLD患者最常见的死亡原因是心血管疾病，但NAFLD增加HCC、肝移植等肝脏相关的死亡</a:t>
                  </a:r>
                  <a:endParaRPr lang="zh-CN" altLang="en-US" sz="1200" dirty="0"/>
                </a:p>
              </p:txBody>
            </p:sp>
            <p:sp>
              <p:nvSpPr>
                <p:cNvPr id="28" name="矩形 27"/>
                <p:cNvSpPr/>
                <p:nvPr/>
              </p:nvSpPr>
              <p:spPr>
                <a:xfrm>
                  <a:off x="8119162" y="1922113"/>
                  <a:ext cx="1611074" cy="2495620"/>
                </a:xfrm>
                <a:prstGeom prst="rect">
                  <a:avLst/>
                </a:prstGeom>
              </p:spPr>
              <p:txBody>
                <a:bodyPr wrap="square">
                  <a:spAutoFit/>
                </a:bodyPr>
                <a:lstStyle/>
                <a:p>
                  <a:pPr>
                    <a:lnSpc>
                      <a:spcPct val="200000"/>
                    </a:lnSpc>
                  </a:pPr>
                  <a:r>
                    <a:rPr lang="en-US" altLang="zh-CN" sz="1600" b="1" dirty="0"/>
                    <a:t>Key point</a:t>
                  </a:r>
                  <a:endParaRPr lang="en-US" altLang="zh-CN" sz="1600" b="1" dirty="0"/>
                </a:p>
                <a:p>
                  <a:pPr>
                    <a:lnSpc>
                      <a:spcPct val="150000"/>
                    </a:lnSpc>
                  </a:pPr>
                  <a:r>
                    <a:rPr lang="zh-CN" altLang="en-US" sz="1200" dirty="0"/>
                    <a:t>一些</a:t>
                  </a:r>
                  <a:r>
                    <a:rPr lang="en-US" altLang="zh-CN" sz="1200" dirty="0"/>
                    <a:t>NAFLD</a:t>
                  </a:r>
                  <a:r>
                    <a:rPr lang="zh-CN" altLang="en-US" sz="1200" dirty="0"/>
                    <a:t>患者既不超重也不肥胖，被认为是瘦型</a:t>
                  </a:r>
                  <a:r>
                    <a:rPr lang="en-US" altLang="zh-CN" sz="1200" dirty="0"/>
                    <a:t>NAFLD</a:t>
                  </a:r>
                  <a:r>
                    <a:rPr lang="zh-CN" altLang="en-US" sz="1200" dirty="0"/>
                    <a:t>，这体现了疾病的异质性。瘦型</a:t>
                  </a:r>
                  <a:r>
                    <a:rPr lang="en-US" altLang="zh-CN" sz="1200" dirty="0"/>
                    <a:t>NAFLD</a:t>
                  </a:r>
                  <a:r>
                    <a:rPr lang="zh-CN" altLang="en-US" sz="1200" dirty="0"/>
                    <a:t>认为具有更差的预后。</a:t>
                  </a:r>
                  <a:endParaRPr lang="zh-CN" altLang="en-US" sz="1200" dirty="0"/>
                </a:p>
                <a:p>
                  <a:pPr>
                    <a:lnSpc>
                      <a:spcPct val="150000"/>
                    </a:lnSpc>
                  </a:pPr>
                  <a:endParaRPr lang="zh-CN" altLang="en-US" sz="1200" dirty="0"/>
                </a:p>
              </p:txBody>
            </p:sp>
            <p:sp>
              <p:nvSpPr>
                <p:cNvPr id="30" name="矩形: 圆角 29"/>
                <p:cNvSpPr/>
                <p:nvPr/>
              </p:nvSpPr>
              <p:spPr>
                <a:xfrm>
                  <a:off x="6199425" y="4173918"/>
                  <a:ext cx="1611074" cy="1834433"/>
                </a:xfrm>
                <a:prstGeom prst="roundRect">
                  <a:avLst>
                    <a:gd name="adj" fmla="val 6171"/>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7993695" y="4364889"/>
                  <a:ext cx="1789469" cy="1643461"/>
                </a:xfrm>
                <a:prstGeom prst="roundRect">
                  <a:avLst>
                    <a:gd name="adj" fmla="val 6171"/>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9948261" y="4173917"/>
                  <a:ext cx="1718067" cy="1834433"/>
                </a:xfrm>
                <a:prstGeom prst="roundRect">
                  <a:avLst>
                    <a:gd name="adj" fmla="val 6171"/>
                  </a:avLst>
                </a:prstGeom>
                <a:solidFill>
                  <a:srgbClr val="F9E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217523" y="4187004"/>
                  <a:ext cx="1611074" cy="1663340"/>
                </a:xfrm>
                <a:prstGeom prst="rect">
                  <a:avLst/>
                </a:prstGeom>
              </p:spPr>
              <p:txBody>
                <a:bodyPr wrap="square">
                  <a:spAutoFit/>
                </a:bodyPr>
                <a:lstStyle/>
                <a:p>
                  <a:pPr>
                    <a:lnSpc>
                      <a:spcPct val="200000"/>
                    </a:lnSpc>
                  </a:pPr>
                  <a:r>
                    <a:rPr lang="en-US" altLang="zh-CN" sz="1600" b="1" dirty="0"/>
                    <a:t>Key point</a:t>
                  </a:r>
                  <a:endParaRPr lang="en-US" altLang="zh-CN" sz="1600" b="1" dirty="0"/>
                </a:p>
                <a:p>
                  <a:pPr>
                    <a:lnSpc>
                      <a:spcPct val="150000"/>
                    </a:lnSpc>
                  </a:pPr>
                  <a:r>
                    <a:rPr lang="zh-CN" altLang="en-US" sz="1200" dirty="0">
                      <a:latin typeface="Arial" panose="020B0604020202020204" pitchFamily="34" charset="0"/>
                    </a:rPr>
                    <a:t>研究表明，与健康人群和其他病因的肝病患者相比，</a:t>
                  </a:r>
                  <a:r>
                    <a:rPr lang="en-US" altLang="zh-CN" sz="1200" dirty="0">
                      <a:latin typeface="Arial" panose="020B0604020202020204" pitchFamily="34" charset="0"/>
                    </a:rPr>
                    <a:t>NAFLD</a:t>
                  </a:r>
                  <a:r>
                    <a:rPr lang="zh-CN" altLang="en-US" sz="1200" dirty="0">
                      <a:latin typeface="Arial" panose="020B0604020202020204" pitchFamily="34" charset="0"/>
                    </a:rPr>
                    <a:t>患者的</a:t>
                  </a:r>
                  <a:r>
                    <a:rPr lang="en-US" altLang="zh-CN" sz="1200" dirty="0" err="1">
                      <a:latin typeface="Arial" panose="020B0604020202020204" pitchFamily="34" charset="0"/>
                    </a:rPr>
                    <a:t>HRQoL</a:t>
                  </a:r>
                  <a:r>
                    <a:rPr lang="zh-CN" altLang="en-US" sz="1200" dirty="0">
                      <a:latin typeface="Arial" panose="020B0604020202020204" pitchFamily="34" charset="0"/>
                    </a:rPr>
                    <a:t>减少。</a:t>
                  </a:r>
                  <a:endParaRPr lang="zh-CN" altLang="en-US" sz="1200" dirty="0"/>
                </a:p>
              </p:txBody>
            </p:sp>
            <p:sp>
              <p:nvSpPr>
                <p:cNvPr id="34" name="矩形 33"/>
                <p:cNvSpPr/>
                <p:nvPr/>
              </p:nvSpPr>
              <p:spPr>
                <a:xfrm>
                  <a:off x="9986567" y="1866316"/>
                  <a:ext cx="1611074" cy="1664623"/>
                </a:xfrm>
                <a:prstGeom prst="rect">
                  <a:avLst/>
                </a:prstGeom>
              </p:spPr>
              <p:txBody>
                <a:bodyPr wrap="square">
                  <a:spAutoFit/>
                </a:bodyPr>
                <a:lstStyle/>
                <a:p>
                  <a:pPr>
                    <a:lnSpc>
                      <a:spcPct val="200000"/>
                    </a:lnSpc>
                  </a:pPr>
                  <a:r>
                    <a:rPr lang="en-US" altLang="zh-CN" sz="1600" b="1"/>
                    <a:t>Key point</a:t>
                  </a:r>
                  <a:endParaRPr lang="en-US" altLang="zh-CN" sz="1600" b="1"/>
                </a:p>
                <a:p>
                  <a:pPr>
                    <a:lnSpc>
                      <a:spcPct val="150000"/>
                    </a:lnSpc>
                  </a:pPr>
                  <a:r>
                    <a:rPr lang="zh-CN" altLang="en-US" sz="1200"/>
                    <a:t>模型显示：</a:t>
                  </a:r>
                  <a:r>
                    <a:rPr lang="en-US" altLang="zh-CN" sz="1200">
                      <a:latin typeface="Arial" panose="020B0604020202020204" pitchFamily="34" charset="0"/>
                    </a:rPr>
                    <a:t>NAFLD</a:t>
                  </a:r>
                  <a:r>
                    <a:rPr lang="zh-CN" altLang="en-US" sz="1200">
                      <a:latin typeface="Arial" panose="020B0604020202020204" pitchFamily="34" charset="0"/>
                    </a:rPr>
                    <a:t>的全球负担将继续增加，预计在中国患病率的增幅最大。</a:t>
                  </a:r>
                  <a:endParaRPr lang="zh-CN" altLang="en-US" sz="1200" dirty="0"/>
                </a:p>
              </p:txBody>
            </p:sp>
            <p:sp>
              <p:nvSpPr>
                <p:cNvPr id="35" name="矩形 34"/>
                <p:cNvSpPr/>
                <p:nvPr/>
              </p:nvSpPr>
              <p:spPr>
                <a:xfrm>
                  <a:off x="8130082" y="4308008"/>
                  <a:ext cx="1611074" cy="1941622"/>
                </a:xfrm>
                <a:prstGeom prst="rect">
                  <a:avLst/>
                </a:prstGeom>
              </p:spPr>
              <p:txBody>
                <a:bodyPr wrap="square">
                  <a:spAutoFit/>
                </a:bodyPr>
                <a:lstStyle/>
                <a:p>
                  <a:pPr>
                    <a:lnSpc>
                      <a:spcPct val="200000"/>
                    </a:lnSpc>
                  </a:pPr>
                  <a:r>
                    <a:rPr lang="en-US" altLang="zh-CN" sz="1600" b="1" dirty="0"/>
                    <a:t>Key point</a:t>
                  </a:r>
                  <a:endParaRPr lang="en-US" altLang="zh-CN" sz="1600" b="1" dirty="0"/>
                </a:p>
                <a:p>
                  <a:pPr>
                    <a:lnSpc>
                      <a:spcPct val="150000"/>
                    </a:lnSpc>
                  </a:pPr>
                  <a:r>
                    <a:rPr lang="zh-CN" altLang="en-US" sz="1200" dirty="0"/>
                    <a:t>为了最好地评估</a:t>
                  </a:r>
                  <a:r>
                    <a:rPr lang="en-US" altLang="zh-CN" sz="1200" dirty="0"/>
                    <a:t>NAFLD</a:t>
                  </a:r>
                  <a:r>
                    <a:rPr lang="zh-CN" altLang="en-US" sz="1200" dirty="0"/>
                    <a:t>的风险和进展，应该同时使用</a:t>
                  </a:r>
                  <a:r>
                    <a:rPr lang="en-US" altLang="zh-CN" sz="1200" dirty="0"/>
                    <a:t>BMI</a:t>
                  </a:r>
                  <a:r>
                    <a:rPr lang="zh-CN" altLang="en-US" sz="1200" dirty="0"/>
                    <a:t>和腰围两种测量方法。</a:t>
                  </a:r>
                  <a:endParaRPr lang="zh-CN" altLang="en-US" sz="1200" dirty="0"/>
                </a:p>
                <a:p>
                  <a:pPr>
                    <a:lnSpc>
                      <a:spcPct val="150000"/>
                    </a:lnSpc>
                  </a:pPr>
                  <a:endParaRPr lang="zh-CN" altLang="en-US" sz="1200" dirty="0"/>
                </a:p>
              </p:txBody>
            </p:sp>
            <p:sp>
              <p:nvSpPr>
                <p:cNvPr id="36" name="矩形 35"/>
                <p:cNvSpPr/>
                <p:nvPr/>
              </p:nvSpPr>
              <p:spPr>
                <a:xfrm>
                  <a:off x="10016429" y="4152301"/>
                  <a:ext cx="1611074" cy="1664623"/>
                </a:xfrm>
                <a:prstGeom prst="rect">
                  <a:avLst/>
                </a:prstGeom>
              </p:spPr>
              <p:txBody>
                <a:bodyPr wrap="square">
                  <a:spAutoFit/>
                </a:bodyPr>
                <a:lstStyle/>
                <a:p>
                  <a:pPr>
                    <a:lnSpc>
                      <a:spcPct val="200000"/>
                    </a:lnSpc>
                  </a:pPr>
                  <a:r>
                    <a:rPr lang="en-US" altLang="zh-CN" sz="1600" b="1" dirty="0"/>
                    <a:t>Key point</a:t>
                  </a:r>
                  <a:endParaRPr lang="en-US" altLang="zh-CN" sz="1600" b="1" dirty="0"/>
                </a:p>
                <a:p>
                  <a:pPr>
                    <a:lnSpc>
                      <a:spcPct val="150000"/>
                    </a:lnSpc>
                  </a:pPr>
                  <a:r>
                    <a:rPr lang="zh-CN" altLang="en-US" sz="1200" dirty="0"/>
                    <a:t>估</a:t>
                  </a:r>
                  <a:r>
                    <a:rPr lang="en-US" altLang="zh-CN" sz="1200" dirty="0"/>
                    <a:t>NAFLD</a:t>
                  </a:r>
                  <a:r>
                    <a:rPr lang="zh-CN" altLang="en-US" sz="1200" dirty="0"/>
                    <a:t>的患病率随着肥胖的增加而增加，估计全球患病率为</a:t>
                  </a:r>
                  <a:r>
                    <a:rPr lang="en-US" altLang="zh-CN" sz="1200" dirty="0"/>
                    <a:t>25%</a:t>
                  </a:r>
                  <a:r>
                    <a:rPr lang="zh-CN" altLang="en-US" sz="1200" dirty="0"/>
                    <a:t>。</a:t>
                  </a:r>
                  <a:endParaRPr lang="zh-CN" altLang="en-US" sz="1200" dirty="0"/>
                </a:p>
              </p:txBody>
            </p:sp>
          </p:grpSp>
        </p:grpSp>
      </p:grpSp>
      <p:sp>
        <p:nvSpPr>
          <p:cNvPr id="37" name="矩形 36"/>
          <p:cNvSpPr/>
          <p:nvPr/>
        </p:nvSpPr>
        <p:spPr>
          <a:xfrm>
            <a:off x="1690810" y="2153664"/>
            <a:ext cx="3164840" cy="337185"/>
          </a:xfrm>
          <a:prstGeom prst="rect">
            <a:avLst/>
          </a:prstGeom>
        </p:spPr>
        <p:txBody>
          <a:bodyPr wrap="none">
            <a:spAutoFit/>
          </a:bodyPr>
          <a:lstStyle/>
          <a:p>
            <a:r>
              <a:rPr lang="zh-CN" altLang="en-US" sz="1600" b="1" kern="100" spc="300" dirty="0">
                <a:latin typeface="Calibri" panose="020F0502020204030204" pitchFamily="34" charset="0"/>
                <a:ea typeface="宋体" panose="02010600030101010101" pitchFamily="2" charset="-122"/>
                <a:cs typeface="Times New Roman" panose="02020603050405020304" charset="0"/>
              </a:rPr>
              <a:t>男性的</a:t>
            </a:r>
            <a:r>
              <a:rPr lang="en-US" altLang="zh-CN" sz="1600" b="1" kern="100" spc="300" dirty="0">
                <a:latin typeface="Calibri" panose="020F0502020204030204" pitchFamily="34" charset="0"/>
                <a:ea typeface="宋体" panose="02010600030101010101" pitchFamily="2" charset="-122"/>
                <a:cs typeface="Times New Roman" panose="02020603050405020304" charset="0"/>
              </a:rPr>
              <a:t>MAFLD</a:t>
            </a:r>
            <a:r>
              <a:rPr lang="zh-CN" altLang="en-US" sz="1600" b="1" kern="100" spc="300" dirty="0">
                <a:latin typeface="Calibri" panose="020F0502020204030204" pitchFamily="34" charset="0"/>
                <a:ea typeface="宋体" panose="02010600030101010101" pitchFamily="2" charset="-122"/>
                <a:cs typeface="Times New Roman" panose="02020603050405020304" charset="0"/>
              </a:rPr>
              <a:t>的患病率更高</a:t>
            </a:r>
            <a:endParaRPr lang="zh-CN" altLang="en-US" sz="1600" b="1" kern="100" spc="300" dirty="0">
              <a:latin typeface="Calibri" panose="020F0502020204030204" pitchFamily="3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65391" y="4884906"/>
            <a:ext cx="5040000" cy="138000"/>
          </a:xfrm>
          <a:prstGeom prst="rect">
            <a:avLst/>
          </a:prstGeom>
          <a:solidFill>
            <a:srgbClr val="FAC4A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5392" y="5217610"/>
            <a:ext cx="5040000" cy="138000"/>
          </a:xfrm>
          <a:prstGeom prst="rect">
            <a:avLst/>
          </a:prstGeom>
          <a:solidFill>
            <a:srgbClr val="FAC4A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5392" y="4557078"/>
            <a:ext cx="5040000" cy="138000"/>
          </a:xfrm>
          <a:prstGeom prst="rect">
            <a:avLst/>
          </a:prstGeom>
          <a:solidFill>
            <a:srgbClr val="FAC4A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2"/>
          <p:cNvPicPr>
            <a:picLocks noChangeAspect="1" noChangeArrowheads="1"/>
          </p:cNvPicPr>
          <p:nvPr>
            <p:custDataLst>
              <p:tags r:id="rId1"/>
            </p:custDataLst>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9347" t="15919" r="16838" b="26099"/>
          <a:stretch>
            <a:fillRect/>
          </a:stretch>
        </p:blipFill>
        <p:spPr bwMode="auto">
          <a:xfrm>
            <a:off x="613449" y="2415374"/>
            <a:ext cx="5220001" cy="3423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rrowheads="1"/>
          </p:cNvSpPr>
          <p:nvPr/>
        </p:nvSpPr>
        <p:spPr bwMode="auto">
          <a:xfrm>
            <a:off x="602337" y="6266117"/>
            <a:ext cx="5603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t>J Gen Intern Med 2019 Dec;34(12)   DOI：10.1007/s11606-019-05340-9 </a:t>
            </a:r>
            <a:endParaRPr lang="zh-CN" altLang="en-US" sz="1200" dirty="0"/>
          </a:p>
        </p:txBody>
      </p:sp>
      <p:pic>
        <p:nvPicPr>
          <p:cNvPr id="10" name="Picture 2" descr="Journal of Internal Medicine branding b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91" y="832581"/>
            <a:ext cx="4434748" cy="473040"/>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
          <p:cNvSpPr txBox="1">
            <a:spLocks noChangeArrowheads="1"/>
          </p:cNvSpPr>
          <p:nvPr/>
        </p:nvSpPr>
        <p:spPr bwMode="auto">
          <a:xfrm>
            <a:off x="2982587" y="747518"/>
            <a:ext cx="12860338"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spc="300" dirty="0">
                <a:solidFill>
                  <a:srgbClr val="C00000"/>
                </a:solidFill>
              </a:rPr>
              <a:t>美国研究显示：</a:t>
            </a:r>
            <a:r>
              <a:rPr lang="en-US" altLang="zh-CN" sz="2000" b="1" spc="300" dirty="0">
                <a:solidFill>
                  <a:srgbClr val="C00000"/>
                </a:solidFill>
              </a:rPr>
              <a:t>43-55</a:t>
            </a:r>
            <a:r>
              <a:rPr lang="zh-CN" altLang="en-US" sz="2000" b="1" spc="300" dirty="0">
                <a:solidFill>
                  <a:srgbClr val="C00000"/>
                </a:solidFill>
              </a:rPr>
              <a:t>岁中年受访者</a:t>
            </a:r>
            <a:r>
              <a:rPr lang="en-US" altLang="zh-CN" sz="2000" b="1" dirty="0">
                <a:solidFill>
                  <a:srgbClr val="C00000"/>
                </a:solidFill>
              </a:rPr>
              <a:t>MAFLD</a:t>
            </a:r>
            <a:r>
              <a:rPr lang="zh-CN" altLang="en-US" sz="2000" b="1" spc="300" dirty="0">
                <a:solidFill>
                  <a:srgbClr val="C00000"/>
                </a:solidFill>
              </a:rPr>
              <a:t>的知晓率仅为</a:t>
            </a:r>
            <a:r>
              <a:rPr lang="en-US" altLang="zh-CN" sz="2000" b="1" dirty="0">
                <a:solidFill>
                  <a:srgbClr val="C00000"/>
                </a:solidFill>
              </a:rPr>
              <a:t>2.4%</a:t>
            </a:r>
            <a:endParaRPr lang="en-US" altLang="zh-CN" sz="2000" b="1" dirty="0">
              <a:solidFill>
                <a:srgbClr val="C00000"/>
              </a:solidFill>
            </a:endParaRPr>
          </a:p>
        </p:txBody>
      </p:sp>
      <p:sp>
        <p:nvSpPr>
          <p:cNvPr id="12" name="矩形 11"/>
          <p:cNvSpPr/>
          <p:nvPr/>
        </p:nvSpPr>
        <p:spPr>
          <a:xfrm>
            <a:off x="6426631" y="2386099"/>
            <a:ext cx="5033875" cy="3378810"/>
          </a:xfrm>
          <a:prstGeom prst="rect">
            <a:avLst/>
          </a:prstGeom>
        </p:spPr>
        <p:txBody>
          <a:bodyPr wrap="square">
            <a:spAutoFit/>
          </a:bodyPr>
          <a:lstStyle/>
          <a:p>
            <a:pPr algn="just">
              <a:lnSpc>
                <a:spcPct val="150000"/>
              </a:lnSpc>
              <a:spcAft>
                <a:spcPts val="0"/>
              </a:spcAft>
            </a:pPr>
            <a:r>
              <a:rPr lang="zh-CN" altLang="zh-CN" sz="1600" kern="100" spc="300" dirty="0">
                <a:latin typeface="+mn-ea"/>
                <a:cs typeface="Times New Roman" panose="02020603050405020304" charset="0"/>
              </a:rPr>
              <a:t>美国的一项研究显示</a:t>
            </a:r>
            <a:r>
              <a:rPr lang="zh-CN" altLang="zh-CN" sz="1600" kern="100" dirty="0">
                <a:latin typeface="+mn-ea"/>
                <a:cs typeface="Times New Roman" panose="02020603050405020304" charset="0"/>
              </a:rPr>
              <a:t>，</a:t>
            </a:r>
            <a:r>
              <a:rPr lang="en-US" altLang="zh-CN" sz="1600" b="1" kern="100" dirty="0">
                <a:latin typeface="+mn-ea"/>
                <a:cs typeface="Times New Roman" panose="02020603050405020304" charset="0"/>
              </a:rPr>
              <a:t>667</a:t>
            </a:r>
            <a:r>
              <a:rPr lang="zh-CN" altLang="zh-CN" sz="1600" b="1" kern="100" spc="300" dirty="0">
                <a:latin typeface="+mn-ea"/>
                <a:cs typeface="Times New Roman" panose="02020603050405020304" charset="0"/>
              </a:rPr>
              <a:t>名有</a:t>
            </a:r>
            <a:r>
              <a:rPr lang="en-US" altLang="zh-CN" sz="1600" b="1" kern="100" spc="300" dirty="0">
                <a:latin typeface="+mn-ea"/>
                <a:cs typeface="Times New Roman" panose="02020603050405020304" charset="0"/>
              </a:rPr>
              <a:t>CT</a:t>
            </a:r>
            <a:r>
              <a:rPr lang="zh-CN" altLang="zh-CN" sz="1600" b="1" kern="100" spc="300" dirty="0">
                <a:latin typeface="+mn-ea"/>
                <a:cs typeface="Times New Roman" panose="02020603050405020304" charset="0"/>
              </a:rPr>
              <a:t>定义的</a:t>
            </a:r>
            <a:r>
              <a:rPr lang="en-US" altLang="zh-CN" sz="1600" b="1" kern="100" dirty="0">
                <a:latin typeface="+mn-ea"/>
                <a:cs typeface="Times New Roman" panose="02020603050405020304" charset="0"/>
              </a:rPr>
              <a:t>43-55</a:t>
            </a:r>
            <a:r>
              <a:rPr lang="zh-CN" altLang="en-US" sz="1600" b="1" kern="100" spc="300" dirty="0">
                <a:latin typeface="+mn-ea"/>
                <a:cs typeface="Times New Roman" panose="02020603050405020304" charset="0"/>
              </a:rPr>
              <a:t>岁的</a:t>
            </a:r>
            <a:r>
              <a:rPr lang="en-US" altLang="zh-CN" sz="1600" b="1" kern="100" dirty="0">
                <a:latin typeface="+mn-ea"/>
                <a:cs typeface="Times New Roman" panose="02020603050405020304" charset="0"/>
              </a:rPr>
              <a:t>NAFLD</a:t>
            </a:r>
            <a:r>
              <a:rPr lang="zh-CN" altLang="zh-CN" sz="1600" b="1" kern="100" spc="300" dirty="0">
                <a:latin typeface="+mn-ea"/>
                <a:cs typeface="Times New Roman" panose="02020603050405020304" charset="0"/>
              </a:rPr>
              <a:t>患者中</a:t>
            </a:r>
            <a:r>
              <a:rPr lang="zh-CN" altLang="zh-CN" sz="1600" b="1" kern="100" dirty="0">
                <a:latin typeface="+mn-ea"/>
                <a:cs typeface="Times New Roman" panose="02020603050405020304" charset="0"/>
              </a:rPr>
              <a:t>，</a:t>
            </a:r>
            <a:r>
              <a:rPr lang="zh-CN" altLang="zh-CN" sz="1600" b="1" kern="100" spc="300" dirty="0">
                <a:latin typeface="+mn-ea"/>
                <a:cs typeface="Times New Roman" panose="02020603050405020304" charset="0"/>
              </a:rPr>
              <a:t>仅有</a:t>
            </a:r>
            <a:r>
              <a:rPr lang="en-US" altLang="zh-CN" sz="1600" b="1" kern="100" spc="300" dirty="0">
                <a:latin typeface="+mn-ea"/>
                <a:cs typeface="Times New Roman" panose="02020603050405020304" charset="0"/>
              </a:rPr>
              <a:t>16</a:t>
            </a:r>
            <a:r>
              <a:rPr lang="zh-CN" altLang="zh-CN" sz="1600" b="1" kern="100" spc="300" dirty="0">
                <a:latin typeface="+mn-ea"/>
                <a:cs typeface="Times New Roman" panose="02020603050405020304" charset="0"/>
              </a:rPr>
              <a:t>名</a:t>
            </a:r>
            <a:r>
              <a:rPr lang="zh-CN" altLang="zh-CN" sz="1600" b="1" kern="100" dirty="0">
                <a:latin typeface="+mn-ea"/>
                <a:cs typeface="Times New Roman" panose="02020603050405020304" charset="0"/>
              </a:rPr>
              <a:t>（</a:t>
            </a:r>
            <a:r>
              <a:rPr lang="en-US" altLang="zh-CN" sz="1600" b="1" kern="100" dirty="0">
                <a:latin typeface="+mn-ea"/>
                <a:cs typeface="Times New Roman" panose="02020603050405020304" charset="0"/>
              </a:rPr>
              <a:t>2.4%</a:t>
            </a:r>
            <a:r>
              <a:rPr lang="zh-CN" altLang="zh-CN" sz="1600" b="1" kern="100" dirty="0">
                <a:latin typeface="+mn-ea"/>
                <a:cs typeface="Times New Roman" panose="02020603050405020304" charset="0"/>
              </a:rPr>
              <a:t>）</a:t>
            </a:r>
            <a:r>
              <a:rPr lang="zh-CN" altLang="zh-CN" sz="1600" b="1" kern="100" spc="300" dirty="0">
                <a:latin typeface="+mn-ea"/>
                <a:cs typeface="Times New Roman" panose="02020603050405020304" charset="0"/>
              </a:rPr>
              <a:t>受试者知晓</a:t>
            </a:r>
            <a:r>
              <a:rPr lang="en-US" altLang="zh-CN" sz="1600" b="1" kern="100" dirty="0">
                <a:latin typeface="+mn-ea"/>
                <a:cs typeface="Times New Roman" panose="02020603050405020304" charset="0"/>
              </a:rPr>
              <a:t>NAFLD</a:t>
            </a:r>
            <a:r>
              <a:rPr lang="zh-CN" altLang="zh-CN" sz="1600" b="1" kern="100" spc="300" dirty="0">
                <a:latin typeface="+mn-ea"/>
                <a:cs typeface="Times New Roman" panose="02020603050405020304" charset="0"/>
              </a:rPr>
              <a:t>诊断</a:t>
            </a:r>
            <a:r>
              <a:rPr lang="zh-CN" altLang="zh-CN" sz="1600" kern="100" spc="300" dirty="0">
                <a:latin typeface="+mn-ea"/>
                <a:cs typeface="Times New Roman" panose="02020603050405020304" charset="0"/>
              </a:rPr>
              <a:t>。在中重度肝脂肪变性患者中</a:t>
            </a:r>
            <a:r>
              <a:rPr lang="zh-CN" altLang="zh-CN" sz="1600" kern="100" dirty="0">
                <a:latin typeface="+mn-ea"/>
                <a:cs typeface="Times New Roman" panose="02020603050405020304" charset="0"/>
              </a:rPr>
              <a:t>，</a:t>
            </a:r>
            <a:r>
              <a:rPr lang="en-US" altLang="zh-CN" sz="1600" kern="100" dirty="0">
                <a:latin typeface="+mn-ea"/>
                <a:cs typeface="Times New Roman" panose="02020603050405020304" charset="0"/>
              </a:rPr>
              <a:t>272</a:t>
            </a:r>
            <a:r>
              <a:rPr lang="zh-CN" altLang="zh-CN" sz="1600" kern="100" spc="300" dirty="0">
                <a:latin typeface="+mn-ea"/>
                <a:cs typeface="Times New Roman" panose="02020603050405020304" charset="0"/>
              </a:rPr>
              <a:t>名参与者中仅有</a:t>
            </a:r>
            <a:r>
              <a:rPr lang="en-US" altLang="zh-CN" sz="1600" kern="100" spc="300" dirty="0">
                <a:latin typeface="+mn-ea"/>
                <a:cs typeface="Times New Roman" panose="02020603050405020304" charset="0"/>
              </a:rPr>
              <a:t>5</a:t>
            </a:r>
            <a:r>
              <a:rPr lang="zh-CN" altLang="zh-CN" sz="1600" kern="100" spc="300" dirty="0">
                <a:latin typeface="+mn-ea"/>
                <a:cs typeface="Times New Roman" panose="02020603050405020304" charset="0"/>
              </a:rPr>
              <a:t>名</a:t>
            </a:r>
            <a:r>
              <a:rPr lang="zh-CN" altLang="zh-CN" sz="1600" kern="100" dirty="0">
                <a:latin typeface="+mn-ea"/>
                <a:cs typeface="Times New Roman" panose="02020603050405020304" charset="0"/>
              </a:rPr>
              <a:t>（</a:t>
            </a:r>
            <a:r>
              <a:rPr lang="en-US" altLang="zh-CN" sz="1600" kern="100" dirty="0">
                <a:latin typeface="+mn-ea"/>
                <a:cs typeface="Times New Roman" panose="02020603050405020304" charset="0"/>
              </a:rPr>
              <a:t>1.8%</a:t>
            </a:r>
            <a:r>
              <a:rPr lang="zh-CN" altLang="zh-CN" sz="1600" kern="100" dirty="0">
                <a:latin typeface="+mn-ea"/>
                <a:cs typeface="Times New Roman" panose="02020603050405020304" charset="0"/>
              </a:rPr>
              <a:t>）</a:t>
            </a:r>
            <a:r>
              <a:rPr lang="zh-CN" altLang="zh-CN" sz="1600" kern="100" spc="300" dirty="0">
                <a:latin typeface="+mn-ea"/>
                <a:cs typeface="Times New Roman" panose="02020603050405020304" charset="0"/>
              </a:rPr>
              <a:t>知晓</a:t>
            </a:r>
            <a:r>
              <a:rPr lang="en-US" altLang="zh-CN" sz="1600" kern="100" dirty="0">
                <a:latin typeface="+mn-ea"/>
                <a:cs typeface="Times New Roman" panose="02020603050405020304" charset="0"/>
              </a:rPr>
              <a:t>NAFLD</a:t>
            </a:r>
            <a:r>
              <a:rPr lang="zh-CN" altLang="zh-CN" sz="1600" kern="100" spc="300" dirty="0">
                <a:latin typeface="+mn-ea"/>
                <a:cs typeface="Times New Roman" panose="02020603050405020304" charset="0"/>
              </a:rPr>
              <a:t>诊断。这项研究显示，无症状成人肝脏脂肪变性人群对</a:t>
            </a:r>
            <a:r>
              <a:rPr lang="zh-CN" altLang="en-US" sz="1600" kern="100" spc="300" dirty="0">
                <a:latin typeface="+mn-ea"/>
                <a:cs typeface="Times New Roman" panose="02020603050405020304" charset="0"/>
              </a:rPr>
              <a:t>脂肪性肝病</a:t>
            </a:r>
            <a:r>
              <a:rPr lang="zh-CN" altLang="zh-CN" sz="1600" kern="100" spc="300" dirty="0">
                <a:latin typeface="+mn-ea"/>
                <a:cs typeface="Times New Roman" panose="02020603050405020304" charset="0"/>
              </a:rPr>
              <a:t>的认识甚少，虽然代谢综合征和高血压与</a:t>
            </a:r>
            <a:r>
              <a:rPr lang="en-US" altLang="zh-CN" sz="1600" kern="100" spc="300" dirty="0">
                <a:latin typeface="+mn-ea"/>
                <a:cs typeface="Times New Roman" panose="02020603050405020304" charset="0"/>
              </a:rPr>
              <a:t>NAFLD</a:t>
            </a:r>
            <a:r>
              <a:rPr lang="zh-CN" altLang="zh-CN" sz="1600" kern="100" spc="300" dirty="0">
                <a:latin typeface="+mn-ea"/>
                <a:cs typeface="Times New Roman" panose="02020603050405020304" charset="0"/>
              </a:rPr>
              <a:t>知晓率的增加有关，但是</a:t>
            </a:r>
            <a:r>
              <a:rPr lang="zh-CN" altLang="zh-CN" sz="1600" b="1" kern="100" spc="300" dirty="0">
                <a:latin typeface="+mn-ea"/>
                <a:cs typeface="Times New Roman" panose="02020603050405020304" charset="0"/>
              </a:rPr>
              <a:t>即使参与者的代谢危险因素、严重肝病和死亡风险增加，其</a:t>
            </a:r>
            <a:r>
              <a:rPr lang="en-US" altLang="zh-CN" sz="1600" b="1" kern="100" dirty="0">
                <a:latin typeface="+mn-ea"/>
                <a:cs typeface="Times New Roman" panose="02020603050405020304" charset="0"/>
              </a:rPr>
              <a:t>NAFLD</a:t>
            </a:r>
            <a:r>
              <a:rPr lang="zh-CN" altLang="zh-CN" sz="1600" b="1" kern="100" spc="300" dirty="0">
                <a:latin typeface="+mn-ea"/>
                <a:cs typeface="Times New Roman" panose="02020603050405020304" charset="0"/>
              </a:rPr>
              <a:t>知晓率仍然很低。</a:t>
            </a:r>
            <a:endParaRPr lang="zh-CN" altLang="zh-CN" sz="1600" b="1" kern="100" spc="300" dirty="0">
              <a:latin typeface="+mn-ea"/>
              <a:cs typeface="Times New Roman" panose="02020603050405020304" charset="0"/>
            </a:endParaRPr>
          </a:p>
        </p:txBody>
      </p:sp>
      <p:sp>
        <p:nvSpPr>
          <p:cNvPr id="13" name="矩形 12"/>
          <p:cNvSpPr/>
          <p:nvPr/>
        </p:nvSpPr>
        <p:spPr>
          <a:xfrm>
            <a:off x="6206212" y="1765226"/>
            <a:ext cx="5506363" cy="4267309"/>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27110" y="1869268"/>
            <a:ext cx="4718685" cy="398780"/>
          </a:xfrm>
          <a:prstGeom prst="rect">
            <a:avLst/>
          </a:prstGeom>
        </p:spPr>
        <p:txBody>
          <a:bodyPr wrap="none">
            <a:spAutoFit/>
          </a:bodyPr>
          <a:lstStyle/>
          <a:p>
            <a:r>
              <a:rPr lang="zh-CN" altLang="en-US" sz="2000" b="1" spc="300" dirty="0"/>
              <a:t>高危患者</a:t>
            </a:r>
            <a:r>
              <a:rPr lang="en-US" altLang="zh-CN" sz="2000" b="1" spc="300" dirty="0"/>
              <a:t>MAFLD</a:t>
            </a:r>
            <a:r>
              <a:rPr lang="zh-CN" altLang="en-US" sz="2000" b="1" spc="300" dirty="0"/>
              <a:t>的认知率仍然很低</a:t>
            </a:r>
            <a:endParaRPr lang="zh-CN" altLang="en-US" sz="2000" b="1" spc="300" dirty="0"/>
          </a:p>
        </p:txBody>
      </p:sp>
      <p:sp>
        <p:nvSpPr>
          <p:cNvPr id="15" name="矩形 14"/>
          <p:cNvSpPr/>
          <p:nvPr/>
        </p:nvSpPr>
        <p:spPr>
          <a:xfrm>
            <a:off x="613449" y="1879442"/>
            <a:ext cx="5388610" cy="337185"/>
          </a:xfrm>
          <a:prstGeom prst="rect">
            <a:avLst/>
          </a:prstGeom>
        </p:spPr>
        <p:txBody>
          <a:bodyPr wrap="none">
            <a:spAutoFit/>
          </a:bodyPr>
          <a:lstStyle/>
          <a:p>
            <a:r>
              <a:rPr lang="zh-CN" altLang="zh-CN" sz="1600" b="1" kern="100" spc="300" dirty="0">
                <a:latin typeface="+mn-ea"/>
                <a:cs typeface="Times New Roman" panose="02020603050405020304" charset="0"/>
              </a:rPr>
              <a:t>代谢综合征和高血压与</a:t>
            </a:r>
            <a:r>
              <a:rPr lang="en-US" altLang="zh-CN" sz="1600" b="1" kern="100" spc="300" dirty="0">
                <a:latin typeface="+mn-ea"/>
                <a:cs typeface="Times New Roman" panose="02020603050405020304" charset="0"/>
              </a:rPr>
              <a:t>MAFLD</a:t>
            </a:r>
            <a:r>
              <a:rPr lang="zh-CN" altLang="zh-CN" sz="1600" b="1" kern="100" spc="300" dirty="0">
                <a:latin typeface="+mn-ea"/>
                <a:cs typeface="Times New Roman" panose="02020603050405020304" charset="0"/>
              </a:rPr>
              <a:t>知晓率的增加有关</a:t>
            </a:r>
            <a:endParaRPr lang="zh-CN" altLang="en-US" sz="1600" b="1" dirty="0"/>
          </a:p>
        </p:txBody>
      </p:sp>
      <p:sp>
        <p:nvSpPr>
          <p:cNvPr id="16" name="矩形 15"/>
          <p:cNvSpPr/>
          <p:nvPr/>
        </p:nvSpPr>
        <p:spPr>
          <a:xfrm>
            <a:off x="515939" y="1769316"/>
            <a:ext cx="5506363" cy="4267309"/>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759200" y="2681691"/>
            <a:ext cx="696686" cy="322766"/>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515938" y="2407842"/>
          <a:ext cx="5368075" cy="3651273"/>
        </p:xfrm>
        <a:graphic>
          <a:graphicData uri="http://schemas.openxmlformats.org/drawingml/2006/chart">
            <c:chart xmlns:c="http://schemas.openxmlformats.org/drawingml/2006/chart" xmlns:r="http://schemas.openxmlformats.org/officeDocument/2006/relationships" r:id="rId1"/>
          </a:graphicData>
        </a:graphic>
      </p:graphicFrame>
      <p:sp>
        <p:nvSpPr>
          <p:cNvPr id="5" name="矩形 4"/>
          <p:cNvSpPr/>
          <p:nvPr/>
        </p:nvSpPr>
        <p:spPr>
          <a:xfrm>
            <a:off x="515938" y="1957497"/>
            <a:ext cx="5499272" cy="4171841"/>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9911" y="880748"/>
            <a:ext cx="14709357"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spc="300" dirty="0">
                <a:solidFill>
                  <a:srgbClr val="C00000"/>
                </a:solidFill>
              </a:rPr>
              <a:t>中国</a:t>
            </a:r>
            <a:r>
              <a:rPr lang="en-US" altLang="zh-CN" sz="2000" b="1" dirty="0">
                <a:solidFill>
                  <a:srgbClr val="C00000"/>
                </a:solidFill>
              </a:rPr>
              <a:t>5000</a:t>
            </a:r>
            <a:r>
              <a:rPr lang="zh-CN" altLang="en-US" sz="2000" b="1" spc="300" dirty="0">
                <a:solidFill>
                  <a:srgbClr val="C00000"/>
                </a:solidFill>
              </a:rPr>
              <a:t>例患者</a:t>
            </a:r>
            <a:r>
              <a:rPr lang="en-US" altLang="zh-CN" sz="2000" b="1" dirty="0">
                <a:solidFill>
                  <a:srgbClr val="C00000"/>
                </a:solidFill>
              </a:rPr>
              <a:t>MAFLD</a:t>
            </a:r>
            <a:r>
              <a:rPr lang="zh-CN" altLang="en-US" sz="2000" b="1" spc="300" dirty="0">
                <a:solidFill>
                  <a:srgbClr val="C00000"/>
                </a:solidFill>
              </a:rPr>
              <a:t>调研，揭示患者疾病认知状态总体较低</a:t>
            </a:r>
            <a:endParaRPr lang="zh-CN" altLang="en-US" sz="2000" b="1" spc="300" dirty="0">
              <a:solidFill>
                <a:srgbClr val="C00000"/>
              </a:solidFill>
            </a:endParaRPr>
          </a:p>
        </p:txBody>
      </p:sp>
      <p:sp>
        <p:nvSpPr>
          <p:cNvPr id="7" name="矩形 6"/>
          <p:cNvSpPr/>
          <p:nvPr/>
        </p:nvSpPr>
        <p:spPr>
          <a:xfrm>
            <a:off x="6381232" y="2187625"/>
            <a:ext cx="5186714" cy="3830955"/>
          </a:xfrm>
          <a:prstGeom prst="rect">
            <a:avLst/>
          </a:prstGeom>
        </p:spPr>
        <p:txBody>
          <a:bodyPr wrap="square">
            <a:spAutoFit/>
          </a:bodyPr>
          <a:lstStyle/>
          <a:p>
            <a:pPr>
              <a:lnSpc>
                <a:spcPct val="150000"/>
              </a:lnSpc>
            </a:pPr>
            <a:r>
              <a:rPr lang="zh-CN" altLang="zh-CN" kern="100" spc="300" dirty="0">
                <a:latin typeface="+mn-ea"/>
                <a:cs typeface="Times New Roman" panose="02020603050405020304" charset="0"/>
              </a:rPr>
              <a:t>由魏来教授、饶慧瑛教授牵头的</a:t>
            </a:r>
            <a:r>
              <a:rPr lang="en-US" altLang="zh-CN" kern="100" dirty="0">
                <a:latin typeface="+mn-ea"/>
              </a:rPr>
              <a:t>MAFLD</a:t>
            </a:r>
            <a:r>
              <a:rPr lang="zh-CN" altLang="zh-CN" kern="100" spc="300" dirty="0">
                <a:latin typeface="+mn-ea"/>
                <a:cs typeface="Times New Roman" panose="02020603050405020304" charset="0"/>
              </a:rPr>
              <a:t>患者生活质量调研项目结果显示，</a:t>
            </a:r>
            <a:r>
              <a:rPr lang="en-US" altLang="zh-CN" kern="100" dirty="0">
                <a:latin typeface="+mn-ea"/>
              </a:rPr>
              <a:t>5000</a:t>
            </a:r>
            <a:r>
              <a:rPr lang="zh-CN" altLang="zh-CN" kern="100" spc="300" dirty="0">
                <a:latin typeface="+mn-ea"/>
                <a:cs typeface="Times New Roman" panose="02020603050405020304" charset="0"/>
              </a:rPr>
              <a:t>多例参与调研的</a:t>
            </a:r>
            <a:r>
              <a:rPr lang="en-US" altLang="zh-CN" kern="100" spc="300" dirty="0">
                <a:latin typeface="+mn-ea"/>
                <a:cs typeface="Times New Roman" panose="02020603050405020304" charset="0"/>
              </a:rPr>
              <a:t>MAFLD</a:t>
            </a:r>
            <a:r>
              <a:rPr lang="zh-CN" altLang="zh-CN" kern="100" spc="300" dirty="0">
                <a:latin typeface="+mn-ea"/>
                <a:cs typeface="Times New Roman" panose="02020603050405020304" charset="0"/>
              </a:rPr>
              <a:t>患者中，</a:t>
            </a:r>
            <a:r>
              <a:rPr lang="en-US" altLang="zh-CN" kern="100" dirty="0">
                <a:latin typeface="+mn-ea"/>
              </a:rPr>
              <a:t>93.3%</a:t>
            </a:r>
            <a:r>
              <a:rPr lang="zh-CN" altLang="zh-CN" kern="100" spc="300" dirty="0">
                <a:latin typeface="+mn-ea"/>
                <a:cs typeface="Times New Roman" panose="02020603050405020304" charset="0"/>
              </a:rPr>
              <a:t>的</a:t>
            </a:r>
            <a:r>
              <a:rPr lang="en-US" altLang="zh-CN" kern="100" spc="300" dirty="0">
                <a:latin typeface="+mn-ea"/>
                <a:cs typeface="Times New Roman" panose="02020603050405020304" charset="0"/>
              </a:rPr>
              <a:t>MAFLD</a:t>
            </a:r>
            <a:r>
              <a:rPr lang="zh-CN" altLang="zh-CN" kern="100" spc="300" dirty="0">
                <a:latin typeface="+mn-ea"/>
                <a:cs typeface="Times New Roman" panose="02020603050405020304" charset="0"/>
              </a:rPr>
              <a:t>患者处于懵懂状态</a:t>
            </a:r>
            <a:r>
              <a:rPr lang="zh-CN" altLang="en-US" kern="100" spc="300" dirty="0">
                <a:latin typeface="+mn-ea"/>
                <a:cs typeface="Times New Roman" panose="02020603050405020304" charset="0"/>
              </a:rPr>
              <a:t>。</a:t>
            </a:r>
            <a:endParaRPr lang="en-US" altLang="zh-CN" kern="100" spc="300" dirty="0">
              <a:latin typeface="+mn-ea"/>
              <a:cs typeface="Times New Roman" panose="02020603050405020304" charset="0"/>
            </a:endParaRPr>
          </a:p>
          <a:p>
            <a:pPr>
              <a:lnSpc>
                <a:spcPct val="150000"/>
              </a:lnSpc>
            </a:pPr>
            <a:endParaRPr lang="en-US" altLang="zh-CN" dirty="0">
              <a:latin typeface="+mn-ea"/>
            </a:endParaRPr>
          </a:p>
          <a:p>
            <a:pPr>
              <a:lnSpc>
                <a:spcPct val="150000"/>
              </a:lnSpc>
            </a:pPr>
            <a:r>
              <a:rPr lang="zh-CN" altLang="en-US" dirty="0">
                <a:latin typeface="+mn-ea"/>
              </a:rPr>
              <a:t>懵懂状态：开始治疗，但并不认为自己有问题或不愿改变；可能因外界压力前来治疗；也许承认自己有问题，但不想改变；可能没有意识到或忽视问题的存在、</a:t>
            </a:r>
            <a:endParaRPr lang="zh-CN" altLang="en-US" spc="300" dirty="0">
              <a:latin typeface="+mn-ea"/>
            </a:endParaRPr>
          </a:p>
        </p:txBody>
      </p:sp>
      <p:sp>
        <p:nvSpPr>
          <p:cNvPr id="8" name="矩形 7"/>
          <p:cNvSpPr/>
          <p:nvPr/>
        </p:nvSpPr>
        <p:spPr>
          <a:xfrm>
            <a:off x="6176793" y="1957497"/>
            <a:ext cx="5499270" cy="4171841"/>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形 8" descr="地球仪美洲"/>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5938" y="704111"/>
            <a:ext cx="914400" cy="914400"/>
          </a:xfrm>
          <a:prstGeom prst="rect">
            <a:avLst/>
          </a:prstGeom>
        </p:spPr>
      </p:pic>
      <p:sp>
        <p:nvSpPr>
          <p:cNvPr id="10" name="文本框 9"/>
          <p:cNvSpPr txBox="1">
            <a:spLocks noChangeArrowheads="1"/>
          </p:cNvSpPr>
          <p:nvPr/>
        </p:nvSpPr>
        <p:spPr bwMode="auto">
          <a:xfrm>
            <a:off x="602337" y="6266117"/>
            <a:ext cx="5603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t>2019</a:t>
            </a:r>
            <a:r>
              <a:rPr lang="zh-CN" altLang="en-US" sz="1200" dirty="0"/>
              <a:t>年全国脂肪性肝病中心，全国脂肪性肝病患者生活质量调研项目</a:t>
            </a:r>
            <a:endParaRPr lang="zh-CN" alt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8431" y="2719055"/>
            <a:ext cx="5512504" cy="3373839"/>
          </a:xfrm>
          <a:prstGeom prst="rect">
            <a:avLst/>
          </a:prstGeom>
          <a:solidFill>
            <a:srgbClr val="FAC4AA">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5938" y="2700942"/>
            <a:ext cx="5499271" cy="3373839"/>
          </a:xfrm>
          <a:prstGeom prst="rect">
            <a:avLst/>
          </a:prstGeom>
          <a:solidFill>
            <a:srgbClr val="FAC4AA">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2"/>
          <p:cNvPicPr>
            <a:picLocks noChangeAspect="1" noChangeArrowheads="1"/>
          </p:cNvPicPr>
          <p:nvPr/>
        </p:nvPicPr>
        <p:blipFill>
          <a:blip r:embed="rId1">
            <a:clrChange>
              <a:clrFrom>
                <a:srgbClr val="E2E0D6"/>
              </a:clrFrom>
              <a:clrTo>
                <a:srgbClr val="E2E0D6">
                  <a:alpha val="0"/>
                </a:srgbClr>
              </a:clrTo>
            </a:clrChange>
            <a:extLst>
              <a:ext uri="{28A0092B-C50C-407E-A947-70E740481C1C}">
                <a14:useLocalDpi xmlns:a14="http://schemas.microsoft.com/office/drawing/2010/main" val="0"/>
              </a:ext>
            </a:extLst>
          </a:blip>
          <a:srcRect l="13382" t="22701" r="3931" b="14301"/>
          <a:stretch>
            <a:fillRect/>
          </a:stretch>
        </p:blipFill>
        <p:spPr bwMode="auto">
          <a:xfrm>
            <a:off x="6361070" y="3273983"/>
            <a:ext cx="5199730" cy="222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3"/>
          <p:cNvSpPr>
            <a:spLocks noChangeArrowheads="1"/>
          </p:cNvSpPr>
          <p:nvPr/>
        </p:nvSpPr>
        <p:spPr bwMode="auto">
          <a:xfrm>
            <a:off x="448274" y="6323013"/>
            <a:ext cx="55483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200" i="1" dirty="0">
                <a:latin typeface="Arial" panose="020B0604020202020204" pitchFamily="34" charset="0"/>
                <a:ea typeface="微软雅黑" panose="020B0503020204020204" pitchFamily="34" charset="-122"/>
              </a:rPr>
              <a:t>Longo Dan L. N </a:t>
            </a:r>
            <a:r>
              <a:rPr lang="en-US" altLang="zh-CN" sz="1200" i="1" dirty="0" err="1">
                <a:latin typeface="Arial" panose="020B0604020202020204" pitchFamily="34" charset="0"/>
                <a:ea typeface="微软雅黑" panose="020B0503020204020204" pitchFamily="34" charset="-122"/>
              </a:rPr>
              <a:t>Engl</a:t>
            </a:r>
            <a:r>
              <a:rPr lang="en-US" altLang="zh-CN" sz="1200" i="1" dirty="0">
                <a:latin typeface="Arial" panose="020B0604020202020204" pitchFamily="34" charset="0"/>
                <a:ea typeface="微软雅黑" panose="020B0503020204020204" pitchFamily="34" charset="-122"/>
              </a:rPr>
              <a:t> J Med 2017;377:2063-72.  DOI: 10.1056/NEJMra1503519</a:t>
            </a:r>
            <a:endParaRPr lang="zh-CN" altLang="en-US" sz="1200" i="1" dirty="0">
              <a:latin typeface="Arial" panose="020B0604020202020204" pitchFamily="34" charset="0"/>
              <a:ea typeface="微软雅黑" panose="020B0503020204020204" pitchFamily="34" charset="-122"/>
            </a:endParaRPr>
          </a:p>
        </p:txBody>
      </p:sp>
      <p:pic>
        <p:nvPicPr>
          <p:cNvPr id="8" name="图片 7" descr="图片包含 物体&#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74" y="783219"/>
            <a:ext cx="2482213" cy="575147"/>
          </a:xfrm>
          <a:prstGeom prst="rect">
            <a:avLst/>
          </a:prstGeom>
        </p:spPr>
      </p:pic>
      <p:sp>
        <p:nvSpPr>
          <p:cNvPr id="9" name="文本框 1"/>
          <p:cNvSpPr txBox="1">
            <a:spLocks noChangeArrowheads="1"/>
          </p:cNvSpPr>
          <p:nvPr/>
        </p:nvSpPr>
        <p:spPr bwMode="auto">
          <a:xfrm>
            <a:off x="2929890" y="770255"/>
            <a:ext cx="1298892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000" b="1" dirty="0">
                <a:solidFill>
                  <a:srgbClr val="C00000"/>
                </a:solidFill>
              </a:rPr>
              <a:t>MAFLD</a:t>
            </a:r>
            <a:r>
              <a:rPr lang="zh-CN" altLang="en-US" sz="2000" b="1" spc="300" dirty="0">
                <a:solidFill>
                  <a:srgbClr val="C00000"/>
                </a:solidFill>
              </a:rPr>
              <a:t>自然病程：</a:t>
            </a:r>
            <a:r>
              <a:rPr lang="en-US" altLang="zh-CN" sz="2000" b="1" dirty="0">
                <a:solidFill>
                  <a:srgbClr val="C00000"/>
                </a:solidFill>
                <a:sym typeface="+mn-ea"/>
              </a:rPr>
              <a:t>MAFLD</a:t>
            </a:r>
            <a:r>
              <a:rPr lang="zh-CN" altLang="en-US" sz="2000" b="1" spc="300" dirty="0">
                <a:solidFill>
                  <a:srgbClr val="C00000"/>
                </a:solidFill>
              </a:rPr>
              <a:t>可以进展到</a:t>
            </a:r>
            <a:r>
              <a:rPr lang="en-US" altLang="zh-CN" sz="2000" b="1" spc="300" dirty="0">
                <a:solidFill>
                  <a:srgbClr val="C00000"/>
                </a:solidFill>
              </a:rPr>
              <a:t>MASH</a:t>
            </a:r>
            <a:r>
              <a:rPr lang="zh-CN" altLang="en-US" sz="2000" b="1" spc="300" dirty="0">
                <a:solidFill>
                  <a:srgbClr val="C00000"/>
                </a:solidFill>
              </a:rPr>
              <a:t>、肝硬化甚至是肝癌</a:t>
            </a:r>
            <a:endParaRPr lang="zh-CN" altLang="en-US" sz="2000" b="1" spc="300" dirty="0">
              <a:solidFill>
                <a:srgbClr val="C00000"/>
              </a:solidFill>
            </a:endParaRPr>
          </a:p>
        </p:txBody>
      </p:sp>
      <p:sp>
        <p:nvSpPr>
          <p:cNvPr id="10" name="矩形 9"/>
          <p:cNvSpPr/>
          <p:nvPr/>
        </p:nvSpPr>
        <p:spPr>
          <a:xfrm>
            <a:off x="6261723" y="2072590"/>
            <a:ext cx="5490210" cy="368300"/>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sym typeface="宋体" panose="02010600030101010101" pitchFamily="2" charset="-122"/>
              </a:rPr>
              <a:t>MAFLD</a:t>
            </a:r>
            <a:r>
              <a:rPr lang="zh-CN" altLang="en-US" b="1" spc="300" dirty="0">
                <a:latin typeface="微软雅黑" panose="020B0503020204020204" pitchFamily="34" charset="-122"/>
                <a:ea typeface="微软雅黑" panose="020B0503020204020204" pitchFamily="34" charset="-122"/>
                <a:sym typeface="宋体" panose="02010600030101010101" pitchFamily="2" charset="-122"/>
              </a:rPr>
              <a:t>可以进展到</a:t>
            </a:r>
            <a:r>
              <a:rPr lang="en-US" altLang="zh-CN" b="1" spc="300" dirty="0">
                <a:latin typeface="微软雅黑" panose="020B0503020204020204" pitchFamily="34" charset="-122"/>
                <a:ea typeface="微软雅黑" panose="020B0503020204020204" pitchFamily="34" charset="-122"/>
                <a:sym typeface="宋体" panose="02010600030101010101" pitchFamily="2" charset="-122"/>
              </a:rPr>
              <a:t>M</a:t>
            </a:r>
            <a:r>
              <a:rPr lang="en-US" altLang="zh-CN" b="1" dirty="0">
                <a:latin typeface="微软雅黑" panose="020B0503020204020204" pitchFamily="34" charset="-122"/>
                <a:ea typeface="微软雅黑" panose="020B0503020204020204" pitchFamily="34" charset="-122"/>
                <a:sym typeface="宋体" panose="02010600030101010101" pitchFamily="2" charset="-122"/>
              </a:rPr>
              <a:t>ASH</a:t>
            </a:r>
            <a:r>
              <a:rPr lang="zh-CN" altLang="en-US" b="1" dirty="0">
                <a:latin typeface="微软雅黑" panose="020B0503020204020204" pitchFamily="34" charset="-122"/>
                <a:ea typeface="微软雅黑" panose="020B0503020204020204" pitchFamily="34" charset="-122"/>
                <a:sym typeface="宋体" panose="02010600030101010101" pitchFamily="2" charset="-122"/>
              </a:rPr>
              <a:t>、</a:t>
            </a:r>
            <a:r>
              <a:rPr lang="zh-CN" altLang="en-US" b="1" spc="300" dirty="0">
                <a:latin typeface="微软雅黑" panose="020B0503020204020204" pitchFamily="34" charset="-122"/>
                <a:ea typeface="微软雅黑" panose="020B0503020204020204" pitchFamily="34" charset="-122"/>
                <a:sym typeface="宋体" panose="02010600030101010101" pitchFamily="2" charset="-122"/>
              </a:rPr>
              <a:t>肝硬化甚至是肝癌</a:t>
            </a:r>
            <a:endParaRPr lang="zh-CN" altLang="en-US" spc="300" dirty="0"/>
          </a:p>
        </p:txBody>
      </p:sp>
      <p:pic>
        <p:nvPicPr>
          <p:cNvPr id="11" name="图片 10" descr="图片包含 室内, 比萨饼&#10;&#10;描述已自动生成"/>
          <p:cNvPicPr>
            <a:picLocks noChangeAspect="1"/>
          </p:cNvPicPr>
          <p:nvPr/>
        </p:nvPicPr>
        <p:blipFill rotWithShape="1">
          <a:blip r:embed="rId3">
            <a:extLst>
              <a:ext uri="{28A0092B-C50C-407E-A947-70E740481C1C}">
                <a14:useLocalDpi xmlns:a14="http://schemas.microsoft.com/office/drawing/2010/main" val="0"/>
              </a:ext>
            </a:extLst>
          </a:blip>
          <a:srcRect l="477" t="2780" r="51540" b="4872"/>
          <a:stretch>
            <a:fillRect/>
          </a:stretch>
        </p:blipFill>
        <p:spPr>
          <a:xfrm>
            <a:off x="711818" y="3429000"/>
            <a:ext cx="2346230" cy="1719370"/>
          </a:xfrm>
          <a:prstGeom prst="rect">
            <a:avLst/>
          </a:prstGeom>
          <a:ln w="15875">
            <a:solidFill>
              <a:srgbClr val="E42313"/>
            </a:solidFill>
          </a:ln>
        </p:spPr>
      </p:pic>
      <p:pic>
        <p:nvPicPr>
          <p:cNvPr id="12" name="图片 11" descr="图片包含 室内, 比萨饼&#10;&#10;描述已自动生成"/>
          <p:cNvPicPr>
            <a:picLocks noChangeAspect="1"/>
          </p:cNvPicPr>
          <p:nvPr/>
        </p:nvPicPr>
        <p:blipFill rotWithShape="1">
          <a:blip r:embed="rId3">
            <a:extLst>
              <a:ext uri="{28A0092B-C50C-407E-A947-70E740481C1C}">
                <a14:useLocalDpi xmlns:a14="http://schemas.microsoft.com/office/drawing/2010/main" val="0"/>
              </a:ext>
            </a:extLst>
          </a:blip>
          <a:srcRect l="50540" t="2084" r="1477" b="5567"/>
          <a:stretch>
            <a:fillRect/>
          </a:stretch>
        </p:blipFill>
        <p:spPr>
          <a:xfrm>
            <a:off x="3403909" y="3429001"/>
            <a:ext cx="2346230" cy="1719370"/>
          </a:xfrm>
          <a:prstGeom prst="rect">
            <a:avLst/>
          </a:prstGeom>
          <a:ln w="15875">
            <a:solidFill>
              <a:srgbClr val="E42313"/>
            </a:solidFill>
          </a:ln>
        </p:spPr>
      </p:pic>
      <p:sp>
        <p:nvSpPr>
          <p:cNvPr id="13" name="矩形 12"/>
          <p:cNvSpPr/>
          <p:nvPr/>
        </p:nvSpPr>
        <p:spPr>
          <a:xfrm>
            <a:off x="659731" y="2005474"/>
            <a:ext cx="5197475" cy="337185"/>
          </a:xfrm>
          <a:prstGeom prst="rect">
            <a:avLst/>
          </a:prstGeom>
        </p:spPr>
        <p:txBody>
          <a:bodyPr wrap="none">
            <a:spAutoFit/>
          </a:bodyPr>
          <a:lstStyle/>
          <a:p>
            <a:r>
              <a:rPr lang="en-US" altLang="zh-CN" sz="1600" b="1" dirty="0">
                <a:latin typeface="微软雅黑" panose="020B0503020204020204" pitchFamily="34" charset="-122"/>
                <a:ea typeface="微软雅黑" panose="020B0503020204020204" pitchFamily="34" charset="-122"/>
              </a:rPr>
              <a:t>MASH</a:t>
            </a:r>
            <a:r>
              <a:rPr lang="zh-CN" altLang="en-US" sz="1600" b="1" spc="300" dirty="0">
                <a:latin typeface="微软雅黑" panose="020B0503020204020204" pitchFamily="34" charset="-122"/>
                <a:ea typeface="微软雅黑" panose="020B0503020204020204" pitchFamily="34" charset="-122"/>
              </a:rPr>
              <a:t>组织学特征</a:t>
            </a:r>
            <a:r>
              <a:rPr lang="en-US" altLang="zh-CN" sz="1600" b="1" spc="300" dirty="0">
                <a:latin typeface="微软雅黑" panose="020B0503020204020204" pitchFamily="34" charset="-122"/>
                <a:ea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rPr>
              <a:t>气球样变</a:t>
            </a:r>
            <a:r>
              <a:rPr lang="zh-CN" altLang="en-US" sz="1600" b="1" spc="-300" dirty="0">
                <a:latin typeface="微软雅黑" panose="020B0503020204020204" pitchFamily="34" charset="-122"/>
                <a:ea typeface="微软雅黑" panose="020B0503020204020204" pitchFamily="34" charset="-122"/>
              </a:rPr>
              <a:t>、</a:t>
            </a:r>
            <a:r>
              <a:rPr lang="zh-CN" altLang="en-US" sz="1600" b="1" spc="300" dirty="0">
                <a:latin typeface="微软雅黑" panose="020B0503020204020204" pitchFamily="34" charset="-122"/>
                <a:ea typeface="微软雅黑" panose="020B0503020204020204" pitchFamily="34" charset="-122"/>
              </a:rPr>
              <a:t>炎性浸润和纤维化</a:t>
            </a:r>
            <a:endParaRPr lang="zh-CN" altLang="en-US" sz="1600" b="1" spc="300" dirty="0">
              <a:latin typeface="微软雅黑" panose="020B0503020204020204" pitchFamily="34" charset="-122"/>
              <a:ea typeface="微软雅黑" panose="020B0503020204020204" pitchFamily="34" charset="-122"/>
            </a:endParaRPr>
          </a:p>
        </p:txBody>
      </p:sp>
      <p:sp>
        <p:nvSpPr>
          <p:cNvPr id="14" name="矩形 13"/>
          <p:cNvSpPr/>
          <p:nvPr/>
        </p:nvSpPr>
        <p:spPr>
          <a:xfrm>
            <a:off x="6176792" y="1795457"/>
            <a:ext cx="5535783" cy="427932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5939" y="1795457"/>
            <a:ext cx="5499271" cy="4292254"/>
          </a:xfrm>
          <a:prstGeom prst="rect">
            <a:avLst/>
          </a:prstGeom>
          <a:noFill/>
          <a:ln w="0">
            <a:solidFill>
              <a:srgbClr val="FAC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03763" y="4823605"/>
            <a:ext cx="1278842" cy="1037207"/>
          </a:xfrm>
          <a:prstGeom prst="rect">
            <a:avLst/>
          </a:prstGeom>
        </p:spPr>
        <p:txBody>
          <a:bodyPr wrap="square">
            <a:spAutoFit/>
          </a:bodyPr>
          <a:lstStyle/>
          <a:p>
            <a:pPr>
              <a:lnSpc>
                <a:spcPct val="150000"/>
              </a:lnSpc>
            </a:pPr>
            <a:r>
              <a:rPr lang="zh-CN" altLang="en-US" sz="1050" dirty="0"/>
              <a:t>因血清转氨酶水平升高，超过四分之一的成人</a:t>
            </a:r>
            <a:r>
              <a:rPr lang="en-US" altLang="zh-CN" sz="1050" dirty="0"/>
              <a:t>NAFLD</a:t>
            </a:r>
            <a:r>
              <a:rPr lang="zh-CN" altLang="en-US" sz="1050" dirty="0"/>
              <a:t>被认为是</a:t>
            </a:r>
            <a:r>
              <a:rPr lang="en-US" altLang="zh-CN" sz="1050" dirty="0"/>
              <a:t>NASH</a:t>
            </a:r>
            <a:endParaRPr lang="zh-CN" altLang="en-US" sz="1050" dirty="0"/>
          </a:p>
        </p:txBody>
      </p:sp>
      <p:sp>
        <p:nvSpPr>
          <p:cNvPr id="3" name="矩形 2"/>
          <p:cNvSpPr/>
          <p:nvPr/>
        </p:nvSpPr>
        <p:spPr>
          <a:xfrm>
            <a:off x="6351793" y="5526041"/>
            <a:ext cx="1740331" cy="530530"/>
          </a:xfrm>
          <a:prstGeom prst="rect">
            <a:avLst/>
          </a:prstGeom>
        </p:spPr>
        <p:txBody>
          <a:bodyPr wrap="square">
            <a:spAutoFit/>
          </a:bodyPr>
          <a:lstStyle/>
          <a:p>
            <a:pPr>
              <a:lnSpc>
                <a:spcPct val="150000"/>
              </a:lnSpc>
            </a:pPr>
            <a:r>
              <a:rPr lang="zh-CN" altLang="en-US" sz="1000" dirty="0"/>
              <a:t>在美国，大约</a:t>
            </a:r>
            <a:r>
              <a:rPr lang="en-US" altLang="zh-CN" sz="1000" dirty="0"/>
              <a:t>25%</a:t>
            </a:r>
            <a:r>
              <a:rPr lang="zh-CN" altLang="en-US" sz="1000" dirty="0"/>
              <a:t>的成年人患有</a:t>
            </a:r>
            <a:r>
              <a:rPr lang="en-US" altLang="zh-CN" sz="1000" dirty="0"/>
              <a:t>NAFLD</a:t>
            </a:r>
            <a:endParaRPr lang="zh-CN" altLang="en-US" sz="1000" dirty="0"/>
          </a:p>
        </p:txBody>
      </p:sp>
      <p:sp>
        <p:nvSpPr>
          <p:cNvPr id="16" name="矩形 15"/>
          <p:cNvSpPr/>
          <p:nvPr/>
        </p:nvSpPr>
        <p:spPr>
          <a:xfrm>
            <a:off x="631200" y="5268086"/>
            <a:ext cx="5148137" cy="574324"/>
          </a:xfrm>
          <a:prstGeom prst="rect">
            <a:avLst/>
          </a:prstGeom>
        </p:spPr>
        <p:txBody>
          <a:bodyPr wrap="square">
            <a:spAutoFit/>
          </a:bodyPr>
          <a:lstStyle/>
          <a:p>
            <a:pPr>
              <a:lnSpc>
                <a:spcPct val="150000"/>
              </a:lnSpc>
            </a:pPr>
            <a:r>
              <a:rPr lang="en-US" altLang="zh-CN" sz="1100" spc="300" dirty="0"/>
              <a:t>NASH</a:t>
            </a:r>
            <a:r>
              <a:rPr lang="zh-CN" altLang="en-US" sz="1100" spc="300" dirty="0"/>
              <a:t>的确诊是基于组织学不仅有肝细胞脂肪堆积（脂肪变性），还有肝细胞损伤、死亡和炎性细胞堆积的证据</a:t>
            </a:r>
            <a:endParaRPr lang="zh-CN" altLang="en-US" sz="1100" spc="300" dirty="0"/>
          </a:p>
        </p:txBody>
      </p:sp>
    </p:spTree>
  </p:cSld>
  <p:clrMapOvr>
    <a:masterClrMapping/>
  </p:clrMapOvr>
</p:sld>
</file>

<file path=ppt/tags/tag1.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2.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3.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4.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5.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6.xml><?xml version="1.0" encoding="utf-8"?>
<p:tagLst xmlns:p="http://schemas.openxmlformats.org/presentationml/2006/main">
  <p:tag name="KSO_WM_DIAGRAM_VIRTUALLY_FRAME" val="{&quot;height&quot;:172.9729133858268,&quot;left&quot;:250.6251968503937,&quot;top&quot;:309.65212598425194,&quot;width&quot;:643.3747244094487}"/>
</p:tagLst>
</file>

<file path=ppt/tags/tag7.xml><?xml version="1.0" encoding="utf-8"?>
<p:tagLst xmlns:p="http://schemas.openxmlformats.org/presentationml/2006/main">
  <p:tag name="KSO_WM_UNIT_PLACING_PICTURE_USER_VIEWPORT" val="{&quot;height&quot;:7210,&quot;width&quot;:10487.4992125984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11731</Words>
  <Application>WPS 演示</Application>
  <PresentationFormat>宽屏</PresentationFormat>
  <Paragraphs>763</Paragraphs>
  <Slides>41</Slides>
  <Notes>28</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41</vt:i4>
      </vt:variant>
    </vt:vector>
  </HeadingPairs>
  <TitlesOfParts>
    <vt:vector size="64" baseType="lpstr">
      <vt:lpstr>Arial</vt:lpstr>
      <vt:lpstr>宋体</vt:lpstr>
      <vt:lpstr>Wingdings</vt:lpstr>
      <vt:lpstr>微软雅黑</vt:lpstr>
      <vt:lpstr>Castellar</vt:lpstr>
      <vt:lpstr>Andalus</vt:lpstr>
      <vt:lpstr>Times New Roman</vt:lpstr>
      <vt:lpstr>Calibri</vt:lpstr>
      <vt:lpstr>MS PGothic</vt:lpstr>
      <vt:lpstr>等线</vt:lpstr>
      <vt:lpstr>等线 Light</vt:lpstr>
      <vt:lpstr>Arial Unicode MS</vt:lpstr>
      <vt:lpstr>Calibri</vt:lpstr>
      <vt:lpstr>ACaslonPro-Semibold</vt:lpstr>
      <vt:lpstr>Segoe Print</vt:lpstr>
      <vt:lpstr>Times New Roman</vt:lpstr>
      <vt:lpstr>Verdana</vt:lpstr>
      <vt:lpstr>思源黑体 Medium</vt:lpstr>
      <vt:lpstr>黑体</vt:lpstr>
      <vt:lpstr>仿宋</vt:lpstr>
      <vt:lpstr>楷体</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脂肪性肝病与慢性病特征相同，诊治管理可相互借鉴</vt:lpstr>
      <vt:lpstr>脂肪性肝病与常见慢病互为危险因素</vt:lpstr>
      <vt:lpstr>慢病管理在糖尿病患者管理中初显效果</vt:lpstr>
      <vt:lpstr>慢病管理在高血压患者管理中效果显著</vt:lpstr>
      <vt:lpstr>PowerPoint 演示文稿</vt:lpstr>
      <vt:lpstr>脂肪性肝病需进行合理诊疗和科学管理</vt:lpstr>
      <vt:lpstr>无创诊断的运用为基层医院筛查和管理 MAFLD提供合适选择 </vt:lpstr>
      <vt:lpstr>充分利用医联体，与一级医疗机构紧密合作分级分层管理</vt:lpstr>
      <vt:lpstr>专家呼吁：脂肪性肝病应像糖尿病、高血压，纳入国家慢病管理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张宏</dc:creator>
  <cp:lastModifiedBy>杰西</cp:lastModifiedBy>
  <cp:revision>258</cp:revision>
  <dcterms:created xsi:type="dcterms:W3CDTF">2020-05-25T04:05:00Z</dcterms:created>
  <dcterms:modified xsi:type="dcterms:W3CDTF">2025-08-25T06:51:20Z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276138FE853041D1B89487310F57A5C4_13</vt:lpwstr>
  </property>
  <property fmtid="{D5CDD505-2E9C-101B-9397-08002B2CF9AE}" pid="3" name="KSOProductBuildVer">
    <vt:lpwstr>2052-12.1.0.22529</vt:lpwstr>
  </property>
</Properties>
</file>